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25"/>
  </p:notesMasterIdLst>
  <p:sldIdLst>
    <p:sldId id="256" r:id="rId2"/>
    <p:sldId id="285" r:id="rId3"/>
    <p:sldId id="290" r:id="rId4"/>
    <p:sldId id="262" r:id="rId5"/>
    <p:sldId id="261" r:id="rId6"/>
    <p:sldId id="268" r:id="rId7"/>
    <p:sldId id="269" r:id="rId8"/>
    <p:sldId id="270" r:id="rId9"/>
    <p:sldId id="272" r:id="rId10"/>
    <p:sldId id="302" r:id="rId11"/>
    <p:sldId id="274" r:id="rId12"/>
    <p:sldId id="275" r:id="rId13"/>
    <p:sldId id="276" r:id="rId14"/>
    <p:sldId id="277" r:id="rId15"/>
    <p:sldId id="278" r:id="rId16"/>
    <p:sldId id="294" r:id="rId17"/>
    <p:sldId id="295" r:id="rId18"/>
    <p:sldId id="288" r:id="rId19"/>
    <p:sldId id="291" r:id="rId20"/>
    <p:sldId id="301" r:id="rId21"/>
    <p:sldId id="293" r:id="rId22"/>
    <p:sldId id="292" r:id="rId23"/>
    <p:sldId id="29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VUf+51FeJJbKCDW3acsjwA==" hashData="y/h/M44q7puXJvrzrW9UlIT6Cw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0" autoAdjust="0"/>
    <p:restoredTop sz="94886" autoAdjust="0"/>
  </p:normalViewPr>
  <p:slideViewPr>
    <p:cSldViewPr snapToGrid="0">
      <p:cViewPr varScale="1">
        <p:scale>
          <a:sx n="108" d="100"/>
          <a:sy n="108" d="100"/>
        </p:scale>
        <p:origin x="107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04AD7-62B3-40A6-B174-5DD36ECA5F8E}" type="datetimeFigureOut">
              <a:rPr lang="en-US" smtClean="0"/>
              <a:t>8/25/2020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09511-7542-4FD9-B5A9-76DB0C80178D}" type="slidenum">
              <a:rPr lang="en-US" smtClean="0"/>
              <a:t>‹#›</a:t>
            </a:fld>
            <a:endParaRPr lang="en-US"/>
          </a:p>
        </p:txBody>
      </p:sp>
    </p:spTree>
    <p:extLst>
      <p:ext uri="{BB962C8B-B14F-4D97-AF65-F5344CB8AC3E}">
        <p14:creationId xmlns:p14="http://schemas.microsoft.com/office/powerpoint/2010/main" val="1788895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youtube.com/watch?v=vqbXPfaN_V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This presentation focuses on one aspect</a:t>
            </a:r>
            <a:r>
              <a:rPr lang="en-US" sz="1400" baseline="0" dirty="0">
                <a:latin typeface="Verdana" panose="020B0604030504040204" pitchFamily="34" charset="0"/>
                <a:ea typeface="Verdana" panose="020B0604030504040204" pitchFamily="34" charset="0"/>
              </a:rPr>
              <a:t> of ableism, portrayals of people with disabilities in media, looking particularly at children’s literature.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It identifies the embedded stereotypes that often occur in depictions of characters in fiction, and presents a set of guidelines adapted from </a:t>
            </a:r>
            <a:r>
              <a:rPr lang="en-US" sz="1400" baseline="0" dirty="0" err="1">
                <a:latin typeface="Verdana" panose="020B0604030504040204" pitchFamily="34" charset="0"/>
                <a:ea typeface="Verdana" panose="020B0604030504040204" pitchFamily="34" charset="0"/>
              </a:rPr>
              <a:t>Nasatir</a:t>
            </a:r>
            <a:r>
              <a:rPr lang="en-US" sz="1400" baseline="0" dirty="0">
                <a:latin typeface="Verdana" panose="020B0604030504040204" pitchFamily="34" charset="0"/>
                <a:ea typeface="Verdana" panose="020B0604030504040204" pitchFamily="34" charset="0"/>
              </a:rPr>
              <a:t> &amp; Horn (2003) for teachers to use to evaluate children’s literature when choosing books for their classrooms.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a:t>
            </a:fld>
            <a:endParaRPr lang="en-US"/>
          </a:p>
        </p:txBody>
      </p:sp>
    </p:spTree>
    <p:extLst>
      <p:ext uri="{BB962C8B-B14F-4D97-AF65-F5344CB8AC3E}">
        <p14:creationId xmlns:p14="http://schemas.microsoft.com/office/powerpoint/2010/main" val="3943824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The stereotype of people with disabilities as villains, sinister and evil, is the most longstanding one in fiction. </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Some examples include </a:t>
            </a:r>
          </a:p>
          <a:p>
            <a:pPr marL="285750" indent="-285750">
              <a:buFontTx/>
              <a:buChar char="-"/>
            </a:pPr>
            <a:r>
              <a:rPr lang="en-US" sz="1400" dirty="0">
                <a:latin typeface="Verdana" panose="020B0604030504040204" pitchFamily="34" charset="0"/>
                <a:ea typeface="Verdana" panose="020B0604030504040204" pitchFamily="34" charset="0"/>
              </a:rPr>
              <a:t>Long John Silver, the “peg-legged” pirate in Robert Louis Stevenson’s “ Treasure Island”</a:t>
            </a:r>
          </a:p>
          <a:p>
            <a:pPr marL="285750" indent="-285750">
              <a:buFontTx/>
              <a:buChar char="-"/>
            </a:pPr>
            <a:r>
              <a:rPr lang="en-US" sz="1400" dirty="0">
                <a:latin typeface="Verdana" panose="020B0604030504040204" pitchFamily="34" charset="0"/>
                <a:ea typeface="Verdana" panose="020B0604030504040204" pitchFamily="34" charset="0"/>
              </a:rPr>
              <a:t>Captain Hook in James Barrie’s “Peter Pan” who had lost his left hand and used a hook instead. </a:t>
            </a:r>
          </a:p>
          <a:p>
            <a:pPr marL="285750" indent="-285750">
              <a:buFontTx/>
              <a:buChar char="-"/>
            </a:pPr>
            <a:r>
              <a:rPr lang="en-US" sz="1400" dirty="0">
                <a:latin typeface="Verdana" panose="020B0604030504040204" pitchFamily="34" charset="0"/>
                <a:ea typeface="Verdana" panose="020B0604030504040204" pitchFamily="34" charset="0"/>
              </a:rPr>
              <a:t>More recently,</a:t>
            </a:r>
            <a:r>
              <a:rPr lang="en-US" sz="1400" baseline="0" dirty="0">
                <a:latin typeface="Verdana" panose="020B0604030504040204" pitchFamily="34" charset="0"/>
                <a:ea typeface="Verdana" panose="020B0604030504040204" pitchFamily="34" charset="0"/>
              </a:rPr>
              <a:t> in “The Lion King”, the villain is called (and has a) “Scar”.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10</a:t>
            </a:fld>
            <a:endParaRPr lang="en-US"/>
          </a:p>
        </p:txBody>
      </p:sp>
    </p:spTree>
    <p:extLst>
      <p:ext uri="{BB962C8B-B14F-4D97-AF65-F5344CB8AC3E}">
        <p14:creationId xmlns:p14="http://schemas.microsoft.com/office/powerpoint/2010/main" val="27378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The stereotype allows us to laugh at</a:t>
            </a:r>
            <a:r>
              <a:rPr lang="en-US" sz="1400" baseline="0" dirty="0">
                <a:latin typeface="Verdana" panose="020B0604030504040204" pitchFamily="34" charset="0"/>
                <a:ea typeface="Verdana" panose="020B0604030504040204" pitchFamily="34" charset="0"/>
              </a:rPr>
              <a:t> people with disabilities.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People laugh at Dumbo’s big ears until he finds that he can fly because they are so big.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Mr. </a:t>
            </a:r>
            <a:r>
              <a:rPr lang="en-US" sz="1400" baseline="0" dirty="0" err="1">
                <a:latin typeface="Verdana" panose="020B0604030504040204" pitchFamily="34" charset="0"/>
                <a:ea typeface="Verdana" panose="020B0604030504040204" pitchFamily="34" charset="0"/>
              </a:rPr>
              <a:t>Magoo’s</a:t>
            </a:r>
            <a:r>
              <a:rPr lang="en-US" sz="1400" baseline="0" dirty="0">
                <a:latin typeface="Verdana" panose="020B0604030504040204" pitchFamily="34" charset="0"/>
                <a:ea typeface="Verdana" panose="020B0604030504040204" pitchFamily="34" charset="0"/>
              </a:rPr>
              <a:t> severe myopia makes him an object of ridicule.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Jerry Lewis’ characters, similar to Adam Sandler’s character in “The </a:t>
            </a:r>
            <a:r>
              <a:rPr lang="en-US" sz="1400" baseline="0" dirty="0" err="1">
                <a:latin typeface="Verdana" panose="020B0604030504040204" pitchFamily="34" charset="0"/>
                <a:ea typeface="Verdana" panose="020B0604030504040204" pitchFamily="34" charset="0"/>
              </a:rPr>
              <a:t>Waterboy</a:t>
            </a:r>
            <a:r>
              <a:rPr lang="en-US" sz="1400" baseline="0" dirty="0">
                <a:latin typeface="Verdana" panose="020B0604030504040204" pitchFamily="34" charset="0"/>
                <a:ea typeface="Verdana" panose="020B0604030504040204" pitchFamily="34" charset="0"/>
              </a:rPr>
              <a:t>” and Rowan Atkinson’s “Mr. Bean” all portray people who appear to be stupid and therefore laughable.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11</a:t>
            </a:fld>
            <a:endParaRPr lang="en-US"/>
          </a:p>
        </p:txBody>
      </p:sp>
    </p:spTree>
    <p:extLst>
      <p:ext uri="{BB962C8B-B14F-4D97-AF65-F5344CB8AC3E}">
        <p14:creationId xmlns:p14="http://schemas.microsoft.com/office/powerpoint/2010/main" val="173618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A person with a disability is often assumed</a:t>
            </a:r>
            <a:r>
              <a:rPr lang="en-US" sz="1400" baseline="0" dirty="0">
                <a:latin typeface="Verdana" panose="020B0604030504040204" pitchFamily="34" charset="0"/>
                <a:ea typeface="Verdana" panose="020B0604030504040204" pitchFamily="34" charset="0"/>
              </a:rPr>
              <a:t> to be a burden on society and their family.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This stereotype was depicted in Lennie Small’s character in John Steinbeck’s famous novel “Of Mice and Men”, as well as by the titular character in “What’s Eating Gilbert Grape?”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12</a:t>
            </a:fld>
            <a:endParaRPr lang="en-US"/>
          </a:p>
        </p:txBody>
      </p:sp>
    </p:spTree>
    <p:extLst>
      <p:ext uri="{BB962C8B-B14F-4D97-AF65-F5344CB8AC3E}">
        <p14:creationId xmlns:p14="http://schemas.microsoft.com/office/powerpoint/2010/main" val="79291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The question that arises from</a:t>
            </a:r>
            <a:r>
              <a:rPr lang="en-US" sz="1400" baseline="0" dirty="0">
                <a:latin typeface="Verdana" panose="020B0604030504040204" pitchFamily="34" charset="0"/>
                <a:ea typeface="Verdana" panose="020B0604030504040204" pitchFamily="34" charset="0"/>
              </a:rPr>
              <a:t> the embedded stereotype in the Snow White story is: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Would we be comfortable about Snow White sharing a cottage with seven men if they hadn’t been little people?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Because of the stereotype that little people (and most people with disabilities) are asexual and child-like, it seems to become quite okay.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The obverse side of this stereotype is of being over-sexed to the point of violence and is often conflated with the stereotype of being villainous and evil.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13</a:t>
            </a:fld>
            <a:endParaRPr lang="en-US"/>
          </a:p>
        </p:txBody>
      </p:sp>
    </p:spTree>
    <p:extLst>
      <p:ext uri="{BB962C8B-B14F-4D97-AF65-F5344CB8AC3E}">
        <p14:creationId xmlns:p14="http://schemas.microsoft.com/office/powerpoint/2010/main" val="878186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This</a:t>
            </a:r>
            <a:r>
              <a:rPr lang="en-US" sz="1400" baseline="0" dirty="0">
                <a:latin typeface="Verdana" panose="020B0604030504040204" pitchFamily="34" charset="0"/>
                <a:ea typeface="Verdana" panose="020B0604030504040204" pitchFamily="34" charset="0"/>
              </a:rPr>
              <a:t> stereotype is similar to the previous one of asexuality, where it is assumed that people with disabilities are incapable of participating in everyday life or becoming adult and productive citizens, and are child-like.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In “I am Sam”, Sam who has a developmental disability is deemed unfit to bring up his young daughter and has to fight the legal system to claim his right as a parent to raise her.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14</a:t>
            </a:fld>
            <a:endParaRPr lang="en-US"/>
          </a:p>
        </p:txBody>
      </p:sp>
    </p:spTree>
    <p:extLst>
      <p:ext uri="{BB962C8B-B14F-4D97-AF65-F5344CB8AC3E}">
        <p14:creationId xmlns:p14="http://schemas.microsoft.com/office/powerpoint/2010/main" val="401634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In</a:t>
            </a:r>
            <a:r>
              <a:rPr lang="en-US" sz="1400" baseline="0" dirty="0">
                <a:latin typeface="Verdana" panose="020B0604030504040204" pitchFamily="34" charset="0"/>
                <a:ea typeface="Verdana" panose="020B0604030504040204" pitchFamily="34" charset="0"/>
              </a:rPr>
              <a:t> some ways, the obverse of the incapable stereotype is this belief of the “supercrip”, that some people with disabilities have special skills.</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For instance, Raymond in “Rain Man”, who makes his brother rich by counting cards in a casino in Las Vegas, but ends up back in the institution himself because he is assumed to be incapable of participating in everyday life.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One aspect of this stereotype is the belief that the person has somehow “overcome” their disability, and in a form of “inspiration porn”, we are struck with wonder at what the person has accomplished, even if it may not be something so extraordinary by typical standards. Many of us are amazed that blind people have “overcome” their disability to be able to ski, for instance, when in truth, all was needed was to find a way to work around one’s disability by, say, offering tandem skiing, not overcome it! </a:t>
            </a:r>
          </a:p>
          <a:p>
            <a:endParaRPr lang="en-US" sz="1400" baseline="0" dirty="0">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Verdana" panose="020B0604030504040204" pitchFamily="34" charset="0"/>
                <a:ea typeface="Verdana" panose="020B0604030504040204" pitchFamily="34" charset="0"/>
              </a:rPr>
              <a:t>View video with group: </a:t>
            </a:r>
            <a:r>
              <a:rPr lang="en-US" sz="1400" b="1" dirty="0">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http://www.youtube.com/watch?v=vqbXPfaN_VM</a:t>
            </a:r>
            <a:endParaRPr lang="en-US" sz="1400" dirty="0">
              <a:latin typeface="Verdana" panose="020B0604030504040204" pitchFamily="34" charset="0"/>
              <a:ea typeface="Verdana" panose="020B0604030504040204" pitchFamily="34" charset="0"/>
            </a:endParaRPr>
          </a:p>
          <a:p>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15</a:t>
            </a:fld>
            <a:endParaRPr lang="en-US"/>
          </a:p>
        </p:txBody>
      </p:sp>
    </p:spTree>
    <p:extLst>
      <p:ext uri="{BB962C8B-B14F-4D97-AF65-F5344CB8AC3E}">
        <p14:creationId xmlns:p14="http://schemas.microsoft.com/office/powerpoint/2010/main" val="2196646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The guidelines adapted from </a:t>
            </a:r>
            <a:r>
              <a:rPr lang="en-US" sz="1400" dirty="0" err="1">
                <a:latin typeface="Verdana" panose="020B0604030504040204" pitchFamily="34" charset="0"/>
                <a:ea typeface="Verdana" panose="020B0604030504040204" pitchFamily="34" charset="0"/>
              </a:rPr>
              <a:t>Nasatir</a:t>
            </a:r>
            <a:r>
              <a:rPr lang="en-US" sz="1400" dirty="0">
                <a:latin typeface="Verdana" panose="020B0604030504040204" pitchFamily="34" charset="0"/>
                <a:ea typeface="Verdana" panose="020B0604030504040204" pitchFamily="34" charset="0"/>
              </a:rPr>
              <a:t> &amp; Horne’s (2003) article provide a framework for evaluating children’s picture books depicting a central character with a disability for use in the classroom.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I usually choose the book, “Nick Joins In” by Joe Lasker which was written in 1980, just after PL 94-142, the first law mandating the provision of an appropriate education for children with disabilities, now known as the Individuals with Disabilities Education Act or IDEA.</a:t>
            </a:r>
            <a:r>
              <a:rPr lang="en-US" sz="1400" baseline="0" dirty="0">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Verdana" panose="020B0604030504040204" pitchFamily="34" charset="0"/>
                <a:ea typeface="Verdana" panose="020B0604030504040204" pitchFamily="34" charset="0"/>
              </a:rPr>
              <a:t>The book has both overt and covert stereotypes and can lead to a good discussion about what is a good choice of 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It provides a historical context that</a:t>
            </a:r>
            <a:r>
              <a:rPr lang="en-US" sz="1400" baseline="0" dirty="0">
                <a:latin typeface="Verdana" panose="020B0604030504040204" pitchFamily="34" charset="0"/>
                <a:ea typeface="Verdana" panose="020B0604030504040204" pitchFamily="34" charset="0"/>
              </a:rPr>
              <a:t> situates the story in a time when children with physical disabilities were included in regular classrooms but had to travel in special buses. At first, Nick’s only friend is Timmy, who has learning disabilities himself. By the end of the book, Nick has been “accepted”, but only because he saves the day and becomes a “superhero” by solving a problem for his classmates.  </a:t>
            </a:r>
            <a:endParaRPr lang="en-US" sz="1400" dirty="0">
              <a:latin typeface="Verdana" panose="020B0604030504040204" pitchFamily="34" charset="0"/>
              <a:ea typeface="Verdana" panose="020B0604030504040204" pitchFamily="34" charset="0"/>
            </a:endParaRPr>
          </a:p>
          <a:p>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16</a:t>
            </a:fld>
            <a:endParaRPr lang="en-US"/>
          </a:p>
        </p:txBody>
      </p:sp>
    </p:spTree>
    <p:extLst>
      <p:ext uri="{BB962C8B-B14F-4D97-AF65-F5344CB8AC3E}">
        <p14:creationId xmlns:p14="http://schemas.microsoft.com/office/powerpoint/2010/main" val="1825955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[INSTRUCTIONS - for this exercise – which can be done individually or in small groups, ask the participants or small groups to choose a book from the list provided in the supplementary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rPr>
              <a:t>[INSTRUCTIONS – Once the book is selected, mention they have 30 minutes to read the book, and then use the guidelines to evaluate the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Verdana" panose="020B0604030504040204" pitchFamily="34" charset="0"/>
                <a:ea typeface="Verdana" panose="020B0604030504040204" pitchFamily="34" charset="0"/>
              </a:rPr>
              <a:t>Please note, while </a:t>
            </a:r>
            <a:r>
              <a:rPr lang="en-US" sz="1400" dirty="0">
                <a:latin typeface="Verdana" panose="020B0604030504040204" pitchFamily="34" charset="0"/>
                <a:ea typeface="Verdana" panose="020B0604030504040204" pitchFamily="34" charset="0"/>
              </a:rPr>
              <a:t>this activity and these books focus only on elementary age children’s picture books, the guidelines</a:t>
            </a:r>
            <a:r>
              <a:rPr lang="en-US" sz="1400" baseline="0" dirty="0">
                <a:latin typeface="Verdana" panose="020B0604030504040204" pitchFamily="34" charset="0"/>
                <a:ea typeface="Verdana" panose="020B0604030504040204" pitchFamily="34" charset="0"/>
              </a:rPr>
              <a:t> can be used for books of fiction for all 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Verdana" panose="020B0604030504040204" pitchFamily="34" charset="0"/>
                <a:ea typeface="Verdana" panose="020B0604030504040204" pitchFamily="34" charset="0"/>
              </a:rPr>
              <a:t>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17</a:t>
            </a:fld>
            <a:endParaRPr lang="en-US"/>
          </a:p>
        </p:txBody>
      </p:sp>
    </p:spTree>
    <p:extLst>
      <p:ext uri="{BB962C8B-B14F-4D97-AF65-F5344CB8AC3E}">
        <p14:creationId xmlns:p14="http://schemas.microsoft.com/office/powerpoint/2010/main" val="3167393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[INSTRUCTIONS – If there is sufficient time - after participants have evaluated the book and decided whether they would recommend</a:t>
            </a:r>
            <a:r>
              <a:rPr lang="en-US" sz="1400" baseline="0" dirty="0">
                <a:latin typeface="Verdana" panose="020B0604030504040204" pitchFamily="34" charset="0"/>
                <a:ea typeface="Verdana" panose="020B0604030504040204" pitchFamily="34" charset="0"/>
              </a:rPr>
              <a:t>/use it or not. </a:t>
            </a:r>
            <a:r>
              <a:rPr lang="en-US" sz="1400" dirty="0">
                <a:latin typeface="Verdana" panose="020B0604030504040204" pitchFamily="34" charset="0"/>
                <a:ea typeface="Verdana" panose="020B0604030504040204" pitchFamily="34" charset="0"/>
              </a:rPr>
              <a:t> Instruct the participants to develop a lesson plan and integrate the book into it. If they do not recommend it, they can develop a lesson plan which intentionally aims to increase awareness about media stereotypes</a:t>
            </a:r>
            <a:r>
              <a:rPr lang="en-US" sz="1400" baseline="0" dirty="0">
                <a:latin typeface="Verdana" panose="020B0604030504040204" pitchFamily="34" charset="0"/>
                <a:ea typeface="Verdana" panose="020B0604030504040204" pitchFamily="34" charset="0"/>
              </a:rPr>
              <a:t> and negative portrayals.]</a:t>
            </a:r>
          </a:p>
          <a:p>
            <a:endParaRPr lang="en-US" sz="1400" baseline="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Verdana" panose="020B0604030504040204" pitchFamily="34" charset="0"/>
                <a:ea typeface="Verdana" panose="020B0604030504040204" pitchFamily="34" charset="0"/>
              </a:rPr>
              <a:t> </a:t>
            </a:r>
            <a:r>
              <a:rPr lang="en-US" sz="1400" dirty="0">
                <a:latin typeface="Verdana" panose="020B0604030504040204" pitchFamily="34" charset="0"/>
                <a:ea typeface="Verdana" panose="020B0604030504040204" pitchFamily="34" charset="0"/>
              </a:rPr>
              <a:t>[INSTRUCTIONS – Mention they have XX minutes to develop a lesson plan/unit around the book.] </a:t>
            </a:r>
          </a:p>
          <a:p>
            <a:endParaRPr lang="en-US" sz="1400" baseline="0" dirty="0">
              <a:latin typeface="Verdana" panose="020B0604030504040204" pitchFamily="34" charset="0"/>
              <a:ea typeface="Verdana" panose="020B0604030504040204" pitchFamily="34" charset="0"/>
            </a:endParaRP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In the example shown, </a:t>
            </a:r>
            <a:r>
              <a:rPr lang="en-US" sz="1400" baseline="0" dirty="0" err="1">
                <a:latin typeface="Verdana" panose="020B0604030504040204" pitchFamily="34" charset="0"/>
                <a:ea typeface="Verdana" panose="020B0604030504040204" pitchFamily="34" charset="0"/>
              </a:rPr>
              <a:t>JamieLouise</a:t>
            </a:r>
            <a:r>
              <a:rPr lang="en-US" sz="1400" baseline="0" dirty="0">
                <a:latin typeface="Verdana" panose="020B0604030504040204" pitchFamily="34" charset="0"/>
                <a:ea typeface="Verdana" panose="020B0604030504040204" pitchFamily="34" charset="0"/>
              </a:rPr>
              <a:t> Stinson, Ruth Hill and Kathy Jun, students at the University of San Diego, used the book by Julia Finley </a:t>
            </a:r>
            <a:r>
              <a:rPr lang="en-US" sz="1400" baseline="0" dirty="0" err="1">
                <a:latin typeface="Verdana" panose="020B0604030504040204" pitchFamily="34" charset="0"/>
                <a:ea typeface="Verdana" panose="020B0604030504040204" pitchFamily="34" charset="0"/>
              </a:rPr>
              <a:t>Mosca</a:t>
            </a:r>
            <a:r>
              <a:rPr lang="en-US" sz="1400" baseline="0" dirty="0">
                <a:latin typeface="Verdana" panose="020B0604030504040204" pitchFamily="34" charset="0"/>
                <a:ea typeface="Verdana" panose="020B0604030504040204" pitchFamily="34" charset="0"/>
              </a:rPr>
              <a:t>, titled “The Girl who Thought in Pictures”</a:t>
            </a:r>
            <a:r>
              <a:rPr lang="en-US" sz="1400" dirty="0">
                <a:latin typeface="Verdana" panose="020B0604030504040204" pitchFamily="34" charset="0"/>
                <a:ea typeface="Verdana" panose="020B0604030504040204" pitchFamily="34" charset="0"/>
              </a:rPr>
              <a:t> about Temple Grandin, a professor of animal sciences who has autism, in a unit about female scientists. They also</a:t>
            </a:r>
            <a:r>
              <a:rPr lang="en-US" sz="1400" baseline="0" dirty="0">
                <a:latin typeface="Verdana" panose="020B0604030504040204" pitchFamily="34" charset="0"/>
                <a:ea typeface="Verdana" panose="020B0604030504040204" pitchFamily="34" charset="0"/>
              </a:rPr>
              <a:t> included books featuring women of color to depict other aspects of diversity as well.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18</a:t>
            </a:fld>
            <a:endParaRPr lang="en-US"/>
          </a:p>
        </p:txBody>
      </p:sp>
    </p:spTree>
    <p:extLst>
      <p:ext uri="{BB962C8B-B14F-4D97-AF65-F5344CB8AC3E}">
        <p14:creationId xmlns:p14="http://schemas.microsoft.com/office/powerpoint/2010/main" val="3812039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list of children’s books in which a central character, who has a disability, is depicted positively is also provided. This list is not exhaustive, and all are not completely</a:t>
            </a:r>
            <a:r>
              <a:rPr lang="en-US" sz="1200" baseline="0" dirty="0"/>
              <a:t> free of stereotypes. </a:t>
            </a:r>
          </a:p>
          <a:p>
            <a:endParaRPr lang="en-US" sz="1200" baseline="0" dirty="0"/>
          </a:p>
          <a:p>
            <a:r>
              <a:rPr lang="en-US" sz="1200" dirty="0"/>
              <a:t>Be sure to evaluate them using the guidelines before you use them in your classroom! If they do have embedded stereotypes, however subtle, it could be a way to introduce a discussion on ableism with your students.</a:t>
            </a:r>
            <a:endParaRPr lang="en-US" dirty="0"/>
          </a:p>
        </p:txBody>
      </p:sp>
      <p:sp>
        <p:nvSpPr>
          <p:cNvPr id="4" name="Slide Number Placeholder 3"/>
          <p:cNvSpPr>
            <a:spLocks noGrp="1"/>
          </p:cNvSpPr>
          <p:nvPr>
            <p:ph type="sldNum" sz="quarter" idx="10"/>
          </p:nvPr>
        </p:nvSpPr>
        <p:spPr/>
        <p:txBody>
          <a:bodyPr/>
          <a:lstStyle/>
          <a:p>
            <a:fld id="{4FD09511-7542-4FD9-B5A9-76DB0C80178D}" type="slidenum">
              <a:rPr lang="en-US" smtClean="0"/>
              <a:t>21</a:t>
            </a:fld>
            <a:endParaRPr lang="en-US"/>
          </a:p>
        </p:txBody>
      </p:sp>
    </p:spTree>
    <p:extLst>
      <p:ext uri="{BB962C8B-B14F-4D97-AF65-F5344CB8AC3E}">
        <p14:creationId xmlns:p14="http://schemas.microsoft.com/office/powerpoint/2010/main" val="3137967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D09511-7542-4FD9-B5A9-76DB0C80178D}" type="slidenum">
              <a:rPr lang="en-US" smtClean="0"/>
              <a:t>2</a:t>
            </a:fld>
            <a:endParaRPr lang="en-US"/>
          </a:p>
        </p:txBody>
      </p:sp>
    </p:spTree>
    <p:extLst>
      <p:ext uri="{BB962C8B-B14F-4D97-AF65-F5344CB8AC3E}">
        <p14:creationId xmlns:p14="http://schemas.microsoft.com/office/powerpoint/2010/main" val="1727793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D09511-7542-4FD9-B5A9-76DB0C80178D}" type="slidenum">
              <a:rPr lang="en-US" smtClean="0"/>
              <a:t>22</a:t>
            </a:fld>
            <a:endParaRPr lang="en-US"/>
          </a:p>
        </p:txBody>
      </p:sp>
    </p:spTree>
    <p:extLst>
      <p:ext uri="{BB962C8B-B14F-4D97-AF65-F5344CB8AC3E}">
        <p14:creationId xmlns:p14="http://schemas.microsoft.com/office/powerpoint/2010/main" val="1946535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D09511-7542-4FD9-B5A9-76DB0C80178D}" type="slidenum">
              <a:rPr lang="en-US" smtClean="0"/>
              <a:t>23</a:t>
            </a:fld>
            <a:endParaRPr lang="en-US"/>
          </a:p>
        </p:txBody>
      </p:sp>
    </p:spTree>
    <p:extLst>
      <p:ext uri="{BB962C8B-B14F-4D97-AF65-F5344CB8AC3E}">
        <p14:creationId xmlns:p14="http://schemas.microsoft.com/office/powerpoint/2010/main" val="731169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0987B-0955-6B47-B5FF-FAC86BE322CC}" type="slidenum">
              <a:rPr lang="en-US" smtClean="0"/>
              <a:t>3</a:t>
            </a:fld>
            <a:endParaRPr lang="en-US"/>
          </a:p>
        </p:txBody>
      </p:sp>
    </p:spTree>
    <p:extLst>
      <p:ext uri="{BB962C8B-B14F-4D97-AF65-F5344CB8AC3E}">
        <p14:creationId xmlns:p14="http://schemas.microsoft.com/office/powerpoint/2010/main" val="30339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Just like other forms of discrimination against age, race and gender, ableism</a:t>
            </a:r>
            <a:r>
              <a:rPr lang="en-US" sz="1400" baseline="0" dirty="0">
                <a:latin typeface="Verdana" panose="020B0604030504040204" pitchFamily="34" charset="0"/>
                <a:ea typeface="Verdana" panose="020B0604030504040204" pitchFamily="34" charset="0"/>
              </a:rPr>
              <a:t> discriminates against people with disabilities.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Negative attitudes and stereotypes increase barriers for people with disabilities.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Most importantly, we recognize that ableism places the responsibility for discrimination on the able-bodied and the need for change that must come from mainstream society. This definition of ableism is from Beth Haller’s book (2010) of essays on ableism in media.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4</a:t>
            </a:fld>
            <a:endParaRPr lang="en-US"/>
          </a:p>
        </p:txBody>
      </p:sp>
    </p:spTree>
    <p:extLst>
      <p:ext uri="{BB962C8B-B14F-4D97-AF65-F5344CB8AC3E}">
        <p14:creationId xmlns:p14="http://schemas.microsoft.com/office/powerpoint/2010/main" val="132013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Ableism manifests in many ways.</a:t>
            </a:r>
            <a:r>
              <a:rPr lang="en-US" sz="1400" baseline="0" dirty="0">
                <a:latin typeface="Verdana" panose="020B0604030504040204" pitchFamily="34" charset="0"/>
                <a:ea typeface="Verdana" panose="020B0604030504040204" pitchFamily="34" charset="0"/>
              </a:rPr>
              <a:t>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We see it in the assumptions that able-bodied people have such as assuming people with disabilities want a cure, or are not able to live independently.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We see it in media, in the language that newspapers and TV series to describe people with disabilities. For instance, a person might be described as “the autistic” or being “confined to a wheelchair” or “suffering from cerebral palsy”.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We see it in physical barriers, when buildings don’t have elevators or ramps, or the “handicapped entrance” is at the back of the building, or signs don’t have Braille on them.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We see it in transportation when there is no elevator to access the subway station, limited accessible routes, or confusing signage that is not clear to navigate.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We see it in segregated service delivery systems, when children with disabilities are placed in special schools or have to travel in special buses. A good resource for more information on the limitations of segregated or special school systems, you may want to read Jonathan Mooney’s (2008) book, “</a:t>
            </a:r>
            <a:r>
              <a:rPr lang="en-US" sz="1400" i="1" baseline="0" dirty="0">
                <a:latin typeface="Verdana" panose="020B0604030504040204" pitchFamily="34" charset="0"/>
                <a:ea typeface="Verdana" panose="020B0604030504040204" pitchFamily="34" charset="0"/>
              </a:rPr>
              <a:t>The Short Bus</a:t>
            </a:r>
            <a:r>
              <a:rPr lang="en-US" sz="1400" baseline="0" dirty="0">
                <a:latin typeface="Verdana" panose="020B0604030504040204" pitchFamily="34" charset="0"/>
                <a:ea typeface="Verdana" panose="020B0604030504040204" pitchFamily="34" charset="0"/>
              </a:rPr>
              <a:t>”.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And lastly, we also see it during the 1900s when the Eugenics Movement believed that it was a necessity to eliminate or prevent further birth of people with disabilities to ensure civilization and purity.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In this presentation, we will focus on the media aspect and especially on children’s literature.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5</a:t>
            </a:fld>
            <a:endParaRPr lang="en-US"/>
          </a:p>
        </p:txBody>
      </p:sp>
    </p:spTree>
    <p:extLst>
      <p:ext uri="{BB962C8B-B14F-4D97-AF65-F5344CB8AC3E}">
        <p14:creationId xmlns:p14="http://schemas.microsoft.com/office/powerpoint/2010/main" val="163705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This</a:t>
            </a:r>
            <a:r>
              <a:rPr lang="en-US" sz="1400" baseline="0" dirty="0">
                <a:latin typeface="Verdana" panose="020B0604030504040204" pitchFamily="34" charset="0"/>
                <a:ea typeface="Verdana" panose="020B0604030504040204" pitchFamily="34" charset="0"/>
              </a:rPr>
              <a:t> slide lists the ableist stereotypes that are most commonly found in literature. In the next few slides, we will explain each stereotype and provide famous or well-known examples from media.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This list is compiled from research originally conducted by Douglas Biklen and Robert Bogdan in 1977. Although over the years, there has been increasing awareness about depictions of these stereotypes, so they may not be as common and certainly not as overt as they were in the 1970s.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However, as more recent research shows, these stereotypes still exist in subtle forms.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This research is included in the resources at the end of the presentation.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Participants are encouraged to think about additional examples for each of these stereotypes as we go through this list.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6</a:t>
            </a:fld>
            <a:endParaRPr lang="en-US"/>
          </a:p>
        </p:txBody>
      </p:sp>
    </p:spTree>
    <p:extLst>
      <p:ext uri="{BB962C8B-B14F-4D97-AF65-F5344CB8AC3E}">
        <p14:creationId xmlns:p14="http://schemas.microsoft.com/office/powerpoint/2010/main" val="66265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This stereotype relates to the image of a person with a disability as being pitiable and unfortunate. </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Tiny</a:t>
            </a:r>
            <a:r>
              <a:rPr lang="en-US" sz="1400" baseline="0" dirty="0">
                <a:latin typeface="Verdana" panose="020B0604030504040204" pitchFamily="34" charset="0"/>
                <a:ea typeface="Verdana" panose="020B0604030504040204" pitchFamily="34" charset="0"/>
              </a:rPr>
              <a:t> Tim, a character in Charles Dickens’ famous novel, “A Christmas Carol” is described as “poor” Tiny Tim. Although all of the members of his family are poor, there is a special level of pathos reserved for the little boy because he uses crutches.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Other examples include Clara in Johanna Spyri’s “Heidi” and Colin Craven in </a:t>
            </a:r>
            <a:r>
              <a:rPr lang="en-US" sz="1400" b="0" i="0" u="none" strike="noStrike" kern="1200" dirty="0">
                <a:solidFill>
                  <a:schemeClr val="tx1"/>
                </a:solidFill>
                <a:effectLst/>
                <a:latin typeface="Verdana" panose="020B0604030504040204" pitchFamily="34" charset="0"/>
                <a:ea typeface="Verdana" panose="020B0604030504040204" pitchFamily="34" charset="0"/>
                <a:cs typeface="+mn-cs"/>
              </a:rPr>
              <a:t>Frances Hodgson Burnett’s “The Secret Garden”. </a:t>
            </a:r>
          </a:p>
          <a:p>
            <a:endParaRPr lang="en-US" sz="1400" b="0" i="0" u="none" strike="noStrike" kern="1200" dirty="0">
              <a:solidFill>
                <a:schemeClr val="tx1"/>
              </a:solidFill>
              <a:effectLst/>
              <a:latin typeface="Verdana" panose="020B0604030504040204" pitchFamily="34" charset="0"/>
              <a:ea typeface="Verdana" panose="020B0604030504040204" pitchFamily="34" charset="0"/>
              <a:cs typeface="+mn-cs"/>
            </a:endParaRPr>
          </a:p>
          <a:p>
            <a:r>
              <a:rPr lang="en-US" sz="1400" b="0" i="0" u="none" strike="noStrike" kern="1200" dirty="0">
                <a:solidFill>
                  <a:schemeClr val="tx1"/>
                </a:solidFill>
                <a:effectLst/>
                <a:latin typeface="Verdana" panose="020B0604030504040204" pitchFamily="34" charset="0"/>
                <a:ea typeface="Verdana" panose="020B0604030504040204" pitchFamily="34" charset="0"/>
                <a:cs typeface="+mn-cs"/>
              </a:rPr>
              <a:t>Although these books might lead us to believe that</a:t>
            </a:r>
            <a:r>
              <a:rPr lang="en-US" sz="1400" b="0" i="0" u="none" strike="noStrike" kern="1200" baseline="0" dirty="0">
                <a:solidFill>
                  <a:schemeClr val="tx1"/>
                </a:solidFill>
                <a:effectLst/>
                <a:latin typeface="Verdana" panose="020B0604030504040204" pitchFamily="34" charset="0"/>
                <a:ea typeface="Verdana" panose="020B0604030504040204" pitchFamily="34" charset="0"/>
                <a:cs typeface="+mn-cs"/>
              </a:rPr>
              <a:t> this stereotype is “old”, the idea of the “poor cripple” still persists. </a:t>
            </a:r>
          </a:p>
          <a:p>
            <a:endParaRPr lang="en-US" sz="1400" b="0" i="0" u="none" strike="noStrike" kern="1200" baseline="0" dirty="0">
              <a:solidFill>
                <a:schemeClr val="tx1"/>
              </a:solidFill>
              <a:effectLst/>
              <a:latin typeface="Verdana" panose="020B0604030504040204" pitchFamily="34" charset="0"/>
              <a:ea typeface="Verdana" panose="020B0604030504040204" pitchFamily="34" charset="0"/>
              <a:cs typeface="+mn-cs"/>
            </a:endParaRPr>
          </a:p>
          <a:p>
            <a:r>
              <a:rPr lang="en-US" sz="1400" b="0" i="0" u="none" strike="noStrike" kern="1200" baseline="0" dirty="0">
                <a:solidFill>
                  <a:schemeClr val="tx1"/>
                </a:solidFill>
                <a:effectLst/>
                <a:latin typeface="Verdana" panose="020B0604030504040204" pitchFamily="34" charset="0"/>
                <a:ea typeface="Verdana" panose="020B0604030504040204" pitchFamily="34" charset="0"/>
                <a:cs typeface="+mn-cs"/>
              </a:rPr>
              <a:t>Movies like “Me Before You” and “The Upside” convey the notion that life as a person with a mobility impairment is not worth living. , and give able-bodied people reason to feel a sense of “there, but for the grace of God, go I”. </a:t>
            </a:r>
          </a:p>
          <a:p>
            <a:endParaRPr lang="en-US" sz="1400" b="0" i="0" u="none" strike="noStrike" kern="1200" baseline="0" dirty="0">
              <a:solidFill>
                <a:schemeClr val="tx1"/>
              </a:solidFill>
              <a:effectLst/>
              <a:latin typeface="Verdana" panose="020B0604030504040204" pitchFamily="34" charset="0"/>
              <a:ea typeface="Verdana" panose="020B0604030504040204" pitchFamily="34" charset="0"/>
              <a:cs typeface="+mn-cs"/>
            </a:endParaRPr>
          </a:p>
          <a:p>
            <a:r>
              <a:rPr lang="en-US" sz="1400" b="0" i="0" u="none" strike="noStrike" kern="1200" baseline="0" dirty="0">
                <a:solidFill>
                  <a:schemeClr val="tx1"/>
                </a:solidFill>
                <a:effectLst/>
                <a:latin typeface="Verdana" panose="020B0604030504040204" pitchFamily="34" charset="0"/>
                <a:ea typeface="Verdana" panose="020B0604030504040204" pitchFamily="34" charset="0"/>
                <a:cs typeface="+mn-cs"/>
              </a:rPr>
              <a:t>We see more of this in the next stereotype.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7</a:t>
            </a:fld>
            <a:endParaRPr lang="en-US"/>
          </a:p>
        </p:txBody>
      </p:sp>
    </p:spTree>
    <p:extLst>
      <p:ext uri="{BB962C8B-B14F-4D97-AF65-F5344CB8AC3E}">
        <p14:creationId xmlns:p14="http://schemas.microsoft.com/office/powerpoint/2010/main" val="258909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Here</a:t>
            </a:r>
            <a:r>
              <a:rPr lang="en-US" sz="1400" baseline="0" dirty="0">
                <a:latin typeface="Verdana" panose="020B0604030504040204" pitchFamily="34" charset="0"/>
                <a:ea typeface="Verdana" panose="020B0604030504040204" pitchFamily="34" charset="0"/>
              </a:rPr>
              <a:t> the character is depicted as bitter and therefore their own worst enemy.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Even though “Born on the Fourth of July” is based on the true story of Vietnam veteran Ron </a:t>
            </a:r>
            <a:r>
              <a:rPr lang="en-US" sz="1400" baseline="0" dirty="0" err="1">
                <a:latin typeface="Verdana" panose="020B0604030504040204" pitchFamily="34" charset="0"/>
                <a:ea typeface="Verdana" panose="020B0604030504040204" pitchFamily="34" charset="0"/>
              </a:rPr>
              <a:t>Kovic</a:t>
            </a:r>
            <a:r>
              <a:rPr lang="en-US" sz="1400" baseline="0" dirty="0">
                <a:latin typeface="Verdana" panose="020B0604030504040204" pitchFamily="34" charset="0"/>
                <a:ea typeface="Verdana" panose="020B0604030504040204" pitchFamily="34" charset="0"/>
              </a:rPr>
              <a:t>, the movie focuses on his unhappiness when he returns from the war, and his family’s helplessness in the face of his anger and bitterness.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Similarly, in “Forrest Gump”, Lt. Dan is also angry and bitter when he returns from the war.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Although many people with acquired disabilities (perhaps as a result of an accident or through combat) may have a longer period of adjustment than people who were born with their disability, the negative message that is conveyed here is that the life of a person with a disability is not worth living at all.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Further, by becoming bitter, and “choosing” to withdraw from society because of the negative emotions that might accompany these changes in life due to the acquired disability, they become their own worst enemy – society cannot help them because they don’t want to be helped!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This circular argument places the blame squarely on the victim.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8</a:t>
            </a:fld>
            <a:endParaRPr lang="en-US"/>
          </a:p>
        </p:txBody>
      </p:sp>
    </p:spTree>
    <p:extLst>
      <p:ext uri="{BB962C8B-B14F-4D97-AF65-F5344CB8AC3E}">
        <p14:creationId xmlns:p14="http://schemas.microsoft.com/office/powerpoint/2010/main" val="985770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Verdana" panose="020B0604030504040204" pitchFamily="34" charset="0"/>
                <a:ea typeface="Verdana" panose="020B0604030504040204" pitchFamily="34" charset="0"/>
              </a:rPr>
              <a:t>Secondary characters may often be attributed a disability for the sake of atmosphere,</a:t>
            </a:r>
            <a:r>
              <a:rPr lang="en-US" sz="1400" baseline="0" dirty="0">
                <a:latin typeface="Verdana" panose="020B0604030504040204" pitchFamily="34" charset="0"/>
                <a:ea typeface="Verdana" panose="020B0604030504040204" pitchFamily="34" charset="0"/>
              </a:rPr>
              <a:t> where the disability often has little to do with the plot or narrative, and merely adds a stereotypic yet ‘diverse” representation of the character.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Examples might include blind street musicians. </a:t>
            </a:r>
          </a:p>
          <a:p>
            <a:endParaRPr lang="en-US" sz="1400" baseline="0" dirty="0">
              <a:latin typeface="Verdana" panose="020B0604030504040204" pitchFamily="34" charset="0"/>
              <a:ea typeface="Verdana" panose="020B0604030504040204" pitchFamily="34" charset="0"/>
            </a:endParaRPr>
          </a:p>
          <a:p>
            <a:r>
              <a:rPr lang="en-US" sz="1400" baseline="0" dirty="0">
                <a:latin typeface="Verdana" panose="020B0604030504040204" pitchFamily="34" charset="0"/>
                <a:ea typeface="Verdana" panose="020B0604030504040204" pitchFamily="34" charset="0"/>
              </a:rPr>
              <a:t>In the original, late 1980s version of the TV series, “Murphy Brown”, which was set in a liberal-thinking, politically correct workplace environment, a secondary character in a wheelchair often crossed the set in the background. This character had no other role to play other than this, and never spoke a line. Their only “role” was to represent the tokenism of a diverse workplace. </a:t>
            </a:r>
            <a:endParaRPr lang="en-US" sz="14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FD09511-7542-4FD9-B5A9-76DB0C80178D}" type="slidenum">
              <a:rPr lang="en-US" smtClean="0"/>
              <a:t>9</a:t>
            </a:fld>
            <a:endParaRPr lang="en-US"/>
          </a:p>
        </p:txBody>
      </p:sp>
    </p:spTree>
    <p:extLst>
      <p:ext uri="{BB962C8B-B14F-4D97-AF65-F5344CB8AC3E}">
        <p14:creationId xmlns:p14="http://schemas.microsoft.com/office/powerpoint/2010/main" val="2248079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FB47751-A999-4FDA-A287-C2C3BA19039F}" type="datetime1">
              <a:rPr lang="en-US" smtClean="0"/>
              <a:t>8/25/2020</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r>
              <a:rPr lang="en-US"/>
              <a:t>@MayaKalyanpur</a:t>
            </a: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2B9307FB-254A-4AB6-83D6-5507A0AD1575}" type="slidenum">
              <a:rPr lang="en-US" smtClean="0"/>
              <a:t>‹#›</a:t>
            </a:fld>
            <a:endParaRPr lang="en-US"/>
          </a:p>
        </p:txBody>
      </p:sp>
    </p:spTree>
    <p:extLst>
      <p:ext uri="{BB962C8B-B14F-4D97-AF65-F5344CB8AC3E}">
        <p14:creationId xmlns:p14="http://schemas.microsoft.com/office/powerpoint/2010/main" val="363782099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CE740-CF29-416B-B0B3-2018E028A41E}" type="datetime1">
              <a:rPr lang="en-US" smtClean="0"/>
              <a:t>8/25/2020</a:t>
            </a:fld>
            <a:endParaRPr lang="en-US"/>
          </a:p>
        </p:txBody>
      </p:sp>
      <p:sp>
        <p:nvSpPr>
          <p:cNvPr id="5" name="Footer Placeholder 4"/>
          <p:cNvSpPr>
            <a:spLocks noGrp="1"/>
          </p:cNvSpPr>
          <p:nvPr>
            <p:ph type="ftr" sz="quarter" idx="11"/>
          </p:nvPr>
        </p:nvSpPr>
        <p:spPr/>
        <p:txBody>
          <a:bodyPr/>
          <a:lstStyle/>
          <a:p>
            <a:r>
              <a:rPr lang="en-US"/>
              <a:t>@MayaKalyanpur</a:t>
            </a:r>
          </a:p>
        </p:txBody>
      </p:sp>
      <p:sp>
        <p:nvSpPr>
          <p:cNvPr id="6" name="Slide Number Placeholder 5"/>
          <p:cNvSpPr>
            <a:spLocks noGrp="1"/>
          </p:cNvSpPr>
          <p:nvPr>
            <p:ph type="sldNum" sz="quarter" idx="12"/>
          </p:nvPr>
        </p:nvSpPr>
        <p:spPr/>
        <p:txBody>
          <a:bodyPr/>
          <a:lstStyle/>
          <a:p>
            <a:fld id="{2B9307FB-254A-4AB6-83D6-5507A0AD1575}" type="slidenum">
              <a:rPr lang="en-US" smtClean="0"/>
              <a:t>‹#›</a:t>
            </a:fld>
            <a:endParaRPr lang="en-US"/>
          </a:p>
        </p:txBody>
      </p:sp>
    </p:spTree>
    <p:extLst>
      <p:ext uri="{BB962C8B-B14F-4D97-AF65-F5344CB8AC3E}">
        <p14:creationId xmlns:p14="http://schemas.microsoft.com/office/powerpoint/2010/main" val="89644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A2326A-5CF7-4DCC-98CA-D745FCAA49D0}" type="datetime1">
              <a:rPr lang="en-US" smtClean="0"/>
              <a:t>8/25/2020</a:t>
            </a:fld>
            <a:endParaRPr lang="en-US"/>
          </a:p>
        </p:txBody>
      </p:sp>
      <p:sp>
        <p:nvSpPr>
          <p:cNvPr id="5" name="Footer Placeholder 4"/>
          <p:cNvSpPr>
            <a:spLocks noGrp="1"/>
          </p:cNvSpPr>
          <p:nvPr>
            <p:ph type="ftr" sz="quarter" idx="11"/>
          </p:nvPr>
        </p:nvSpPr>
        <p:spPr/>
        <p:txBody>
          <a:bodyPr/>
          <a:lstStyle/>
          <a:p>
            <a:r>
              <a:rPr lang="en-US"/>
              <a:t>@MayaKalyanpur</a:t>
            </a:r>
          </a:p>
        </p:txBody>
      </p:sp>
      <p:sp>
        <p:nvSpPr>
          <p:cNvPr id="6" name="Slide Number Placeholder 5"/>
          <p:cNvSpPr>
            <a:spLocks noGrp="1"/>
          </p:cNvSpPr>
          <p:nvPr>
            <p:ph type="sldNum" sz="quarter" idx="12"/>
          </p:nvPr>
        </p:nvSpPr>
        <p:spPr/>
        <p:txBody>
          <a:bodyPr/>
          <a:lstStyle/>
          <a:p>
            <a:fld id="{2B9307FB-254A-4AB6-83D6-5507A0AD1575}" type="slidenum">
              <a:rPr lang="en-US" smtClean="0"/>
              <a:t>‹#›</a:t>
            </a:fld>
            <a:endParaRPr lang="en-US"/>
          </a:p>
        </p:txBody>
      </p:sp>
    </p:spTree>
    <p:extLst>
      <p:ext uri="{BB962C8B-B14F-4D97-AF65-F5344CB8AC3E}">
        <p14:creationId xmlns:p14="http://schemas.microsoft.com/office/powerpoint/2010/main" val="318698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8CCF51-AD6C-4D38-AC86-5EB324AB316B}" type="datetime1">
              <a:rPr lang="en-US" smtClean="0"/>
              <a:t>8/25/2020</a:t>
            </a:fld>
            <a:endParaRPr lang="en-US"/>
          </a:p>
        </p:txBody>
      </p:sp>
      <p:sp>
        <p:nvSpPr>
          <p:cNvPr id="8" name="Footer Placeholder 7"/>
          <p:cNvSpPr>
            <a:spLocks noGrp="1"/>
          </p:cNvSpPr>
          <p:nvPr>
            <p:ph type="ftr" sz="quarter" idx="11"/>
          </p:nvPr>
        </p:nvSpPr>
        <p:spPr/>
        <p:txBody>
          <a:bodyPr/>
          <a:lstStyle/>
          <a:p>
            <a:r>
              <a:rPr lang="en-US"/>
              <a:t>@MayaKalyanpur</a:t>
            </a:r>
          </a:p>
        </p:txBody>
      </p:sp>
      <p:sp>
        <p:nvSpPr>
          <p:cNvPr id="9" name="Slide Number Placeholder 8"/>
          <p:cNvSpPr>
            <a:spLocks noGrp="1"/>
          </p:cNvSpPr>
          <p:nvPr>
            <p:ph type="sldNum" sz="quarter" idx="12"/>
          </p:nvPr>
        </p:nvSpPr>
        <p:spPr/>
        <p:txBody>
          <a:bodyPr/>
          <a:lstStyle/>
          <a:p>
            <a:fld id="{2B9307FB-254A-4AB6-83D6-5507A0AD1575}" type="slidenum">
              <a:rPr lang="en-US" smtClean="0"/>
              <a:t>‹#›</a:t>
            </a:fld>
            <a:endParaRPr lang="en-US"/>
          </a:p>
        </p:txBody>
      </p:sp>
    </p:spTree>
    <p:extLst>
      <p:ext uri="{BB962C8B-B14F-4D97-AF65-F5344CB8AC3E}">
        <p14:creationId xmlns:p14="http://schemas.microsoft.com/office/powerpoint/2010/main" val="1422383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3476E921-0160-4C21-963A-E70D779D570E}" type="datetime1">
              <a:rPr lang="en-US" smtClean="0"/>
              <a:t>8/25/2020</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r>
              <a:rPr lang="en-US"/>
              <a:t>@MayaKalyanpur</a:t>
            </a:r>
          </a:p>
        </p:txBody>
      </p:sp>
      <p:sp>
        <p:nvSpPr>
          <p:cNvPr id="6" name="Slide Number Placeholder 5"/>
          <p:cNvSpPr>
            <a:spLocks noGrp="1"/>
          </p:cNvSpPr>
          <p:nvPr>
            <p:ph type="sldNum" sz="quarter" idx="12"/>
          </p:nvPr>
        </p:nvSpPr>
        <p:spPr>
          <a:xfrm>
            <a:off x="8604504" y="5211060"/>
            <a:ext cx="2112264" cy="228600"/>
          </a:xfrm>
        </p:spPr>
        <p:txBody>
          <a:bodyPr/>
          <a:lstStyle/>
          <a:p>
            <a:fld id="{2B9307FB-254A-4AB6-83D6-5507A0AD1575}" type="slidenum">
              <a:rPr lang="en-US" smtClean="0"/>
              <a:t>‹#›</a:t>
            </a:fld>
            <a:endParaRPr lang="en-US"/>
          </a:p>
        </p:txBody>
      </p:sp>
    </p:spTree>
    <p:extLst>
      <p:ext uri="{BB962C8B-B14F-4D97-AF65-F5344CB8AC3E}">
        <p14:creationId xmlns:p14="http://schemas.microsoft.com/office/powerpoint/2010/main" val="94051066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FCB99C-7CDC-4703-A29F-5A0AE40CA6DB}" type="datetime1">
              <a:rPr lang="en-US" smtClean="0"/>
              <a:t>8/25/2020</a:t>
            </a:fld>
            <a:endParaRPr lang="en-US"/>
          </a:p>
        </p:txBody>
      </p:sp>
      <p:sp>
        <p:nvSpPr>
          <p:cNvPr id="6" name="Footer Placeholder 5"/>
          <p:cNvSpPr>
            <a:spLocks noGrp="1"/>
          </p:cNvSpPr>
          <p:nvPr>
            <p:ph type="ftr" sz="quarter" idx="11"/>
          </p:nvPr>
        </p:nvSpPr>
        <p:spPr/>
        <p:txBody>
          <a:bodyPr/>
          <a:lstStyle/>
          <a:p>
            <a:r>
              <a:rPr lang="en-US"/>
              <a:t>@MayaKalyanpur</a:t>
            </a:r>
          </a:p>
        </p:txBody>
      </p:sp>
      <p:sp>
        <p:nvSpPr>
          <p:cNvPr id="7" name="Slide Number Placeholder 6"/>
          <p:cNvSpPr>
            <a:spLocks noGrp="1"/>
          </p:cNvSpPr>
          <p:nvPr>
            <p:ph type="sldNum" sz="quarter" idx="12"/>
          </p:nvPr>
        </p:nvSpPr>
        <p:spPr/>
        <p:txBody>
          <a:bodyPr/>
          <a:lstStyle/>
          <a:p>
            <a:fld id="{2B9307FB-254A-4AB6-83D6-5507A0AD1575}" type="slidenum">
              <a:rPr lang="en-US" smtClean="0"/>
              <a:t>‹#›</a:t>
            </a:fld>
            <a:endParaRPr lang="en-US"/>
          </a:p>
        </p:txBody>
      </p:sp>
    </p:spTree>
    <p:extLst>
      <p:ext uri="{BB962C8B-B14F-4D97-AF65-F5344CB8AC3E}">
        <p14:creationId xmlns:p14="http://schemas.microsoft.com/office/powerpoint/2010/main" val="3783705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7B411D-EC09-4B85-BDC7-1B8E4DD64241}" type="datetime1">
              <a:rPr lang="en-US" smtClean="0"/>
              <a:t>8/25/2020</a:t>
            </a:fld>
            <a:endParaRPr lang="en-US"/>
          </a:p>
        </p:txBody>
      </p:sp>
      <p:sp>
        <p:nvSpPr>
          <p:cNvPr id="8" name="Footer Placeholder 7"/>
          <p:cNvSpPr>
            <a:spLocks noGrp="1"/>
          </p:cNvSpPr>
          <p:nvPr>
            <p:ph type="ftr" sz="quarter" idx="11"/>
          </p:nvPr>
        </p:nvSpPr>
        <p:spPr/>
        <p:txBody>
          <a:bodyPr/>
          <a:lstStyle/>
          <a:p>
            <a:r>
              <a:rPr lang="en-US"/>
              <a:t>@MayaKalyanpur</a:t>
            </a:r>
          </a:p>
        </p:txBody>
      </p:sp>
      <p:sp>
        <p:nvSpPr>
          <p:cNvPr id="9" name="Slide Number Placeholder 8"/>
          <p:cNvSpPr>
            <a:spLocks noGrp="1"/>
          </p:cNvSpPr>
          <p:nvPr>
            <p:ph type="sldNum" sz="quarter" idx="12"/>
          </p:nvPr>
        </p:nvSpPr>
        <p:spPr/>
        <p:txBody>
          <a:bodyPr/>
          <a:lstStyle/>
          <a:p>
            <a:fld id="{2B9307FB-254A-4AB6-83D6-5507A0AD1575}" type="slidenum">
              <a:rPr lang="en-US" smtClean="0"/>
              <a:t>‹#›</a:t>
            </a:fld>
            <a:endParaRPr lang="en-US"/>
          </a:p>
        </p:txBody>
      </p:sp>
    </p:spTree>
    <p:extLst>
      <p:ext uri="{BB962C8B-B14F-4D97-AF65-F5344CB8AC3E}">
        <p14:creationId xmlns:p14="http://schemas.microsoft.com/office/powerpoint/2010/main" val="23769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0DF6A6-2AFC-43D5-995A-30DCA21E2A18}" type="datetime1">
              <a:rPr lang="en-US" smtClean="0"/>
              <a:t>8/25/2020</a:t>
            </a:fld>
            <a:endParaRPr lang="en-US"/>
          </a:p>
        </p:txBody>
      </p:sp>
      <p:sp>
        <p:nvSpPr>
          <p:cNvPr id="4" name="Footer Placeholder 3"/>
          <p:cNvSpPr>
            <a:spLocks noGrp="1"/>
          </p:cNvSpPr>
          <p:nvPr>
            <p:ph type="ftr" sz="quarter" idx="11"/>
          </p:nvPr>
        </p:nvSpPr>
        <p:spPr/>
        <p:txBody>
          <a:bodyPr/>
          <a:lstStyle/>
          <a:p>
            <a:r>
              <a:rPr lang="en-US"/>
              <a:t>@MayaKalyanpur</a:t>
            </a:r>
          </a:p>
        </p:txBody>
      </p:sp>
      <p:sp>
        <p:nvSpPr>
          <p:cNvPr id="5" name="Slide Number Placeholder 4"/>
          <p:cNvSpPr>
            <a:spLocks noGrp="1"/>
          </p:cNvSpPr>
          <p:nvPr>
            <p:ph type="sldNum" sz="quarter" idx="12"/>
          </p:nvPr>
        </p:nvSpPr>
        <p:spPr/>
        <p:txBody>
          <a:bodyPr/>
          <a:lstStyle/>
          <a:p>
            <a:fld id="{2B9307FB-254A-4AB6-83D6-5507A0AD1575}" type="slidenum">
              <a:rPr lang="en-US" smtClean="0"/>
              <a:t>‹#›</a:t>
            </a:fld>
            <a:endParaRPr lang="en-US"/>
          </a:p>
        </p:txBody>
      </p:sp>
    </p:spTree>
    <p:extLst>
      <p:ext uri="{BB962C8B-B14F-4D97-AF65-F5344CB8AC3E}">
        <p14:creationId xmlns:p14="http://schemas.microsoft.com/office/powerpoint/2010/main" val="254359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2EE7FD-6F7D-47D6-86E5-1E1993BD2EB0}" type="datetime1">
              <a:rPr lang="en-US" smtClean="0"/>
              <a:t>8/25/2020</a:t>
            </a:fld>
            <a:endParaRPr lang="en-US"/>
          </a:p>
        </p:txBody>
      </p:sp>
      <p:sp>
        <p:nvSpPr>
          <p:cNvPr id="3" name="Footer Placeholder 2"/>
          <p:cNvSpPr>
            <a:spLocks noGrp="1"/>
          </p:cNvSpPr>
          <p:nvPr>
            <p:ph type="ftr" sz="quarter" idx="11"/>
          </p:nvPr>
        </p:nvSpPr>
        <p:spPr/>
        <p:txBody>
          <a:bodyPr/>
          <a:lstStyle/>
          <a:p>
            <a:r>
              <a:rPr lang="en-US"/>
              <a:t>@MayaKalyanpur</a:t>
            </a:r>
          </a:p>
        </p:txBody>
      </p:sp>
      <p:sp>
        <p:nvSpPr>
          <p:cNvPr id="4" name="Slide Number Placeholder 3"/>
          <p:cNvSpPr>
            <a:spLocks noGrp="1"/>
          </p:cNvSpPr>
          <p:nvPr>
            <p:ph type="sldNum" sz="quarter" idx="12"/>
          </p:nvPr>
        </p:nvSpPr>
        <p:spPr/>
        <p:txBody>
          <a:bodyPr/>
          <a:lstStyle/>
          <a:p>
            <a:fld id="{2B9307FB-254A-4AB6-83D6-5507A0AD1575}" type="slidenum">
              <a:rPr lang="en-US" smtClean="0"/>
              <a:t>‹#›</a:t>
            </a:fld>
            <a:endParaRPr lang="en-US"/>
          </a:p>
        </p:txBody>
      </p:sp>
    </p:spTree>
    <p:extLst>
      <p:ext uri="{BB962C8B-B14F-4D97-AF65-F5344CB8AC3E}">
        <p14:creationId xmlns:p14="http://schemas.microsoft.com/office/powerpoint/2010/main" val="287907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D24945B6-1A17-41BF-BAE1-E2B1634D5E25}" type="datetime1">
              <a:rPr lang="en-US" smtClean="0"/>
              <a:t>8/25/2020</a:t>
            </a:fld>
            <a:endParaRPr lang="en-US"/>
          </a:p>
        </p:txBody>
      </p:sp>
      <p:sp>
        <p:nvSpPr>
          <p:cNvPr id="9" name="Footer Placeholder 8"/>
          <p:cNvSpPr>
            <a:spLocks noGrp="1"/>
          </p:cNvSpPr>
          <p:nvPr>
            <p:ph type="ftr" sz="quarter" idx="11"/>
          </p:nvPr>
        </p:nvSpPr>
        <p:spPr/>
        <p:txBody>
          <a:bodyPr/>
          <a:lstStyle>
            <a:lvl1pPr algn="r">
              <a:defRPr/>
            </a:lvl1pPr>
          </a:lstStyle>
          <a:p>
            <a:r>
              <a:rPr lang="en-US"/>
              <a:t>@MayaKalyanpur</a:t>
            </a: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2B9307FB-254A-4AB6-83D6-5507A0AD1575}"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1762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E5ED105B-19B8-4180-8E50-BB252FEBACBB}" type="datetime1">
              <a:rPr lang="en-US" smtClean="0"/>
              <a:t>8/25/2020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r>
              <a:rPr lang="en-US"/>
              <a:t>@MayaKalyanpur</a:t>
            </a:r>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2B9307FB-254A-4AB6-83D6-5507A0AD1575}"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4090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579FE71-233D-4D81-9CB1-ED4CC6E58D80}" type="datetime1">
              <a:rPr lang="en-US" smtClean="0"/>
              <a:t>8/25/2020</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a:t>@MayaKalyanpur</a:t>
            </a: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B9307FB-254A-4AB6-83D6-5507A0AD1575}" type="slidenum">
              <a:rPr lang="en-US" smtClean="0"/>
              <a:t>‹#›</a:t>
            </a:fld>
            <a:endParaRPr lang="en-US"/>
          </a:p>
        </p:txBody>
      </p:sp>
    </p:spTree>
    <p:extLst>
      <p:ext uri="{BB962C8B-B14F-4D97-AF65-F5344CB8AC3E}">
        <p14:creationId xmlns:p14="http://schemas.microsoft.com/office/powerpoint/2010/main" val="78802341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hyperlink" Target="https://commons.wikimedia.org/wiki/File:Comic_Con_2013_-_Captain_Hook_(9335981572).jpg" TargetMode="External"/><Relationship Id="rId4" Type="http://schemas.openxmlformats.org/officeDocument/2006/relationships/hyperlink" Target="https://commons.wikimedia.org/wiki/File:1969,_4c_stamp_depicting_Pirates_on_Treasure_Island.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flickr.com/photos/pagedooley/2810307431" TargetMode="External"/><Relationship Id="rId5" Type="http://schemas.openxmlformats.org/officeDocument/2006/relationships/hyperlink" Target="https://commons.wikimedia.org/wiki/File:Mr._Bean_2011.jpg" TargetMode="Externa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wiking/345067384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commons.wikimedia.org/wiki/File:DSC09954_-_Snow_White_and_the_Seven_Dwarfs_(36409150653).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flickr.com/photos/ecadamf/38755812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121483302@N02/1414826460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disabilityinchildrenslit.wordpress.com/content/" TargetMode="External"/><Relationship Id="rId2" Type="http://schemas.openxmlformats.org/officeDocument/2006/relationships/hyperlink" Target="http://www.longwood.edu/staff/miskecjm/11.1.rubin.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flickr.com/photos/fynes/331956360" TargetMode="External"/><Relationship Id="rId3" Type="http://schemas.openxmlformats.org/officeDocument/2006/relationships/hyperlink" Target="https://www.flickr.com/photos/ecadamf/387558123" TargetMode="External"/><Relationship Id="rId7" Type="http://schemas.openxmlformats.org/officeDocument/2006/relationships/hyperlink" Target="https://www.flickr.com/photos/pagedooley/281030743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ommons.wikimedia.org/wiki/File:Comic_Con_2013_-_Captain_Hook_(9335981572).jpg" TargetMode="External"/><Relationship Id="rId5" Type="http://schemas.openxmlformats.org/officeDocument/2006/relationships/hyperlink" Target="https://www.flickr.com/photos/konabish/7977249147" TargetMode="External"/><Relationship Id="rId10" Type="http://schemas.openxmlformats.org/officeDocument/2006/relationships/hyperlink" Target="https://commons.wikimedia.org/wiki/File:DSC09954_-_Snow_White_and_the_Seven_Dwarfs_(36409150653).jpg" TargetMode="External"/><Relationship Id="rId4" Type="http://schemas.openxmlformats.org/officeDocument/2006/relationships/hyperlink" Target="https://commons.wikimedia.org/wiki/File:Bob_and_Timothy_Cratchit.jpg" TargetMode="External"/><Relationship Id="rId9" Type="http://schemas.openxmlformats.org/officeDocument/2006/relationships/hyperlink" Target="https://www.flickr.com/photos/121483302@N02/14148264602"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ommons.wikimedia.org/w/index.php?curid=69564502"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ommons.wikimedia.org/wiki/File:Mr._Bean_2011.jpg" TargetMode="External"/><Relationship Id="rId5" Type="http://schemas.openxmlformats.org/officeDocument/2006/relationships/hyperlink" Target="https://www.flickr.com/photos/wiking/3450673841" TargetMode="External"/><Relationship Id="rId4" Type="http://schemas.openxmlformats.org/officeDocument/2006/relationships/hyperlink" Target="https://commons.wikimedia.org/wiki/File:1969,_4c_stamp_depicting_Pirates_on_Treasure_Island.jpg"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ommons.wikimedia.org/wiki/File:Bob_and_Timothy_Cratchit.j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fynes/33195636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hyperlink" Target="https://www.flickr.com/photos/konabish/7977249147"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ndex.php?curid=6956450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2100" y="1485473"/>
            <a:ext cx="9068586" cy="2590800"/>
          </a:xfrm>
        </p:spPr>
        <p:txBody>
          <a:bodyPr/>
          <a:lstStyle/>
          <a:p>
            <a:r>
              <a:rPr lang="en-US" sz="3200" dirty="0">
                <a:latin typeface="Verdana" panose="020B0604030504040204" pitchFamily="34" charset="0"/>
                <a:ea typeface="Verdana" panose="020B0604030504040204" pitchFamily="34" charset="0"/>
              </a:rPr>
              <a:t>ABLEISM IN MEDIA: </a:t>
            </a:r>
            <a:br>
              <a:rPr lang="en-US" sz="3200" dirty="0">
                <a:latin typeface="Verdana" panose="020B0604030504040204" pitchFamily="34" charset="0"/>
                <a:ea typeface="Verdana" panose="020B0604030504040204" pitchFamily="34" charset="0"/>
              </a:rPr>
            </a:br>
            <a:r>
              <a:rPr lang="en-US" sz="3200" dirty="0">
                <a:latin typeface="Verdana" panose="020B0604030504040204" pitchFamily="34" charset="0"/>
                <a:ea typeface="Verdana" panose="020B0604030504040204" pitchFamily="34" charset="0"/>
              </a:rPr>
              <a:t>Books for children</a:t>
            </a:r>
          </a:p>
        </p:txBody>
      </p:sp>
      <p:sp>
        <p:nvSpPr>
          <p:cNvPr id="3" name="Subtitle 2"/>
          <p:cNvSpPr>
            <a:spLocks noGrp="1"/>
          </p:cNvSpPr>
          <p:nvPr>
            <p:ph type="subTitle" idx="1"/>
          </p:nvPr>
        </p:nvSpPr>
        <p:spPr>
          <a:xfrm>
            <a:off x="1303020" y="3669632"/>
            <a:ext cx="9555480" cy="1804735"/>
          </a:xfrm>
        </p:spPr>
        <p:txBody>
          <a:bodyPr>
            <a:normAutofit fontScale="55000" lnSpcReduction="20000"/>
          </a:bodyPr>
          <a:lstStyle/>
          <a:p>
            <a:pPr lvl="0"/>
            <a:r>
              <a:rPr lang="en-US" sz="4000" dirty="0">
                <a:latin typeface="Verdana"/>
                <a:ea typeface="Verdana"/>
                <a:cs typeface="Verdana"/>
                <a:sym typeface="Verdana"/>
              </a:rPr>
              <a:t>Created by Dr. Maya </a:t>
            </a:r>
            <a:r>
              <a:rPr lang="en-US" sz="4000" dirty="0" err="1">
                <a:latin typeface="Verdana"/>
                <a:ea typeface="Verdana"/>
                <a:cs typeface="Verdana"/>
                <a:sym typeface="Verdana"/>
              </a:rPr>
              <a:t>Kalyanpur</a:t>
            </a:r>
            <a:endParaRPr lang="en-US" sz="4000" dirty="0">
              <a:latin typeface="Verdana"/>
              <a:ea typeface="Verdana"/>
              <a:cs typeface="Verdana"/>
              <a:sym typeface="Verdana"/>
            </a:endParaRPr>
          </a:p>
          <a:p>
            <a:pPr lvl="0"/>
            <a:r>
              <a:rPr lang="en-US" sz="4000" dirty="0">
                <a:latin typeface="Verdana"/>
                <a:ea typeface="Verdana"/>
                <a:cs typeface="Verdana"/>
                <a:sym typeface="Verdana"/>
              </a:rPr>
              <a:t> </a:t>
            </a:r>
          </a:p>
          <a:p>
            <a:r>
              <a:rPr lang="en-US" sz="4000" dirty="0">
                <a:latin typeface="Verdana" panose="020B0604030504040204" pitchFamily="34" charset="0"/>
                <a:ea typeface="Verdana" panose="020B0604030504040204" pitchFamily="34" charset="0"/>
                <a:cs typeface="Verdana" panose="020B0604030504040204" pitchFamily="34" charset="0"/>
              </a:rPr>
              <a:t>as part of the </a:t>
            </a:r>
            <a:r>
              <a:rPr lang="en-US" sz="4000" i="1" dirty="0">
                <a:latin typeface="Verdana" panose="020B0604030504040204" pitchFamily="34" charset="0"/>
                <a:ea typeface="Verdana" panose="020B0604030504040204" pitchFamily="34" charset="0"/>
                <a:cs typeface="Verdana" panose="020B0604030504040204" pitchFamily="34" charset="0"/>
              </a:rPr>
              <a:t>Leaders for Inclusion Project </a:t>
            </a:r>
          </a:p>
          <a:p>
            <a:r>
              <a:rPr lang="en-US" sz="4000" dirty="0">
                <a:latin typeface="Verdana" panose="020B0604030504040204" pitchFamily="34" charset="0"/>
                <a:ea typeface="Verdana" panose="020B0604030504040204" pitchFamily="34" charset="0"/>
                <a:cs typeface="Verdana" panose="020B0604030504040204" pitchFamily="34" charset="0"/>
              </a:rPr>
              <a:t>at the University of San Diego </a:t>
            </a:r>
          </a:p>
          <a:p>
            <a:r>
              <a:rPr lang="en-US" sz="4000" dirty="0">
                <a:latin typeface="Verdana" panose="020B0604030504040204" pitchFamily="34" charset="0"/>
                <a:ea typeface="Verdana" panose="020B0604030504040204" pitchFamily="34" charset="0"/>
                <a:cs typeface="Verdana" panose="020B0604030504040204" pitchFamily="34" charset="0"/>
              </a:rPr>
              <a:t>and generously funded by the Johnson Family Foundation</a:t>
            </a:r>
          </a:p>
          <a:p>
            <a:pPr lvl="0"/>
            <a:r>
              <a:rPr lang="en-US" sz="4000" dirty="0">
                <a:latin typeface="Verdana"/>
                <a:ea typeface="Verdana"/>
                <a:cs typeface="Verdana"/>
                <a:sym typeface="Verdana"/>
              </a:rPr>
              <a:t>August 2019</a:t>
            </a:r>
          </a:p>
        </p:txBody>
      </p:sp>
      <p:sp>
        <p:nvSpPr>
          <p:cNvPr id="5" name="Slide Number Placeholder 4">
            <a:extLst>
              <a:ext uri="{FF2B5EF4-FFF2-40B4-BE49-F238E27FC236}">
                <a16:creationId xmlns:a16="http://schemas.microsoft.com/office/drawing/2014/main" id="{4C43538E-D669-4B68-9CC1-5D4EFB088916}"/>
              </a:ext>
            </a:extLst>
          </p:cNvPr>
          <p:cNvSpPr>
            <a:spLocks noGrp="1"/>
          </p:cNvSpPr>
          <p:nvPr>
            <p:ph type="sldNum" sz="quarter" idx="12"/>
          </p:nvPr>
        </p:nvSpPr>
        <p:spPr/>
        <p:txBody>
          <a:bodyPr/>
          <a:lstStyle/>
          <a:p>
            <a:fld id="{2B9307FB-254A-4AB6-83D6-5507A0AD1575}" type="slidenum">
              <a:rPr lang="en-US" smtClean="0"/>
              <a:t>1</a:t>
            </a:fld>
            <a:endParaRPr lang="en-US"/>
          </a:p>
        </p:txBody>
      </p:sp>
    </p:spTree>
    <p:extLst>
      <p:ext uri="{BB962C8B-B14F-4D97-AF65-F5344CB8AC3E}">
        <p14:creationId xmlns:p14="http://schemas.microsoft.com/office/powerpoint/2010/main" val="3446182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bwMode="auto">
          <a:xfrm>
            <a:off x="237744" y="1284617"/>
            <a:ext cx="7599626" cy="1744183"/>
          </a:xfrm>
        </p:spPr>
        <p:txBody>
          <a:bodyPr vert="horz" lIns="91440" tIns="45720" rIns="91440" bIns="45720" numCol="1" rtlCol="0" anchorCtr="0" compatLnSpc="1">
            <a:prstTxWarp prst="textNoShape">
              <a:avLst/>
            </a:prstTxWarp>
            <a:normAutofit/>
          </a:bodyPr>
          <a:lstStyle/>
          <a:p>
            <a:pPr algn="ctr" eaLnBrk="1" hangingPunct="1">
              <a:defRPr/>
            </a:pPr>
            <a:r>
              <a:rPr lang="en-US" dirty="0">
                <a:effectLst/>
                <a:latin typeface="Verdana" panose="020B0604030504040204" pitchFamily="34" charset="0"/>
                <a:ea typeface="Verdana" panose="020B0604030504040204" pitchFamily="34" charset="0"/>
              </a:rPr>
              <a:t>Sinister and/or </a:t>
            </a:r>
            <a:br>
              <a:rPr lang="en-US" dirty="0">
                <a:effectLst/>
                <a:latin typeface="Verdana" panose="020B0604030504040204" pitchFamily="34" charset="0"/>
                <a:ea typeface="Verdana" panose="020B0604030504040204" pitchFamily="34" charset="0"/>
              </a:rPr>
            </a:br>
            <a:r>
              <a:rPr lang="en-US" dirty="0">
                <a:effectLst/>
                <a:latin typeface="Verdana" panose="020B0604030504040204" pitchFamily="34" charset="0"/>
                <a:ea typeface="Verdana" panose="020B0604030504040204" pitchFamily="34" charset="0"/>
              </a:rPr>
              <a:t>Evil (Villain)</a:t>
            </a:r>
          </a:p>
        </p:txBody>
      </p:sp>
      <p:sp>
        <p:nvSpPr>
          <p:cNvPr id="28674" name="Rectangle 3"/>
          <p:cNvSpPr>
            <a:spLocks noGrp="1"/>
          </p:cNvSpPr>
          <p:nvPr>
            <p:ph type="body" idx="1"/>
          </p:nvPr>
        </p:nvSpPr>
        <p:spPr>
          <a:xfrm>
            <a:off x="956845" y="3304808"/>
            <a:ext cx="6281928" cy="1042416"/>
          </a:xfrm>
        </p:spPr>
        <p:txBody>
          <a:bodyPr>
            <a:normAutofit/>
          </a:bodyPr>
          <a:lstStyle/>
          <a:p>
            <a:pPr eaLnBrk="1" hangingPunct="1"/>
            <a:r>
              <a:rPr lang="en-US" sz="2400" dirty="0">
                <a:latin typeface="Verdana" panose="020B0604030504040204" pitchFamily="34" charset="0"/>
                <a:ea typeface="Verdana" panose="020B0604030504040204" pitchFamily="34" charset="0"/>
              </a:rPr>
              <a:t>Long John Silver in “Treasure Island”</a:t>
            </a:r>
          </a:p>
          <a:p>
            <a:pPr eaLnBrk="1" hangingPunct="1"/>
            <a:r>
              <a:rPr lang="en-US" sz="2400" dirty="0">
                <a:latin typeface="Verdana" panose="020B0604030504040204" pitchFamily="34" charset="0"/>
                <a:ea typeface="Verdana" panose="020B0604030504040204" pitchFamily="34" charset="0"/>
              </a:rPr>
              <a:t>Captain Hook in “Peter Pan”</a:t>
            </a: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marL="0" indent="0" eaLnBrk="1" hangingPunct="1">
              <a:buNone/>
            </a:pPr>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p:txBody>
      </p:sp>
      <p:pic>
        <p:nvPicPr>
          <p:cNvPr id="3" name="Picture 2" descr="A fictional character named Long John Silver in the novel Treasure Island (1883) by Robert Louis Stevenson. His wooden leg and parrot, in particular, have greatly contributed to the image of the pirate in popular culture." title="Long John">
            <a:extLst>
              <a:ext uri="{FF2B5EF4-FFF2-40B4-BE49-F238E27FC236}">
                <a16:creationId xmlns:a16="http://schemas.microsoft.com/office/drawing/2014/main" id="{6B6D0A5F-1268-42CB-834A-5A05C4B68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933" y="0"/>
            <a:ext cx="2423987" cy="3343378"/>
          </a:xfrm>
          <a:prstGeom prst="rect">
            <a:avLst/>
          </a:prstGeom>
          <a:ln>
            <a:noFill/>
          </a:ln>
          <a:effectLst>
            <a:softEdge rad="112500"/>
          </a:effectLst>
        </p:spPr>
      </p:pic>
      <p:sp>
        <p:nvSpPr>
          <p:cNvPr id="4" name="TextBox 3">
            <a:extLst>
              <a:ext uri="{FF2B5EF4-FFF2-40B4-BE49-F238E27FC236}">
                <a16:creationId xmlns:a16="http://schemas.microsoft.com/office/drawing/2014/main" id="{385D5AEE-7798-47E5-B662-8A5092C2746B}"/>
              </a:ext>
            </a:extLst>
          </p:cNvPr>
          <p:cNvSpPr txBox="1"/>
          <p:nvPr/>
        </p:nvSpPr>
        <p:spPr>
          <a:xfrm>
            <a:off x="9586208" y="3228945"/>
            <a:ext cx="2478544" cy="400110"/>
          </a:xfrm>
          <a:prstGeom prst="rect">
            <a:avLst/>
          </a:prstGeom>
          <a:noFill/>
        </p:spPr>
        <p:txBody>
          <a:bodyPr wrap="square" rtlCol="0">
            <a:spAutoFit/>
          </a:bodyPr>
          <a:lstStyle/>
          <a:p>
            <a:pPr algn="ctr"/>
            <a:r>
              <a:rPr lang="en-US" sz="1000" dirty="0">
                <a:solidFill>
                  <a:srgbClr val="3333FF"/>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Treasure Island</a:t>
            </a:r>
            <a:r>
              <a:rPr lang="en-US" sz="1000" dirty="0">
                <a:solidFill>
                  <a:srgbClr val="3333FF"/>
                </a:solidFill>
                <a:latin typeface="Verdana" panose="020B0604030504040204" pitchFamily="34" charset="0"/>
                <a:ea typeface="Verdana" panose="020B0604030504040204" pitchFamily="34" charset="0"/>
              </a:rPr>
              <a:t> </a:t>
            </a:r>
            <a:r>
              <a:rPr lang="en-US" sz="1000" dirty="0">
                <a:solidFill>
                  <a:srgbClr val="3333FF"/>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stamps</a:t>
            </a:r>
            <a:r>
              <a:rPr lang="en-US" sz="1000" dirty="0">
                <a:solidFill>
                  <a:srgbClr val="3333FF"/>
                </a:solidFill>
                <a:latin typeface="Verdana" panose="020B0604030504040204" pitchFamily="34" charset="0"/>
                <a:ea typeface="Verdana" panose="020B0604030504040204" pitchFamily="34" charset="0"/>
              </a:rPr>
              <a:t> </a:t>
            </a:r>
            <a:r>
              <a:rPr lang="en-US" sz="1000" dirty="0">
                <a:latin typeface="Verdana" panose="020B0604030504040204" pitchFamily="34" charset="0"/>
                <a:ea typeface="Verdana" panose="020B0604030504040204" pitchFamily="34" charset="0"/>
              </a:rPr>
              <a:t>by Jennifer Toombs. In the public domain.</a:t>
            </a:r>
          </a:p>
        </p:txBody>
      </p:sp>
      <p:sp>
        <p:nvSpPr>
          <p:cNvPr id="2" name="Footer Placeholder 1">
            <a:extLst>
              <a:ext uri="{FF2B5EF4-FFF2-40B4-BE49-F238E27FC236}">
                <a16:creationId xmlns:a16="http://schemas.microsoft.com/office/drawing/2014/main" id="{EB15D2FB-1AB5-4B9A-BDD7-27AE9171FBF2}"/>
              </a:ext>
            </a:extLst>
          </p:cNvPr>
          <p:cNvSpPr>
            <a:spLocks noGrp="1"/>
          </p:cNvSpPr>
          <p:nvPr>
            <p:ph type="ftr" sz="quarter" idx="11"/>
          </p:nvPr>
        </p:nvSpPr>
        <p:spPr>
          <a:xfrm>
            <a:off x="3489960" y="6529616"/>
            <a:ext cx="5212080" cy="274320"/>
          </a:xfrm>
        </p:spPr>
        <p:txBody>
          <a:bodyPr/>
          <a:lstStyle/>
          <a:p>
            <a:r>
              <a:rPr lang="en-US" dirty="0">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6F653048-036D-499F-B269-99EAC9A74196}"/>
              </a:ext>
            </a:extLst>
          </p:cNvPr>
          <p:cNvSpPr>
            <a:spLocks noGrp="1"/>
          </p:cNvSpPr>
          <p:nvPr>
            <p:ph type="sldNum" sz="quarter" idx="12"/>
          </p:nvPr>
        </p:nvSpPr>
        <p:spPr/>
        <p:txBody>
          <a:bodyPr/>
          <a:lstStyle/>
          <a:p>
            <a:fld id="{2B9307FB-254A-4AB6-83D6-5507A0AD1575}" type="slidenum">
              <a:rPr lang="en-US" smtClean="0"/>
              <a:t>10</a:t>
            </a:fld>
            <a:endParaRPr lang="en-US"/>
          </a:p>
        </p:txBody>
      </p:sp>
      <p:sp>
        <p:nvSpPr>
          <p:cNvPr id="6" name="TextBox 5">
            <a:extLst>
              <a:ext uri="{FF2B5EF4-FFF2-40B4-BE49-F238E27FC236}">
                <a16:creationId xmlns:a16="http://schemas.microsoft.com/office/drawing/2014/main" id="{8B0D0A67-7DEE-4FD0-8C97-A8A22D00567D}"/>
              </a:ext>
            </a:extLst>
          </p:cNvPr>
          <p:cNvSpPr txBox="1"/>
          <p:nvPr/>
        </p:nvSpPr>
        <p:spPr>
          <a:xfrm>
            <a:off x="6815138" y="5907562"/>
            <a:ext cx="4386262" cy="246221"/>
          </a:xfrm>
          <a:prstGeom prst="rect">
            <a:avLst/>
          </a:prstGeom>
          <a:noFill/>
        </p:spPr>
        <p:txBody>
          <a:bodyPr wrap="square" rtlCol="0">
            <a:spAutoFit/>
          </a:bodyPr>
          <a:lstStyle/>
          <a:p>
            <a:r>
              <a:rPr lang="en-US" sz="1000" dirty="0">
                <a:solidFill>
                  <a:srgbClr val="3333FF"/>
                </a:solidFill>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Captain Hook </a:t>
            </a:r>
            <a:r>
              <a:rPr lang="en-US" sz="1000" dirty="0">
                <a:latin typeface="Verdana" panose="020B0604030504040204" pitchFamily="34" charset="0"/>
                <a:ea typeface="Verdana" panose="020B0604030504040204" pitchFamily="34" charset="0"/>
              </a:rPr>
              <a:t>by Christopher Brown. CC BY 2.0</a:t>
            </a:r>
          </a:p>
        </p:txBody>
      </p:sp>
      <p:pic>
        <p:nvPicPr>
          <p:cNvPr id="13" name="Picture 12" descr="A white man with long black hair and a mustache wears a large purple pirate's hat and holds his arm in front with a prosthetic hook." title="Captain Hook"/>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58063" y="2759659"/>
            <a:ext cx="2108855" cy="3175130"/>
          </a:xfrm>
          <a:prstGeom prst="rect">
            <a:avLst/>
          </a:prstGeom>
        </p:spPr>
      </p:pic>
    </p:spTree>
    <p:extLst>
      <p:ext uri="{BB962C8B-B14F-4D97-AF65-F5344CB8AC3E}">
        <p14:creationId xmlns:p14="http://schemas.microsoft.com/office/powerpoint/2010/main" val="1403093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3EF527E-76C9-48D0-AD8D-3694C5FCE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2" name="Rectangle 75">
            <a:extLst>
              <a:ext uri="{FF2B5EF4-FFF2-40B4-BE49-F238E27FC236}">
                <a16:creationId xmlns:a16="http://schemas.microsoft.com/office/drawing/2014/main" id="{6F0B011F-6C65-4AC1-9953-6861E70AA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938" name="Rectangle 2"/>
          <p:cNvSpPr>
            <a:spLocks noGrp="1"/>
          </p:cNvSpPr>
          <p:nvPr>
            <p:ph type="title"/>
          </p:nvPr>
        </p:nvSpPr>
        <p:spPr bwMode="auto">
          <a:xfrm>
            <a:off x="868680" y="642593"/>
            <a:ext cx="6281928" cy="1744183"/>
          </a:xfrm>
        </p:spPr>
        <p:txBody>
          <a:bodyPr vert="horz" lIns="91440" tIns="45720" rIns="91440" bIns="45720" numCol="1" rtlCol="0" anchorCtr="0" compatLnSpc="1">
            <a:prstTxWarp prst="textNoShape">
              <a:avLst/>
            </a:prstTxWarp>
            <a:normAutofit/>
          </a:bodyPr>
          <a:lstStyle/>
          <a:p>
            <a:pPr eaLnBrk="1" hangingPunct="1">
              <a:defRPr/>
            </a:pPr>
            <a:r>
              <a:rPr lang="en-US" dirty="0">
                <a:effectLst/>
                <a:latin typeface="Verdana" panose="020B0604030504040204" pitchFamily="34" charset="0"/>
                <a:ea typeface="Verdana" panose="020B0604030504040204" pitchFamily="34" charset="0"/>
              </a:rPr>
              <a:t>Laughable</a:t>
            </a:r>
          </a:p>
        </p:txBody>
      </p:sp>
      <p:sp>
        <p:nvSpPr>
          <p:cNvPr id="29698" name="Rectangle 3"/>
          <p:cNvSpPr>
            <a:spLocks noGrp="1"/>
          </p:cNvSpPr>
          <p:nvPr>
            <p:ph type="body" idx="1"/>
          </p:nvPr>
        </p:nvSpPr>
        <p:spPr>
          <a:xfrm>
            <a:off x="868680" y="2386585"/>
            <a:ext cx="6618276" cy="1980464"/>
          </a:xfrm>
        </p:spPr>
        <p:txBody>
          <a:bodyPr>
            <a:normAutofit fontScale="62500" lnSpcReduction="20000"/>
          </a:bodyPr>
          <a:lstStyle/>
          <a:p>
            <a:pPr eaLnBrk="1" hangingPunct="1"/>
            <a:r>
              <a:rPr lang="en-US" sz="3800" dirty="0">
                <a:latin typeface="Verdana" panose="020B0604030504040204" pitchFamily="34" charset="0"/>
                <a:ea typeface="Verdana" panose="020B0604030504040204" pitchFamily="34" charset="0"/>
              </a:rPr>
              <a:t>Dumbo</a:t>
            </a:r>
          </a:p>
          <a:p>
            <a:pPr eaLnBrk="1" hangingPunct="1"/>
            <a:r>
              <a:rPr lang="en-US" sz="3800" dirty="0">
                <a:latin typeface="Verdana" panose="020B0604030504040204" pitchFamily="34" charset="0"/>
                <a:ea typeface="Verdana" panose="020B0604030504040204" pitchFamily="34" charset="0"/>
              </a:rPr>
              <a:t>Bobby Boucher (Adam Sandler) in “The </a:t>
            </a:r>
            <a:r>
              <a:rPr lang="en-US" sz="3800" dirty="0" err="1">
                <a:latin typeface="Verdana" panose="020B0604030504040204" pitchFamily="34" charset="0"/>
                <a:ea typeface="Verdana" panose="020B0604030504040204" pitchFamily="34" charset="0"/>
              </a:rPr>
              <a:t>Waterboy</a:t>
            </a:r>
            <a:r>
              <a:rPr lang="en-US" sz="3800" dirty="0">
                <a:latin typeface="Verdana" panose="020B0604030504040204" pitchFamily="34" charset="0"/>
                <a:ea typeface="Verdana" panose="020B0604030504040204" pitchFamily="34" charset="0"/>
              </a:rPr>
              <a:t>”</a:t>
            </a:r>
          </a:p>
          <a:p>
            <a:pPr eaLnBrk="1" hangingPunct="1"/>
            <a:r>
              <a:rPr lang="en-US" sz="3800" dirty="0">
                <a:latin typeface="Verdana" panose="020B0604030504040204" pitchFamily="34" charset="0"/>
                <a:ea typeface="Verdana" panose="020B0604030504040204" pitchFamily="34" charset="0"/>
              </a:rPr>
              <a:t>Mr. Bean</a:t>
            </a:r>
          </a:p>
          <a:p>
            <a:pPr eaLnBrk="1" hangingPunct="1"/>
            <a:r>
              <a:rPr lang="en-US" sz="3800" dirty="0">
                <a:latin typeface="Verdana" panose="020B0604030504040204" pitchFamily="34" charset="0"/>
                <a:ea typeface="Verdana" panose="020B0604030504040204" pitchFamily="34" charset="0"/>
              </a:rPr>
              <a:t>Mr. </a:t>
            </a:r>
            <a:r>
              <a:rPr lang="en-US" sz="3800" dirty="0" err="1">
                <a:latin typeface="Verdana" panose="020B0604030504040204" pitchFamily="34" charset="0"/>
                <a:ea typeface="Verdana" panose="020B0604030504040204" pitchFamily="34" charset="0"/>
              </a:rPr>
              <a:t>Magoo</a:t>
            </a:r>
            <a:endParaRPr lang="en-US" sz="3800" dirty="0">
              <a:latin typeface="Verdana" panose="020B0604030504040204" pitchFamily="34" charset="0"/>
              <a:ea typeface="Verdana" panose="020B0604030504040204" pitchFamily="34" charset="0"/>
            </a:endParaRPr>
          </a:p>
          <a:p>
            <a:pPr eaLnBrk="1" hangingPunct="1"/>
            <a:endParaRPr lang="en-US" dirty="0">
              <a:latin typeface="Verdana" panose="020B0604030504040204" pitchFamily="34" charset="0"/>
              <a:ea typeface="Verdana" panose="020B0604030504040204" pitchFamily="34" charset="0"/>
            </a:endParaRPr>
          </a:p>
        </p:txBody>
      </p:sp>
      <p:pic>
        <p:nvPicPr>
          <p:cNvPr id="3" name="Picture 2" descr="Rowan Atkinson plays as Mr. Bean known for his comic character." title="Mr. Bean">
            <a:extLst>
              <a:ext uri="{FF2B5EF4-FFF2-40B4-BE49-F238E27FC236}">
                <a16:creationId xmlns:a16="http://schemas.microsoft.com/office/drawing/2014/main" id="{519103DF-7907-45DF-A57D-02FB9757D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653" y="382501"/>
            <a:ext cx="2225043" cy="2790023"/>
          </a:xfrm>
          <a:prstGeom prst="rect">
            <a:avLst/>
          </a:prstGeom>
        </p:spPr>
      </p:pic>
      <p:pic>
        <p:nvPicPr>
          <p:cNvPr id="5" name="Picture 4" descr="Mr. Magoo is a fictional cartoon character. He wears a thick glasses because of short-sightedness and myopia." title="Mr. Magoo">
            <a:extLst>
              <a:ext uri="{FF2B5EF4-FFF2-40B4-BE49-F238E27FC236}">
                <a16:creationId xmlns:a16="http://schemas.microsoft.com/office/drawing/2014/main" id="{F895DD89-84FF-49CE-AADB-F3E7D964C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388" y="3180985"/>
            <a:ext cx="2985856" cy="2985856"/>
          </a:xfrm>
          <a:prstGeom prst="rect">
            <a:avLst/>
          </a:prstGeom>
        </p:spPr>
      </p:pic>
      <p:sp>
        <p:nvSpPr>
          <p:cNvPr id="6" name="TextBox 5">
            <a:extLst>
              <a:ext uri="{FF2B5EF4-FFF2-40B4-BE49-F238E27FC236}">
                <a16:creationId xmlns:a16="http://schemas.microsoft.com/office/drawing/2014/main" id="{5BBFF494-5FBE-4069-ADC1-1048BBD41FA5}"/>
              </a:ext>
            </a:extLst>
          </p:cNvPr>
          <p:cNvSpPr txBox="1"/>
          <p:nvPr/>
        </p:nvSpPr>
        <p:spPr>
          <a:xfrm>
            <a:off x="10232766" y="654565"/>
            <a:ext cx="1700154" cy="400110"/>
          </a:xfrm>
          <a:prstGeom prst="rect">
            <a:avLst/>
          </a:prstGeom>
          <a:noFill/>
        </p:spPr>
        <p:txBody>
          <a:bodyPr wrap="square" rtlCol="0">
            <a:spAutoFit/>
          </a:bodyPr>
          <a:lstStyle/>
          <a:p>
            <a:r>
              <a:rPr lang="en-US" sz="1000" dirty="0">
                <a:solidFill>
                  <a:srgbClr val="3333FF"/>
                </a:solidFill>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Rowan Atkinson</a:t>
            </a:r>
            <a:r>
              <a:rPr lang="en-US" sz="1000" dirty="0">
                <a:solidFill>
                  <a:srgbClr val="3333FF"/>
                </a:solidFill>
                <a:latin typeface="Verdana" panose="020B0604030504040204" pitchFamily="34" charset="0"/>
                <a:ea typeface="Verdana" panose="020B0604030504040204" pitchFamily="34" charset="0"/>
              </a:rPr>
              <a:t> </a:t>
            </a:r>
            <a:r>
              <a:rPr lang="en-US" sz="1000" dirty="0">
                <a:latin typeface="Verdana" panose="020B0604030504040204" pitchFamily="34" charset="0"/>
                <a:ea typeface="Verdana" panose="020B0604030504040204" pitchFamily="34" charset="0"/>
              </a:rPr>
              <a:t>by Antonio </a:t>
            </a:r>
            <a:r>
              <a:rPr lang="en-US" sz="1000" dirty="0" err="1">
                <a:latin typeface="Verdana" panose="020B0604030504040204" pitchFamily="34" charset="0"/>
                <a:ea typeface="Verdana" panose="020B0604030504040204" pitchFamily="34" charset="0"/>
              </a:rPr>
              <a:t>Zugaldia</a:t>
            </a:r>
            <a:r>
              <a:rPr lang="en-US" sz="1000" dirty="0">
                <a:latin typeface="Verdana" panose="020B0604030504040204" pitchFamily="34" charset="0"/>
                <a:ea typeface="Verdana" panose="020B0604030504040204" pitchFamily="34" charset="0"/>
              </a:rPr>
              <a:t>. CC0.</a:t>
            </a:r>
          </a:p>
        </p:txBody>
      </p:sp>
      <p:sp>
        <p:nvSpPr>
          <p:cNvPr id="18" name="TextBox 17">
            <a:extLst>
              <a:ext uri="{FF2B5EF4-FFF2-40B4-BE49-F238E27FC236}">
                <a16:creationId xmlns:a16="http://schemas.microsoft.com/office/drawing/2014/main" id="{B490D464-F63F-44A6-A092-C004040CA045}"/>
              </a:ext>
            </a:extLst>
          </p:cNvPr>
          <p:cNvSpPr txBox="1"/>
          <p:nvPr/>
        </p:nvSpPr>
        <p:spPr>
          <a:xfrm>
            <a:off x="9052454" y="6114770"/>
            <a:ext cx="3204122" cy="246221"/>
          </a:xfrm>
          <a:prstGeom prst="rect">
            <a:avLst/>
          </a:prstGeom>
          <a:noFill/>
        </p:spPr>
        <p:txBody>
          <a:bodyPr wrap="square" rtlCol="0">
            <a:spAutoFit/>
          </a:bodyPr>
          <a:lstStyle/>
          <a:p>
            <a:pPr algn="r"/>
            <a:r>
              <a:rPr lang="en-US" sz="1000" dirty="0">
                <a:solidFill>
                  <a:srgbClr val="3333FF"/>
                </a:solidFill>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Mr. </a:t>
            </a:r>
            <a:r>
              <a:rPr lang="en-US" sz="1000" dirty="0" err="1">
                <a:solidFill>
                  <a:srgbClr val="3333FF"/>
                </a:solidFill>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Magoo</a:t>
            </a:r>
            <a:r>
              <a:rPr lang="en-US" sz="1000" dirty="0">
                <a:solidFill>
                  <a:srgbClr val="3333FF"/>
                </a:solidFill>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 in Hi-Fi</a:t>
            </a:r>
            <a:r>
              <a:rPr lang="en-US" sz="1000" dirty="0">
                <a:solidFill>
                  <a:srgbClr val="3333FF"/>
                </a:solidFill>
                <a:latin typeface="Verdana" panose="020B0604030504040204" pitchFamily="34" charset="0"/>
                <a:ea typeface="Verdana" panose="020B0604030504040204" pitchFamily="34" charset="0"/>
              </a:rPr>
              <a:t> </a:t>
            </a:r>
            <a:r>
              <a:rPr lang="en-US" sz="1000" dirty="0">
                <a:latin typeface="Verdana" panose="020B0604030504040204" pitchFamily="34" charset="0"/>
                <a:ea typeface="Verdana" panose="020B0604030504040204" pitchFamily="34" charset="0"/>
              </a:rPr>
              <a:t>by Kevin Dooley. CC BY 2.0</a:t>
            </a:r>
          </a:p>
        </p:txBody>
      </p:sp>
      <p:sp>
        <p:nvSpPr>
          <p:cNvPr id="2" name="Footer Placeholder 1">
            <a:extLst>
              <a:ext uri="{FF2B5EF4-FFF2-40B4-BE49-F238E27FC236}">
                <a16:creationId xmlns:a16="http://schemas.microsoft.com/office/drawing/2014/main" id="{7A0CDFF3-98C1-460E-B767-C04FC75690DD}"/>
              </a:ext>
            </a:extLst>
          </p:cNvPr>
          <p:cNvSpPr>
            <a:spLocks noGrp="1"/>
          </p:cNvSpPr>
          <p:nvPr>
            <p:ph type="ftr" sz="quarter" idx="11"/>
          </p:nvPr>
        </p:nvSpPr>
        <p:spPr>
          <a:xfrm>
            <a:off x="3489960" y="6511861"/>
            <a:ext cx="5212080" cy="274320"/>
          </a:xfrm>
        </p:spPr>
        <p:txBody>
          <a:bodyPr/>
          <a:lstStyle/>
          <a:p>
            <a:r>
              <a:rPr lang="en-US" dirty="0">
                <a:latin typeface="Verdana" panose="020B0604030504040204" pitchFamily="34" charset="0"/>
                <a:ea typeface="Verdana" panose="020B0604030504040204" pitchFamily="34" charset="0"/>
              </a:rPr>
              <a:t>@</a:t>
            </a:r>
            <a:r>
              <a:rPr lang="en-US" dirty="0" err="1">
                <a:latin typeface="Verdana" panose="020B0604030504040204" pitchFamily="34" charset="0"/>
                <a:ea typeface="Verdana" panose="020B0604030504040204" pitchFamily="34" charset="0"/>
              </a:rPr>
              <a:t>MayaKalyanpur</a:t>
            </a:r>
            <a:endParaRPr lang="en-US"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B2AE5BA0-77FE-4154-A20C-FD5FB725F9AC}"/>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11</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25193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65B2778-6678-45B6-9A79-C0910CFCA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962" name="Rectangle 2"/>
          <p:cNvSpPr>
            <a:spLocks noGrp="1"/>
          </p:cNvSpPr>
          <p:nvPr>
            <p:ph type="title"/>
          </p:nvPr>
        </p:nvSpPr>
        <p:spPr bwMode="auto">
          <a:xfrm>
            <a:off x="868680" y="642593"/>
            <a:ext cx="6281928" cy="1744183"/>
          </a:xfrm>
        </p:spPr>
        <p:txBody>
          <a:bodyPr vert="horz" lIns="91440" tIns="45720" rIns="91440" bIns="45720" numCol="1" rtlCol="0" anchorCtr="0" compatLnSpc="1">
            <a:prstTxWarp prst="textNoShape">
              <a:avLst/>
            </a:prstTxWarp>
            <a:normAutofit/>
          </a:bodyPr>
          <a:lstStyle/>
          <a:p>
            <a:pPr algn="ctr" eaLnBrk="1" hangingPunct="1">
              <a:defRPr/>
            </a:pPr>
            <a:r>
              <a:rPr lang="en-US" dirty="0">
                <a:effectLst/>
                <a:latin typeface="Verdana" panose="020B0604030504040204" pitchFamily="34" charset="0"/>
                <a:ea typeface="Verdana" panose="020B0604030504040204" pitchFamily="34" charset="0"/>
              </a:rPr>
              <a:t>Burden</a:t>
            </a:r>
          </a:p>
        </p:txBody>
      </p:sp>
      <p:sp>
        <p:nvSpPr>
          <p:cNvPr id="30722" name="Rectangle 3"/>
          <p:cNvSpPr>
            <a:spLocks noGrp="1"/>
          </p:cNvSpPr>
          <p:nvPr>
            <p:ph type="body" idx="1"/>
          </p:nvPr>
        </p:nvSpPr>
        <p:spPr>
          <a:xfrm>
            <a:off x="868680" y="2386584"/>
            <a:ext cx="6281928" cy="1397140"/>
          </a:xfrm>
        </p:spPr>
        <p:txBody>
          <a:bodyPr>
            <a:normAutofit/>
          </a:bodyPr>
          <a:lstStyle/>
          <a:p>
            <a:pPr marL="0" indent="0" algn="ctr" eaLnBrk="1" hangingPunct="1">
              <a:buNone/>
            </a:pPr>
            <a:r>
              <a:rPr lang="en-US" sz="2400" dirty="0">
                <a:latin typeface="Verdana" panose="020B0604030504040204" pitchFamily="34" charset="0"/>
                <a:ea typeface="Verdana" panose="020B0604030504040204" pitchFamily="34" charset="0"/>
              </a:rPr>
              <a:t>Lennie Small in </a:t>
            </a:r>
          </a:p>
          <a:p>
            <a:pPr marL="0" indent="0" algn="ctr" eaLnBrk="1" hangingPunct="1">
              <a:buNone/>
            </a:pPr>
            <a:r>
              <a:rPr lang="en-US" sz="2400" dirty="0">
                <a:latin typeface="Verdana" panose="020B0604030504040204" pitchFamily="34" charset="0"/>
                <a:ea typeface="Verdana" panose="020B0604030504040204" pitchFamily="34" charset="0"/>
              </a:rPr>
              <a:t>“Of Mice and Men”</a:t>
            </a:r>
          </a:p>
          <a:p>
            <a:pPr eaLnBrk="1" hangingPunct="1"/>
            <a:endParaRPr lang="en-US" dirty="0">
              <a:latin typeface="Verdana" panose="020B0604030504040204" pitchFamily="34" charset="0"/>
              <a:ea typeface="Verdana" panose="020B0604030504040204" pitchFamily="34" charset="0"/>
            </a:endParaRPr>
          </a:p>
        </p:txBody>
      </p:sp>
      <p:sp useBgFill="1">
        <p:nvSpPr>
          <p:cNvPr id="75" name="Rectangle 74">
            <a:extLst>
              <a:ext uri="{FF2B5EF4-FFF2-40B4-BE49-F238E27FC236}">
                <a16:creationId xmlns:a16="http://schemas.microsoft.com/office/drawing/2014/main" id="{82C57F61-3F6E-4BE5-B964-003AA9B35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2B6C967-9009-4D2A-8AA2-0F5BFCDD2E2F}"/>
              </a:ext>
            </a:extLst>
          </p:cNvPr>
          <p:cNvSpPr>
            <a:spLocks noGrp="1"/>
          </p:cNvSpPr>
          <p:nvPr>
            <p:ph type="ftr" sz="quarter" idx="11"/>
          </p:nvPr>
        </p:nvSpPr>
        <p:spPr>
          <a:xfrm>
            <a:off x="3489960" y="6538494"/>
            <a:ext cx="5212080" cy="274320"/>
          </a:xfrm>
        </p:spPr>
        <p:txBody>
          <a:bodyPr/>
          <a:lstStyle/>
          <a:p>
            <a:r>
              <a:rPr lang="en-US" dirty="0">
                <a:latin typeface="Verdana" panose="020B0604030504040204" pitchFamily="34" charset="0"/>
                <a:ea typeface="Verdana" panose="020B0604030504040204" pitchFamily="34" charset="0"/>
              </a:rPr>
              <a:t>@MayaKalyanpur</a:t>
            </a:r>
          </a:p>
        </p:txBody>
      </p:sp>
      <p:sp>
        <p:nvSpPr>
          <p:cNvPr id="3" name="Slide Number Placeholder 2">
            <a:extLst>
              <a:ext uri="{FF2B5EF4-FFF2-40B4-BE49-F238E27FC236}">
                <a16:creationId xmlns:a16="http://schemas.microsoft.com/office/drawing/2014/main" id="{26962888-5848-48C9-8D8A-2772E836D17D}"/>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12</a:t>
            </a:fld>
            <a:endParaRPr lang="en-US" sz="12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7D42700-4EE9-4622-861E-A67FECA073C7}"/>
              </a:ext>
            </a:extLst>
          </p:cNvPr>
          <p:cNvSpPr txBox="1"/>
          <p:nvPr/>
        </p:nvSpPr>
        <p:spPr>
          <a:xfrm>
            <a:off x="7903437" y="5739298"/>
            <a:ext cx="3631638" cy="400110"/>
          </a:xfrm>
          <a:prstGeom prst="rect">
            <a:avLst/>
          </a:prstGeom>
          <a:noFill/>
        </p:spPr>
        <p:txBody>
          <a:bodyPr wrap="square" rtlCol="0">
            <a:spAutoFit/>
          </a:bodyPr>
          <a:lstStyle/>
          <a:p>
            <a:r>
              <a:rPr lang="en-US" sz="1000" dirty="0">
                <a:solidFill>
                  <a:srgbClr val="3333FF"/>
                </a:solidFill>
                <a:latin typeface="Verdana" charset="0"/>
                <a:ea typeface="Verdana" charset="0"/>
                <a:cs typeface="Verdana" charset="0"/>
                <a:hlinkClick r:id="rId3">
                  <a:extLst>
                    <a:ext uri="{A12FA001-AC4F-418D-AE19-62706E023703}">
                      <ahyp:hlinkClr xmlns:ahyp="http://schemas.microsoft.com/office/drawing/2018/hyperlinkcolor" val="tx"/>
                    </a:ext>
                  </a:extLst>
                </a:hlinkClick>
              </a:rPr>
              <a:t>Of Mice and Men </a:t>
            </a:r>
            <a:r>
              <a:rPr lang="en-US" sz="1000" dirty="0" err="1">
                <a:solidFill>
                  <a:srgbClr val="3333FF"/>
                </a:solidFill>
                <a:latin typeface="Verdana" charset="0"/>
                <a:ea typeface="Verdana" charset="0"/>
                <a:cs typeface="Verdana" charset="0"/>
                <a:hlinkClick r:id="rId3">
                  <a:extLst>
                    <a:ext uri="{A12FA001-AC4F-418D-AE19-62706E023703}">
                      <ahyp:hlinkClr xmlns:ahyp="http://schemas.microsoft.com/office/drawing/2018/hyperlinkcolor" val="tx"/>
                    </a:ext>
                  </a:extLst>
                </a:hlinkClick>
              </a:rPr>
              <a:t>mgm</a:t>
            </a:r>
            <a:r>
              <a:rPr lang="en-US" sz="1000" dirty="0">
                <a:solidFill>
                  <a:srgbClr val="3333FF"/>
                </a:solidFill>
                <a:latin typeface="Verdana" charset="0"/>
                <a:ea typeface="Verdana" charset="0"/>
                <a:cs typeface="Verdana" charset="0"/>
                <a:hlinkClick r:id="rId3">
                  <a:extLst>
                    <a:ext uri="{A12FA001-AC4F-418D-AE19-62706E023703}">
                      <ahyp:hlinkClr xmlns:ahyp="http://schemas.microsoft.com/office/drawing/2018/hyperlinkcolor" val="tx"/>
                    </a:ext>
                  </a:extLst>
                </a:hlinkClick>
              </a:rPr>
              <a:t>-us </a:t>
            </a:r>
            <a:r>
              <a:rPr lang="en-US" sz="1000" dirty="0" err="1">
                <a:solidFill>
                  <a:srgbClr val="3333FF"/>
                </a:solidFill>
                <a:latin typeface="Verdana" charset="0"/>
                <a:ea typeface="Verdana" charset="0"/>
                <a:cs typeface="Verdana" charset="0"/>
                <a:hlinkClick r:id="rId3">
                  <a:extLst>
                    <a:ext uri="{A12FA001-AC4F-418D-AE19-62706E023703}">
                      <ahyp:hlinkClr xmlns:ahyp="http://schemas.microsoft.com/office/drawing/2018/hyperlinkcolor" val="tx"/>
                    </a:ext>
                  </a:extLst>
                </a:hlinkClick>
              </a:rPr>
              <a:t>vhs</a:t>
            </a:r>
            <a:r>
              <a:rPr lang="en-US" sz="1000" dirty="0">
                <a:solidFill>
                  <a:srgbClr val="3333FF"/>
                </a:solidFill>
                <a:latin typeface="Verdana" charset="0"/>
                <a:ea typeface="Verdana" charset="0"/>
                <a:cs typeface="Verdana" charset="0"/>
                <a:hlinkClick r:id="rId3">
                  <a:extLst>
                    <a:ext uri="{A12FA001-AC4F-418D-AE19-62706E023703}">
                      <ahyp:hlinkClr xmlns:ahyp="http://schemas.microsoft.com/office/drawing/2018/hyperlinkcolor" val="tx"/>
                    </a:ext>
                  </a:extLst>
                </a:hlinkClick>
              </a:rPr>
              <a:t> front </a:t>
            </a:r>
            <a:r>
              <a:rPr lang="en-US" sz="1000" dirty="0">
                <a:latin typeface="Verdana" charset="0"/>
                <a:ea typeface="Verdana" charset="0"/>
                <a:cs typeface="Verdana" charset="0"/>
              </a:rPr>
              <a:t>by Jesper Wiking. CC BY-ND 2.0 </a:t>
            </a:r>
          </a:p>
        </p:txBody>
      </p:sp>
      <p:pic>
        <p:nvPicPr>
          <p:cNvPr id="5" name="Picture 4" descr="Image is a movie poster for Of Mice and Men. Two men walk side-by-side through a field of cut hay." title="Of Mice and M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818" y="275172"/>
            <a:ext cx="2944876" cy="5464126"/>
          </a:xfrm>
          <a:prstGeom prst="rect">
            <a:avLst/>
          </a:prstGeom>
        </p:spPr>
      </p:pic>
    </p:spTree>
    <p:extLst>
      <p:ext uri="{BB962C8B-B14F-4D97-AF65-F5344CB8AC3E}">
        <p14:creationId xmlns:p14="http://schemas.microsoft.com/office/powerpoint/2010/main" val="215890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p:cNvSpPr>
          <p:nvPr>
            <p:ph type="title"/>
          </p:nvPr>
        </p:nvSpPr>
        <p:spPr bwMode="auto">
          <a:xfrm>
            <a:off x="6846137" y="727626"/>
            <a:ext cx="4602152" cy="1718225"/>
          </a:xfrm>
        </p:spPr>
        <p:txBody>
          <a:bodyPr vert="horz" lIns="91440" tIns="45720" rIns="91440" bIns="45720" numCol="1" rtlCol="0" anchorCtr="0" compatLnSpc="1">
            <a:prstTxWarp prst="textNoShape">
              <a:avLst/>
            </a:prstTxWarp>
            <a:normAutofit/>
          </a:bodyPr>
          <a:lstStyle/>
          <a:p>
            <a:pPr algn="ctr" eaLnBrk="1" hangingPunct="1">
              <a:defRPr/>
            </a:pPr>
            <a:r>
              <a:rPr lang="en-US" dirty="0">
                <a:effectLst/>
                <a:latin typeface="Verdana" panose="020B0604030504040204" pitchFamily="34" charset="0"/>
                <a:ea typeface="Verdana" panose="020B0604030504040204" pitchFamily="34" charset="0"/>
              </a:rPr>
              <a:t>Asexual</a:t>
            </a:r>
          </a:p>
        </p:txBody>
      </p:sp>
      <p:sp>
        <p:nvSpPr>
          <p:cNvPr id="75" name="Rectangle 74">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2" name="Picture 1" descr="Snow White and the Seven Dwarfs. A woman with short black hair wears a tidy dress and stands amid a group a cariacatures of small men. " title="Snow White">
            <a:extLst>
              <a:ext uri="{FF2B5EF4-FFF2-40B4-BE49-F238E27FC236}">
                <a16:creationId xmlns:a16="http://schemas.microsoft.com/office/drawing/2014/main" id="{DD0696C0-6697-44F7-8B70-F21B030ADE45}"/>
              </a:ext>
            </a:extLst>
          </p:cNvPr>
          <p:cNvPicPr>
            <a:picLocks noChangeAspect="1"/>
          </p:cNvPicPr>
          <p:nvPr/>
        </p:nvPicPr>
        <p:blipFill rotWithShape="1">
          <a:blip r:embed="rId3"/>
          <a:srcRect t="7896" r="-1" b="18943"/>
          <a:stretch/>
        </p:blipFill>
        <p:spPr>
          <a:xfrm>
            <a:off x="439241" y="207931"/>
            <a:ext cx="5522976" cy="6100154"/>
          </a:xfrm>
          <a:prstGeom prst="rect">
            <a:avLst/>
          </a:prstGeom>
        </p:spPr>
      </p:pic>
      <p:sp>
        <p:nvSpPr>
          <p:cNvPr id="31746" name="Rectangle 3"/>
          <p:cNvSpPr>
            <a:spLocks noGrp="1"/>
          </p:cNvSpPr>
          <p:nvPr>
            <p:ph type="body" idx="1"/>
          </p:nvPr>
        </p:nvSpPr>
        <p:spPr>
          <a:xfrm>
            <a:off x="6846137" y="2538919"/>
            <a:ext cx="4602152" cy="890081"/>
          </a:xfrm>
        </p:spPr>
        <p:txBody>
          <a:bodyPr>
            <a:normAutofit/>
          </a:bodyPr>
          <a:lstStyle/>
          <a:p>
            <a:pPr marL="0" indent="0" algn="ctr" eaLnBrk="1" hangingPunct="1">
              <a:buNone/>
            </a:pPr>
            <a:r>
              <a:rPr lang="en-US" sz="2400" dirty="0">
                <a:latin typeface="Verdana" panose="020B0604030504040204" pitchFamily="34" charset="0"/>
                <a:ea typeface="Verdana" panose="020B0604030504040204" pitchFamily="34" charset="0"/>
              </a:rPr>
              <a:t>The dwarfs in “Snow White and the Seven Dwarfs”</a:t>
            </a:r>
          </a:p>
          <a:p>
            <a:pPr eaLnBrk="1" hangingPunct="1"/>
            <a:endParaRPr lang="en-US"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1F687D27-D6DA-451A-95CF-0689FDAF82C4}"/>
              </a:ext>
            </a:extLst>
          </p:cNvPr>
          <p:cNvSpPr txBox="1"/>
          <p:nvPr/>
        </p:nvSpPr>
        <p:spPr>
          <a:xfrm>
            <a:off x="973284" y="6332684"/>
            <a:ext cx="3936067" cy="246221"/>
          </a:xfrm>
          <a:prstGeom prst="rect">
            <a:avLst/>
          </a:prstGeom>
          <a:noFill/>
        </p:spPr>
        <p:txBody>
          <a:bodyPr wrap="square" rtlCol="0">
            <a:spAutoFit/>
          </a:bodyPr>
          <a:lstStyle/>
          <a:p>
            <a:r>
              <a:rPr lang="en-US" sz="1000" dirty="0">
                <a:solidFill>
                  <a:srgbClr val="3333FF"/>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Snow White and the Seven Dwarfs </a:t>
            </a:r>
            <a:r>
              <a:rPr lang="en-US" sz="1000" dirty="0">
                <a:latin typeface="Verdana" panose="020B0604030504040204" pitchFamily="34" charset="0"/>
                <a:ea typeface="Verdana" panose="020B0604030504040204" pitchFamily="34" charset="0"/>
              </a:rPr>
              <a:t>by Dennis Jarvis. CC0</a:t>
            </a:r>
          </a:p>
        </p:txBody>
      </p:sp>
      <p:sp>
        <p:nvSpPr>
          <p:cNvPr id="4" name="Footer Placeholder 3">
            <a:extLst>
              <a:ext uri="{FF2B5EF4-FFF2-40B4-BE49-F238E27FC236}">
                <a16:creationId xmlns:a16="http://schemas.microsoft.com/office/drawing/2014/main" id="{278AF31D-C520-46B6-9178-E16926276EFC}"/>
              </a:ext>
            </a:extLst>
          </p:cNvPr>
          <p:cNvSpPr>
            <a:spLocks noGrp="1"/>
          </p:cNvSpPr>
          <p:nvPr>
            <p:ph type="ftr" sz="quarter" idx="11"/>
          </p:nvPr>
        </p:nvSpPr>
        <p:spPr>
          <a:xfrm>
            <a:off x="3489960" y="6516015"/>
            <a:ext cx="5212080" cy="274320"/>
          </a:xfrm>
        </p:spPr>
        <p:txBody>
          <a:bodyPr/>
          <a:lstStyle/>
          <a:p>
            <a:r>
              <a:rPr lang="en-US" dirty="0">
                <a:latin typeface="Verdana" panose="020B0604030504040204" pitchFamily="34" charset="0"/>
                <a:ea typeface="Verdana" panose="020B0604030504040204" pitchFamily="34" charset="0"/>
              </a:rPr>
              <a:t>@</a:t>
            </a:r>
            <a:r>
              <a:rPr lang="en-US" dirty="0" err="1">
                <a:latin typeface="Verdana" panose="020B0604030504040204" pitchFamily="34" charset="0"/>
                <a:ea typeface="Verdana" panose="020B0604030504040204" pitchFamily="34" charset="0"/>
              </a:rPr>
              <a:t>MayaKalyanpur</a:t>
            </a:r>
            <a:endParaRPr lang="en-US" dirty="0">
              <a:latin typeface="Verdana" panose="020B0604030504040204" pitchFamily="34" charset="0"/>
              <a:ea typeface="Verdana" panose="020B0604030504040204" pitchFamily="34" charset="0"/>
            </a:endParaRPr>
          </a:p>
        </p:txBody>
      </p:sp>
      <p:sp>
        <p:nvSpPr>
          <p:cNvPr id="5" name="Slide Number Placeholder 4">
            <a:extLst>
              <a:ext uri="{FF2B5EF4-FFF2-40B4-BE49-F238E27FC236}">
                <a16:creationId xmlns:a16="http://schemas.microsoft.com/office/drawing/2014/main" id="{1F2462E9-D67A-4D3D-93BA-B2FC7C4ADDDE}"/>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13</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6931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4" name="Rectangle 74">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010" name="Rectangle 2"/>
          <p:cNvSpPr>
            <a:spLocks noGrp="1"/>
          </p:cNvSpPr>
          <p:nvPr>
            <p:ph type="title"/>
          </p:nvPr>
        </p:nvSpPr>
        <p:spPr bwMode="auto">
          <a:xfrm>
            <a:off x="868680" y="894841"/>
            <a:ext cx="4939453" cy="2525692"/>
          </a:xfrm>
        </p:spPr>
        <p:txBody>
          <a:bodyPr vert="horz" lIns="91440" tIns="45720" rIns="91440" bIns="45720" numCol="1" rtlCol="0" anchorCtr="0" compatLnSpc="1">
            <a:prstTxWarp prst="textNoShape">
              <a:avLst/>
            </a:prstTxWarp>
            <a:noAutofit/>
          </a:bodyPr>
          <a:lstStyle/>
          <a:p>
            <a:pPr algn="ctr" eaLnBrk="1" hangingPunct="1">
              <a:defRPr/>
            </a:pPr>
            <a:r>
              <a:rPr lang="en-US" dirty="0">
                <a:latin typeface="Verdana" panose="020B0604030504040204" pitchFamily="34" charset="0"/>
                <a:ea typeface="Verdana" panose="020B0604030504040204" pitchFamily="34" charset="0"/>
              </a:rPr>
              <a:t>Incapable of Participating in Everyday Life</a:t>
            </a:r>
          </a:p>
        </p:txBody>
      </p:sp>
      <p:sp>
        <p:nvSpPr>
          <p:cNvPr id="32770" name="Rectangle 3"/>
          <p:cNvSpPr>
            <a:spLocks noGrp="1"/>
          </p:cNvSpPr>
          <p:nvPr>
            <p:ph type="body" idx="1"/>
          </p:nvPr>
        </p:nvSpPr>
        <p:spPr>
          <a:xfrm>
            <a:off x="1080346" y="3658277"/>
            <a:ext cx="4516120" cy="588110"/>
          </a:xfrm>
        </p:spPr>
        <p:txBody>
          <a:bodyPr>
            <a:noAutofit/>
          </a:bodyPr>
          <a:lstStyle/>
          <a:p>
            <a:pPr marL="0" indent="0" algn="ctr" eaLnBrk="1" hangingPunct="1">
              <a:buNone/>
            </a:pPr>
            <a:r>
              <a:rPr lang="en-US" sz="2000" dirty="0">
                <a:latin typeface="Verdana" panose="020B0604030504040204" pitchFamily="34" charset="0"/>
                <a:ea typeface="Verdana" panose="020B0604030504040204" pitchFamily="34" charset="0"/>
              </a:rPr>
              <a:t>Sam Dawson (Sean Penn) </a:t>
            </a:r>
          </a:p>
          <a:p>
            <a:pPr marL="0" indent="0" algn="ctr" eaLnBrk="1" hangingPunct="1">
              <a:buNone/>
            </a:pPr>
            <a:r>
              <a:rPr lang="en-US" sz="2000" dirty="0">
                <a:latin typeface="Verdana" panose="020B0604030504040204" pitchFamily="34" charset="0"/>
                <a:ea typeface="Verdana" panose="020B0604030504040204" pitchFamily="34" charset="0"/>
              </a:rPr>
              <a:t>in “I am Sam”</a:t>
            </a:r>
          </a:p>
          <a:p>
            <a:pPr eaLnBrk="1" hangingPunct="1"/>
            <a:endParaRPr lang="en-US" sz="2000" dirty="0">
              <a:latin typeface="Verdana" panose="020B0604030504040204" pitchFamily="34" charset="0"/>
              <a:ea typeface="Verdana" panose="020B0604030504040204" pitchFamily="34" charset="0"/>
            </a:endParaRPr>
          </a:p>
          <a:p>
            <a:pPr eaLnBrk="1" hangingPunct="1"/>
            <a:endParaRPr lang="en-US" sz="2000" dirty="0">
              <a:latin typeface="Verdana" panose="020B0604030504040204" pitchFamily="34" charset="0"/>
              <a:ea typeface="Verdana" panose="020B0604030504040204" pitchFamily="34" charset="0"/>
            </a:endParaRPr>
          </a:p>
          <a:p>
            <a:pPr eaLnBrk="1" hangingPunct="1"/>
            <a:endParaRPr lang="en-US" sz="2000" dirty="0">
              <a:latin typeface="Verdana" panose="020B0604030504040204" pitchFamily="34" charset="0"/>
              <a:ea typeface="Verdana" panose="020B0604030504040204" pitchFamily="34" charset="0"/>
            </a:endParaRPr>
          </a:p>
        </p:txBody>
      </p:sp>
      <p:sp>
        <p:nvSpPr>
          <p:cNvPr id="2" name="Footer Placeholder 1">
            <a:extLst>
              <a:ext uri="{FF2B5EF4-FFF2-40B4-BE49-F238E27FC236}">
                <a16:creationId xmlns:a16="http://schemas.microsoft.com/office/drawing/2014/main" id="{B6F8665A-8960-4EB2-AB11-E72D8547CC97}"/>
              </a:ext>
            </a:extLst>
          </p:cNvPr>
          <p:cNvSpPr>
            <a:spLocks noGrp="1"/>
          </p:cNvSpPr>
          <p:nvPr>
            <p:ph type="ftr" sz="quarter" idx="11"/>
          </p:nvPr>
        </p:nvSpPr>
        <p:spPr>
          <a:xfrm>
            <a:off x="3489960" y="6388697"/>
            <a:ext cx="5212080" cy="274320"/>
          </a:xfrm>
        </p:spPr>
        <p:txBody>
          <a:bodyPr/>
          <a:lstStyle/>
          <a:p>
            <a:r>
              <a:rPr lang="en-US">
                <a:latin typeface="Verdana" panose="020B0604030504040204" pitchFamily="34" charset="0"/>
                <a:ea typeface="Verdana" panose="020B0604030504040204" pitchFamily="34" charset="0"/>
              </a:rPr>
              <a:t>@MayaKalyanpur</a:t>
            </a:r>
          </a:p>
        </p:txBody>
      </p:sp>
      <p:sp>
        <p:nvSpPr>
          <p:cNvPr id="3" name="Slide Number Placeholder 2">
            <a:extLst>
              <a:ext uri="{FF2B5EF4-FFF2-40B4-BE49-F238E27FC236}">
                <a16:creationId xmlns:a16="http://schemas.microsoft.com/office/drawing/2014/main" id="{30B093EB-0649-40C7-B36D-70DE9F69C463}"/>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14</a:t>
            </a:fld>
            <a:endParaRPr lang="en-US" sz="1200" dirty="0">
              <a:latin typeface="Verdana" panose="020B0604030504040204" pitchFamily="34" charset="0"/>
              <a:ea typeface="Verdana" panose="020B0604030504040204" pitchFamily="34" charset="0"/>
            </a:endParaRPr>
          </a:p>
        </p:txBody>
      </p:sp>
      <p:pic>
        <p:nvPicPr>
          <p:cNvPr id="5" name="Picture 4" descr="Image is a poster for screening of I Am Sam. A white man joyfully pushes his daughter, a small  girl, on a swing." title="I Am S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261" y="237744"/>
            <a:ext cx="5744659" cy="4308494"/>
          </a:xfrm>
          <a:prstGeom prst="rect">
            <a:avLst/>
          </a:prstGeom>
        </p:spPr>
      </p:pic>
      <p:sp>
        <p:nvSpPr>
          <p:cNvPr id="13" name="TextBox 12">
            <a:extLst>
              <a:ext uri="{FF2B5EF4-FFF2-40B4-BE49-F238E27FC236}">
                <a16:creationId xmlns:a16="http://schemas.microsoft.com/office/drawing/2014/main" id="{9F1B4FF1-F55B-4C72-8BFE-D005F872AD8E}"/>
              </a:ext>
            </a:extLst>
          </p:cNvPr>
          <p:cNvSpPr txBox="1"/>
          <p:nvPr/>
        </p:nvSpPr>
        <p:spPr>
          <a:xfrm>
            <a:off x="8052958" y="4546238"/>
            <a:ext cx="3923454" cy="246221"/>
          </a:xfrm>
          <a:prstGeom prst="rect">
            <a:avLst/>
          </a:prstGeom>
          <a:noFill/>
        </p:spPr>
        <p:txBody>
          <a:bodyPr wrap="square" rtlCol="0">
            <a:spAutoFit/>
          </a:bodyPr>
          <a:lstStyle/>
          <a:p>
            <a:r>
              <a:rPr lang="en-US" sz="1000" dirty="0">
                <a:solidFill>
                  <a:srgbClr val="3333FF"/>
                </a:solidFill>
                <a:latin typeface="Verdana" charset="0"/>
                <a:ea typeface="Verdana" charset="0"/>
                <a:cs typeface="Verdana" charset="0"/>
                <a:hlinkClick r:id="rId4">
                  <a:extLst>
                    <a:ext uri="{A12FA001-AC4F-418D-AE19-62706E023703}">
                      <ahyp:hlinkClr xmlns:ahyp="http://schemas.microsoft.com/office/drawing/2018/hyperlinkcolor" val="tx"/>
                    </a:ext>
                  </a:extLst>
                </a:hlinkClick>
              </a:rPr>
              <a:t>I Am Sam Leaflet</a:t>
            </a:r>
            <a:r>
              <a:rPr lang="en-US" sz="1000" dirty="0">
                <a:solidFill>
                  <a:srgbClr val="3333FF"/>
                </a:solidFill>
                <a:latin typeface="Verdana" charset="0"/>
                <a:ea typeface="Verdana" charset="0"/>
                <a:cs typeface="Verdana" charset="0"/>
              </a:rPr>
              <a:t>. </a:t>
            </a:r>
            <a:r>
              <a:rPr lang="en-US" sz="1000" dirty="0">
                <a:latin typeface="Verdana" charset="0"/>
                <a:ea typeface="Verdana" charset="0"/>
                <a:cs typeface="Verdana" charset="0"/>
              </a:rPr>
              <a:t>by </a:t>
            </a:r>
            <a:r>
              <a:rPr lang="en-US" sz="1000" dirty="0" err="1">
                <a:latin typeface="Verdana" charset="0"/>
                <a:ea typeface="Verdana" charset="0"/>
                <a:cs typeface="Verdana" charset="0"/>
              </a:rPr>
              <a:t>Adam@ecadamf</a:t>
            </a:r>
            <a:r>
              <a:rPr lang="en-US" sz="1000" dirty="0">
                <a:latin typeface="Verdana" charset="0"/>
                <a:ea typeface="Verdana" charset="0"/>
                <a:cs typeface="Verdana" charset="0"/>
              </a:rPr>
              <a:t>. CC BY 2.0 </a:t>
            </a:r>
            <a:endParaRPr lang="en-US" sz="1000" b="1" i="0" dirty="0">
              <a:solidFill>
                <a:srgbClr val="FFFFFF"/>
              </a:solidFill>
              <a:effectLst/>
              <a:latin typeface="source sans pro" panose="020B0503030403020204" pitchFamily="34" charset="0"/>
            </a:endParaRPr>
          </a:p>
        </p:txBody>
      </p:sp>
    </p:spTree>
    <p:extLst>
      <p:ext uri="{BB962C8B-B14F-4D97-AF65-F5344CB8AC3E}">
        <p14:creationId xmlns:p14="http://schemas.microsoft.com/office/powerpoint/2010/main" val="4272574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6" name="Rectangle 72">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7" name="Rectangle 74">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034" name="Rectangle 2"/>
          <p:cNvSpPr>
            <a:spLocks noGrp="1"/>
          </p:cNvSpPr>
          <p:nvPr>
            <p:ph type="title"/>
          </p:nvPr>
        </p:nvSpPr>
        <p:spPr bwMode="auto">
          <a:xfrm>
            <a:off x="868680" y="642593"/>
            <a:ext cx="6281928" cy="1744183"/>
          </a:xfrm>
        </p:spPr>
        <p:txBody>
          <a:bodyPr vert="horz" lIns="91440" tIns="45720" rIns="91440" bIns="45720" numCol="1" rtlCol="0" anchorCtr="0" compatLnSpc="1">
            <a:prstTxWarp prst="textNoShape">
              <a:avLst/>
            </a:prstTxWarp>
            <a:normAutofit/>
          </a:bodyPr>
          <a:lstStyle/>
          <a:p>
            <a:pPr eaLnBrk="1" hangingPunct="1">
              <a:defRPr/>
            </a:pPr>
            <a:r>
              <a:rPr lang="en-US" dirty="0">
                <a:latin typeface="Verdana" panose="020B0604030504040204" pitchFamily="34" charset="0"/>
                <a:ea typeface="Verdana" panose="020B0604030504040204" pitchFamily="34" charset="0"/>
              </a:rPr>
              <a:t>“</a:t>
            </a:r>
            <a:r>
              <a:rPr lang="en-US" dirty="0">
                <a:effectLst/>
                <a:latin typeface="Verdana" panose="020B0604030504040204" pitchFamily="34" charset="0"/>
                <a:ea typeface="Verdana" panose="020B0604030504040204" pitchFamily="34" charset="0"/>
              </a:rPr>
              <a:t>Supercrip</a:t>
            </a:r>
            <a:r>
              <a:rPr lang="en-US" dirty="0">
                <a:latin typeface="Verdana" panose="020B0604030504040204" pitchFamily="34" charset="0"/>
                <a:ea typeface="Verdana" panose="020B0604030504040204" pitchFamily="34" charset="0"/>
              </a:rPr>
              <a:t>”</a:t>
            </a:r>
            <a:endParaRPr lang="en-US" dirty="0">
              <a:effectLst/>
              <a:latin typeface="Verdana" panose="020B0604030504040204" pitchFamily="34" charset="0"/>
              <a:ea typeface="Verdana" panose="020B0604030504040204" pitchFamily="34" charset="0"/>
            </a:endParaRPr>
          </a:p>
        </p:txBody>
      </p:sp>
      <p:sp>
        <p:nvSpPr>
          <p:cNvPr id="33794" name="Rectangle 3"/>
          <p:cNvSpPr>
            <a:spLocks noGrp="1"/>
          </p:cNvSpPr>
          <p:nvPr>
            <p:ph type="body" idx="1"/>
          </p:nvPr>
        </p:nvSpPr>
        <p:spPr>
          <a:xfrm>
            <a:off x="484631" y="2386584"/>
            <a:ext cx="7247257" cy="1744183"/>
          </a:xfrm>
        </p:spPr>
        <p:txBody>
          <a:bodyPr>
            <a:noAutofit/>
          </a:bodyPr>
          <a:lstStyle/>
          <a:p>
            <a:pPr eaLnBrk="1" hangingPunct="1"/>
            <a:r>
              <a:rPr lang="en-US" sz="2400" dirty="0">
                <a:latin typeface="Verdana" panose="020B0604030504040204" pitchFamily="34" charset="0"/>
                <a:ea typeface="Verdana" panose="020B0604030504040204" pitchFamily="34" charset="0"/>
              </a:rPr>
              <a:t>Raymond in “Rain Man”</a:t>
            </a:r>
          </a:p>
          <a:p>
            <a:pPr eaLnBrk="1" hangingPunct="1"/>
            <a:r>
              <a:rPr lang="en-US" sz="2400" dirty="0">
                <a:latin typeface="Verdana" panose="020B0604030504040204" pitchFamily="34" charset="0"/>
                <a:ea typeface="Verdana" panose="020B0604030504040204" pitchFamily="34" charset="0"/>
              </a:rPr>
              <a:t>Individuals who had an X gene (that other humans didn’t have) and it provided them with special powers</a:t>
            </a:r>
          </a:p>
        </p:txBody>
      </p:sp>
      <p:sp>
        <p:nvSpPr>
          <p:cNvPr id="2" name="Footer Placeholder 1">
            <a:extLst>
              <a:ext uri="{FF2B5EF4-FFF2-40B4-BE49-F238E27FC236}">
                <a16:creationId xmlns:a16="http://schemas.microsoft.com/office/drawing/2014/main" id="{44FFA98C-23C1-49C3-89DD-1ADCED88D791}"/>
              </a:ext>
            </a:extLst>
          </p:cNvPr>
          <p:cNvSpPr>
            <a:spLocks noGrp="1"/>
          </p:cNvSpPr>
          <p:nvPr>
            <p:ph type="ftr" sz="quarter" idx="11"/>
          </p:nvPr>
        </p:nvSpPr>
        <p:spPr/>
        <p:txBody>
          <a:bodyPr/>
          <a:lstStyle/>
          <a:p>
            <a:r>
              <a:rPr lang="en-US">
                <a:latin typeface="Verdana" panose="020B0604030504040204" pitchFamily="34" charset="0"/>
                <a:ea typeface="Verdana" panose="020B0604030504040204" pitchFamily="34" charset="0"/>
              </a:rPr>
              <a:t>@MayaKalyanpur</a:t>
            </a:r>
          </a:p>
        </p:txBody>
      </p:sp>
      <p:sp>
        <p:nvSpPr>
          <p:cNvPr id="3" name="Slide Number Placeholder 2">
            <a:extLst>
              <a:ext uri="{FF2B5EF4-FFF2-40B4-BE49-F238E27FC236}">
                <a16:creationId xmlns:a16="http://schemas.microsoft.com/office/drawing/2014/main" id="{803C7F21-69C0-4099-846E-688EBFF0D67F}"/>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15</a:t>
            </a:fld>
            <a:endParaRPr lang="en-US" sz="12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7B004717-694E-4180-845F-254C854A2542}"/>
              </a:ext>
            </a:extLst>
          </p:cNvPr>
          <p:cNvSpPr txBox="1"/>
          <p:nvPr/>
        </p:nvSpPr>
        <p:spPr>
          <a:xfrm>
            <a:off x="7731887" y="5807620"/>
            <a:ext cx="4354629" cy="246221"/>
          </a:xfrm>
          <a:prstGeom prst="rect">
            <a:avLst/>
          </a:prstGeom>
          <a:noFill/>
        </p:spPr>
        <p:txBody>
          <a:bodyPr wrap="square" rtlCol="0">
            <a:spAutoFit/>
          </a:bodyPr>
          <a:lstStyle/>
          <a:p>
            <a:r>
              <a:rPr lang="en-US" sz="1000" dirty="0">
                <a:solidFill>
                  <a:srgbClr val="3333FF"/>
                </a:solidFill>
                <a:latin typeface="Verdana" charset="0"/>
                <a:ea typeface="Verdana" charset="0"/>
                <a:cs typeface="Verdana" charset="0"/>
                <a:hlinkClick r:id="rId3">
                  <a:extLst>
                    <a:ext uri="{A12FA001-AC4F-418D-AE19-62706E023703}">
                      <ahyp:hlinkClr xmlns:ahyp="http://schemas.microsoft.com/office/drawing/2018/hyperlinkcolor" val="tx"/>
                    </a:ext>
                  </a:extLst>
                </a:hlinkClick>
              </a:rPr>
              <a:t>X-Men: Days of Future Past</a:t>
            </a:r>
            <a:r>
              <a:rPr lang="en-US" sz="1000" dirty="0">
                <a:solidFill>
                  <a:srgbClr val="3333FF"/>
                </a:solidFill>
                <a:latin typeface="Verdana" charset="0"/>
                <a:ea typeface="Verdana" charset="0"/>
                <a:cs typeface="Verdana" charset="0"/>
              </a:rPr>
              <a:t> </a:t>
            </a:r>
            <a:r>
              <a:rPr lang="en-US" sz="1000" dirty="0">
                <a:latin typeface="Verdana" charset="0"/>
                <a:ea typeface="Verdana" charset="0"/>
                <a:cs typeface="Verdana" charset="0"/>
              </a:rPr>
              <a:t>by Global Panorama. CC BY-SA 2.0  </a:t>
            </a:r>
          </a:p>
        </p:txBody>
      </p:sp>
      <p:pic>
        <p:nvPicPr>
          <p:cNvPr id="5" name="Picture 4" descr="Movie poster for X-Men: Days of Future Past. A blue woman stands behind a man dressed in black. His fingers are long blades." title="X-M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0721" y="256105"/>
            <a:ext cx="3806952" cy="5537384"/>
          </a:xfrm>
          <a:prstGeom prst="rect">
            <a:avLst/>
          </a:prstGeom>
        </p:spPr>
      </p:pic>
    </p:spTree>
    <p:extLst>
      <p:ext uri="{BB962C8B-B14F-4D97-AF65-F5344CB8AC3E}">
        <p14:creationId xmlns:p14="http://schemas.microsoft.com/office/powerpoint/2010/main" val="66649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6137" y="727626"/>
            <a:ext cx="4602152" cy="1718225"/>
          </a:xfrm>
        </p:spPr>
        <p:txBody>
          <a:bodyPr vert="horz" lIns="91440" tIns="45720" rIns="91440" bIns="45720" rtlCol="0">
            <a:normAutofit/>
          </a:bodyPr>
          <a:lstStyle/>
          <a:p>
            <a:r>
              <a:rPr lang="en-US" cap="all" spc="-100" dirty="0">
                <a:latin typeface="Verdana" panose="020B0604030504040204" pitchFamily="34" charset="0"/>
                <a:ea typeface="Verdana" panose="020B0604030504040204" pitchFamily="34" charset="0"/>
              </a:rPr>
              <a:t>Activity # 1:</a:t>
            </a:r>
          </a:p>
        </p:txBody>
      </p:sp>
      <p:sp>
        <p:nvSpPr>
          <p:cNvPr id="37" name="Rectangle 36">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 name="Content Placeholder 2"/>
          <p:cNvSpPr>
            <a:spLocks noGrp="1"/>
          </p:cNvSpPr>
          <p:nvPr>
            <p:ph idx="1"/>
          </p:nvPr>
        </p:nvSpPr>
        <p:spPr>
          <a:xfrm>
            <a:off x="6846137" y="2538919"/>
            <a:ext cx="4602152" cy="1102915"/>
          </a:xfrm>
        </p:spPr>
        <p:txBody>
          <a:bodyPr vert="horz" lIns="91440" tIns="45720" rIns="91440" bIns="45720" rtlCol="0">
            <a:noAutofit/>
          </a:bodyPr>
          <a:lstStyle/>
          <a:p>
            <a:pPr marL="0" indent="0">
              <a:buNone/>
            </a:pPr>
            <a:r>
              <a:rPr lang="en-US" sz="2400" dirty="0">
                <a:latin typeface="Verdana" charset="0"/>
                <a:ea typeface="Verdana" charset="0"/>
                <a:cs typeface="Verdana" charset="0"/>
              </a:rPr>
              <a:t>Let’s critique a book, using the guidelines on the hand-out given. (Guidelines are adapted from Myers &amp; </a:t>
            </a:r>
            <a:r>
              <a:rPr lang="en-US" sz="2400" dirty="0" err="1">
                <a:latin typeface="Verdana" charset="0"/>
                <a:ea typeface="Verdana" charset="0"/>
                <a:cs typeface="Verdana" charset="0"/>
              </a:rPr>
              <a:t>Bersani</a:t>
            </a:r>
            <a:r>
              <a:rPr lang="en-US" sz="2400" dirty="0">
                <a:latin typeface="Verdana" charset="0"/>
                <a:ea typeface="Verdana" charset="0"/>
                <a:cs typeface="Verdana" charset="0"/>
              </a:rPr>
              <a:t> (2009), and </a:t>
            </a:r>
            <a:r>
              <a:rPr lang="en-US" sz="2400" dirty="0" err="1">
                <a:latin typeface="Verdana" charset="0"/>
                <a:ea typeface="Verdana" charset="0"/>
                <a:cs typeface="Verdana" charset="0"/>
              </a:rPr>
              <a:t>Nasatir</a:t>
            </a:r>
            <a:r>
              <a:rPr lang="en-US" sz="2400" dirty="0">
                <a:latin typeface="Verdana" charset="0"/>
                <a:ea typeface="Verdana" charset="0"/>
                <a:cs typeface="Verdana" charset="0"/>
              </a:rPr>
              <a:t> &amp; Horne (2003) articles.) </a:t>
            </a:r>
          </a:p>
        </p:txBody>
      </p:sp>
      <p:sp>
        <p:nvSpPr>
          <p:cNvPr id="5" name="Footer Placeholder 4">
            <a:extLst>
              <a:ext uri="{FF2B5EF4-FFF2-40B4-BE49-F238E27FC236}">
                <a16:creationId xmlns:a16="http://schemas.microsoft.com/office/drawing/2014/main" id="{0C6E39D0-44BD-49DD-B7C5-82CF4D0D27EE}"/>
              </a:ext>
            </a:extLst>
          </p:cNvPr>
          <p:cNvSpPr>
            <a:spLocks noGrp="1"/>
          </p:cNvSpPr>
          <p:nvPr>
            <p:ph type="ftr" sz="quarter" idx="11"/>
          </p:nvPr>
        </p:nvSpPr>
        <p:spPr>
          <a:xfrm>
            <a:off x="3489960" y="6481297"/>
            <a:ext cx="5212080" cy="274320"/>
          </a:xfrm>
        </p:spPr>
        <p:txBody>
          <a:bodyPr/>
          <a:lstStyle/>
          <a:p>
            <a:r>
              <a:rPr lang="en-US">
                <a:latin typeface="Verdana" panose="020B0604030504040204" pitchFamily="34" charset="0"/>
                <a:ea typeface="Verdana" panose="020B0604030504040204" pitchFamily="34" charset="0"/>
              </a:rPr>
              <a:t>@MayaKalyanpur</a:t>
            </a:r>
          </a:p>
        </p:txBody>
      </p:sp>
      <p:sp>
        <p:nvSpPr>
          <p:cNvPr id="6" name="Slide Number Placeholder 5">
            <a:extLst>
              <a:ext uri="{FF2B5EF4-FFF2-40B4-BE49-F238E27FC236}">
                <a16:creationId xmlns:a16="http://schemas.microsoft.com/office/drawing/2014/main" id="{21C644CB-FF22-46F5-BEE8-4BD3B185A0ED}"/>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16</a:t>
            </a:fld>
            <a:endParaRPr lang="en-US" sz="1200" dirty="0">
              <a:latin typeface="Verdana" panose="020B0604030504040204" pitchFamily="34" charset="0"/>
              <a:ea typeface="Verdana" panose="020B0604030504040204" pitchFamily="34" charset="0"/>
            </a:endParaRPr>
          </a:p>
        </p:txBody>
      </p:sp>
      <p:pic>
        <p:nvPicPr>
          <p:cNvPr id="10" name="Picture 9" descr="This is an image of the beginning of a rubric for critiquing literature. The title says &quot;Rubric to Literature Critique.&quot; The full rubric is on a corresponding pdf attached to this presentation." title="Rubric to Literature Critiq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82" y="302236"/>
            <a:ext cx="5071838" cy="6130374"/>
          </a:xfrm>
          <a:prstGeom prst="rect">
            <a:avLst/>
          </a:prstGeom>
        </p:spPr>
      </p:pic>
    </p:spTree>
    <p:extLst>
      <p:ext uri="{BB962C8B-B14F-4D97-AF65-F5344CB8AC3E}">
        <p14:creationId xmlns:p14="http://schemas.microsoft.com/office/powerpoint/2010/main" val="3307513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1067" y="2466303"/>
            <a:ext cx="4757123" cy="1718225"/>
          </a:xfrm>
        </p:spPr>
        <p:txBody>
          <a:bodyPr>
            <a:normAutofit/>
          </a:bodyPr>
          <a:lstStyle/>
          <a:p>
            <a:r>
              <a:rPr lang="en-US" sz="2400" dirty="0">
                <a:latin typeface="Verdana" panose="020B0604030504040204" pitchFamily="34" charset="0"/>
                <a:ea typeface="Verdana" panose="020B0604030504040204" pitchFamily="34" charset="0"/>
              </a:rPr>
              <a:t>Select a book and critique it, using </a:t>
            </a:r>
            <a:r>
              <a:rPr lang="en-US" sz="2400">
                <a:latin typeface="Verdana" panose="020B0604030504040204" pitchFamily="34" charset="0"/>
                <a:ea typeface="Verdana" panose="020B0604030504040204" pitchFamily="34" charset="0"/>
              </a:rPr>
              <a:t>the same guidelines </a:t>
            </a:r>
            <a:endParaRPr lang="en-US" sz="2400" dirty="0">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5" name="Title 1"/>
          <p:cNvSpPr txBox="1">
            <a:spLocks/>
          </p:cNvSpPr>
          <p:nvPr/>
        </p:nvSpPr>
        <p:spPr>
          <a:xfrm>
            <a:off x="6996038" y="1210013"/>
            <a:ext cx="4602152" cy="1170694"/>
          </a:xfrm>
          <a:prstGeom prst="rect">
            <a:avLst/>
          </a:prstGeom>
        </p:spPr>
        <p:txBody>
          <a:bodyPr vert="horz" lIns="91440" tIns="45720" rIns="91440" bIns="45720" rtlCol="0">
            <a:normAutofit fontScale="92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spcAft>
                <a:spcPts val="600"/>
              </a:spcAft>
            </a:pPr>
            <a:r>
              <a:rPr lang="en-US" dirty="0">
                <a:latin typeface="Verdana" panose="020B0604030504040204" pitchFamily="34" charset="0"/>
                <a:ea typeface="Verdana" panose="020B0604030504040204" pitchFamily="34" charset="0"/>
              </a:rPr>
              <a:t>ACTIVITY # 2:</a:t>
            </a:r>
          </a:p>
        </p:txBody>
      </p:sp>
      <p:sp>
        <p:nvSpPr>
          <p:cNvPr id="3" name="Footer Placeholder 2">
            <a:extLst>
              <a:ext uri="{FF2B5EF4-FFF2-40B4-BE49-F238E27FC236}">
                <a16:creationId xmlns:a16="http://schemas.microsoft.com/office/drawing/2014/main" id="{37A58C9C-67C3-4459-88FA-01F73C85B8BB}"/>
              </a:ext>
            </a:extLst>
          </p:cNvPr>
          <p:cNvSpPr>
            <a:spLocks noGrp="1"/>
          </p:cNvSpPr>
          <p:nvPr>
            <p:ph type="ftr" sz="quarter" idx="11"/>
          </p:nvPr>
        </p:nvSpPr>
        <p:spPr>
          <a:xfrm>
            <a:off x="3489960" y="6481297"/>
            <a:ext cx="5212080" cy="274320"/>
          </a:xfrm>
        </p:spPr>
        <p:txBody>
          <a:bodyPr/>
          <a:lstStyle/>
          <a:p>
            <a:r>
              <a:rPr lang="en-US">
                <a:latin typeface="Verdana" panose="020B0604030504040204" pitchFamily="34" charset="0"/>
                <a:ea typeface="Verdana" panose="020B0604030504040204" pitchFamily="34" charset="0"/>
              </a:rPr>
              <a:t>@MayaKalyanpur</a:t>
            </a:r>
          </a:p>
        </p:txBody>
      </p:sp>
      <p:sp>
        <p:nvSpPr>
          <p:cNvPr id="6" name="Slide Number Placeholder 5">
            <a:extLst>
              <a:ext uri="{FF2B5EF4-FFF2-40B4-BE49-F238E27FC236}">
                <a16:creationId xmlns:a16="http://schemas.microsoft.com/office/drawing/2014/main" id="{04716A52-97CB-4FD7-8C73-A645CF66B889}"/>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17</a:t>
            </a:fld>
            <a:endParaRPr lang="en-US" sz="1200" dirty="0">
              <a:latin typeface="Verdana" panose="020B0604030504040204" pitchFamily="34" charset="0"/>
              <a:ea typeface="Verdana" panose="020B0604030504040204" pitchFamily="34" charset="0"/>
            </a:endParaRPr>
          </a:p>
        </p:txBody>
      </p:sp>
      <p:pic>
        <p:nvPicPr>
          <p:cNvPr id="9" name="Picture 8" descr="This is an image of the beginning of a rubric for critiquing literature. The title says &quot;Rubric to Literature Critique.&quot; The full rubric is on a corresponding pdf attached to this presentation." title="Rubric to Literature Critiq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82" y="302236"/>
            <a:ext cx="5071838" cy="6130374"/>
          </a:xfrm>
          <a:prstGeom prst="rect">
            <a:avLst/>
          </a:prstGeom>
        </p:spPr>
      </p:pic>
    </p:spTree>
    <p:extLst>
      <p:ext uri="{BB962C8B-B14F-4D97-AF65-F5344CB8AC3E}">
        <p14:creationId xmlns:p14="http://schemas.microsoft.com/office/powerpoint/2010/main" val="4229297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rPr>
              <a:t>Optional Activity # 3:</a:t>
            </a:r>
          </a:p>
        </p:txBody>
      </p:sp>
      <p:pic>
        <p:nvPicPr>
          <p:cNvPr id="4" name="Content Placeholder 3" descr="Another Example of lesson plan titled The girl who thought in pictures: The story of dr. temple grandin by Julia Finley Mosca" title="lesson plan example"/>
          <p:cNvPicPr>
            <a:picLocks noGrp="1" noChangeAspect="1"/>
          </p:cNvPicPr>
          <p:nvPr>
            <p:ph idx="1"/>
          </p:nvPr>
        </p:nvPicPr>
        <p:blipFill rotWithShape="1">
          <a:blip r:embed="rId3"/>
          <a:srcRect r="29990"/>
          <a:stretch/>
        </p:blipFill>
        <p:spPr>
          <a:xfrm>
            <a:off x="1039348" y="2699993"/>
            <a:ext cx="4129508" cy="3326765"/>
          </a:xfrm>
          <a:prstGeom prst="rect">
            <a:avLst/>
          </a:prstGeom>
        </p:spPr>
      </p:pic>
      <p:pic>
        <p:nvPicPr>
          <p:cNvPr id="5" name="Picture 4" descr="Example of lesson plan titled Female Scientists who made a difference by Jamie Louise Stinson developed during Intersession 2019 at University of San Diego." title="lesson plan example #2"/>
          <p:cNvPicPr>
            <a:picLocks noChangeAspect="1"/>
          </p:cNvPicPr>
          <p:nvPr/>
        </p:nvPicPr>
        <p:blipFill rotWithShape="1">
          <a:blip r:embed="rId4"/>
          <a:srcRect l="10370" t="11966" r="5553" b="10958"/>
          <a:stretch/>
        </p:blipFill>
        <p:spPr>
          <a:xfrm>
            <a:off x="5803896" y="2699992"/>
            <a:ext cx="5397504" cy="3326765"/>
          </a:xfrm>
          <a:prstGeom prst="rect">
            <a:avLst/>
          </a:prstGeom>
        </p:spPr>
      </p:pic>
      <p:sp>
        <p:nvSpPr>
          <p:cNvPr id="6" name="Title 1"/>
          <p:cNvSpPr txBox="1">
            <a:spLocks/>
          </p:cNvSpPr>
          <p:nvPr/>
        </p:nvSpPr>
        <p:spPr>
          <a:xfrm>
            <a:off x="1546680" y="1328394"/>
            <a:ext cx="9071188" cy="152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457200" indent="-457200">
              <a:buFont typeface="Arial" panose="020B0604020202020204" pitchFamily="34" charset="0"/>
              <a:buChar char="•"/>
            </a:pPr>
            <a:r>
              <a:rPr lang="en-US" sz="2400" dirty="0">
                <a:latin typeface="Verdana" panose="020B0604030504040204" pitchFamily="34" charset="0"/>
                <a:ea typeface="Verdana" panose="020B0604030504040204" pitchFamily="34" charset="0"/>
              </a:rPr>
              <a:t>Develop a lesson plan/ unit around the book. </a:t>
            </a:r>
            <a:endParaRPr lang="en-US" sz="2400" dirty="0">
              <a:solidFill>
                <a:schemeClr val="tx1"/>
              </a:solidFill>
              <a:latin typeface="Verdana" panose="020B0604030504040204" pitchFamily="34" charset="0"/>
              <a:ea typeface="Verdana" panose="020B0604030504040204" pitchFamily="34" charset="0"/>
            </a:endParaRPr>
          </a:p>
        </p:txBody>
      </p:sp>
      <p:sp>
        <p:nvSpPr>
          <p:cNvPr id="3" name="Footer Placeholder 2">
            <a:extLst>
              <a:ext uri="{FF2B5EF4-FFF2-40B4-BE49-F238E27FC236}">
                <a16:creationId xmlns:a16="http://schemas.microsoft.com/office/drawing/2014/main" id="{B26BFF10-0E55-42BE-97D9-6D015B3E3F80}"/>
              </a:ext>
            </a:extLst>
          </p:cNvPr>
          <p:cNvSpPr>
            <a:spLocks noGrp="1"/>
          </p:cNvSpPr>
          <p:nvPr>
            <p:ph type="ftr" sz="quarter" idx="11"/>
          </p:nvPr>
        </p:nvSpPr>
        <p:spPr/>
        <p:txBody>
          <a:bodyPr/>
          <a:lstStyle/>
          <a:p>
            <a:r>
              <a:rPr lang="en-US" dirty="0">
                <a:latin typeface="Verdana" panose="020B0604030504040204" pitchFamily="34" charset="0"/>
                <a:ea typeface="Verdana" panose="020B0604030504040204" pitchFamily="34" charset="0"/>
              </a:rPr>
              <a:t>@</a:t>
            </a:r>
            <a:r>
              <a:rPr lang="en-US" dirty="0" err="1">
                <a:latin typeface="Verdana" panose="020B0604030504040204" pitchFamily="34" charset="0"/>
                <a:ea typeface="Verdana" panose="020B0604030504040204" pitchFamily="34" charset="0"/>
              </a:rPr>
              <a:t>MayaKalyanpur</a:t>
            </a:r>
            <a:endParaRPr lang="en-US" dirty="0">
              <a:latin typeface="Verdana" panose="020B0604030504040204" pitchFamily="34" charset="0"/>
              <a:ea typeface="Verdana" panose="020B0604030504040204" pitchFamily="34" charset="0"/>
            </a:endParaRPr>
          </a:p>
        </p:txBody>
      </p:sp>
      <p:sp>
        <p:nvSpPr>
          <p:cNvPr id="7" name="Slide Number Placeholder 6">
            <a:extLst>
              <a:ext uri="{FF2B5EF4-FFF2-40B4-BE49-F238E27FC236}">
                <a16:creationId xmlns:a16="http://schemas.microsoft.com/office/drawing/2014/main" id="{45667A65-7F5E-4E19-93CD-DB2D070375B1}"/>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18</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99163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05" y="276008"/>
            <a:ext cx="10058400" cy="647627"/>
          </a:xfrm>
        </p:spPr>
        <p:txBody>
          <a:bodyPr>
            <a:normAutofit/>
          </a:bodyPr>
          <a:lstStyle/>
          <a:p>
            <a:r>
              <a:rPr lang="en-US" sz="3200" dirty="0">
                <a:latin typeface="Verdana" panose="020B0604030504040204" pitchFamily="34" charset="0"/>
                <a:ea typeface="Verdana" panose="020B0604030504040204" pitchFamily="34" charset="0"/>
              </a:rPr>
              <a:t>Additional Resources</a:t>
            </a:r>
          </a:p>
        </p:txBody>
      </p:sp>
      <p:sp>
        <p:nvSpPr>
          <p:cNvPr id="3" name="Content Placeholder 2"/>
          <p:cNvSpPr>
            <a:spLocks noGrp="1"/>
          </p:cNvSpPr>
          <p:nvPr>
            <p:ph idx="1"/>
          </p:nvPr>
        </p:nvSpPr>
        <p:spPr>
          <a:xfrm>
            <a:off x="459128" y="923635"/>
            <a:ext cx="11473791" cy="5606980"/>
          </a:xfrm>
        </p:spPr>
        <p:txBody>
          <a:bodyPr>
            <a:noAutofit/>
          </a:bodyPr>
          <a:lstStyle/>
          <a:p>
            <a:r>
              <a:rPr lang="en-US" sz="2400" dirty="0">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Disability Bias in Children’s Literature</a:t>
            </a: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Disability in Children's Literature: A Website to Learn about the Portrayal of Disabilities through Different Mediums </a:t>
            </a:r>
            <a:endParaRPr lang="en-US" sz="2400" dirty="0">
              <a:latin typeface="Verdana" panose="020B0604030504040204" pitchFamily="34" charset="0"/>
              <a:ea typeface="Verdana" panose="020B0604030504040204" pitchFamily="34" charset="0"/>
            </a:endParaRPr>
          </a:p>
          <a:p>
            <a:pPr marR="0"/>
            <a:r>
              <a:rPr lang="en-GB" sz="2400" dirty="0">
                <a:latin typeface="Verdana" panose="020B0604030504040204" pitchFamily="34" charset="0"/>
                <a:ea typeface="Verdana" panose="020B0604030504040204" pitchFamily="34" charset="0"/>
              </a:rPr>
              <a:t>Dyches, T. T. &amp; </a:t>
            </a:r>
            <a:r>
              <a:rPr lang="en-GB" sz="2400" dirty="0" err="1">
                <a:latin typeface="Verdana" panose="020B0604030504040204" pitchFamily="34" charset="0"/>
                <a:ea typeface="Verdana" panose="020B0604030504040204" pitchFamily="34" charset="0"/>
              </a:rPr>
              <a:t>Prater</a:t>
            </a:r>
            <a:r>
              <a:rPr lang="en-GB" sz="2400" dirty="0">
                <a:latin typeface="Verdana" panose="020B0604030504040204" pitchFamily="34" charset="0"/>
                <a:ea typeface="Verdana" panose="020B0604030504040204" pitchFamily="34" charset="0"/>
              </a:rPr>
              <a:t>, M. A (2000). </a:t>
            </a:r>
            <a:r>
              <a:rPr lang="en-GB" sz="2400" i="1" dirty="0">
                <a:latin typeface="Verdana" panose="020B0604030504040204" pitchFamily="34" charset="0"/>
                <a:ea typeface="Verdana" panose="020B0604030504040204" pitchFamily="34" charset="0"/>
              </a:rPr>
              <a:t>Developmental disability in 	children’s literature: Issues and annotated bibliography.</a:t>
            </a:r>
            <a:r>
              <a:rPr lang="en-GB" sz="2400" dirty="0">
                <a:latin typeface="Verdana" panose="020B0604030504040204" pitchFamily="34" charset="0"/>
                <a:ea typeface="Verdana" panose="020B0604030504040204" pitchFamily="34" charset="0"/>
              </a:rPr>
              <a:t> Council 		for Exceptional Children, Arlington, VA. Div. on Mental 	Retardation and Developmental Disabilities.</a:t>
            </a:r>
          </a:p>
          <a:p>
            <a:pPr marR="0"/>
            <a:r>
              <a:rPr lang="en-GB" sz="2400" dirty="0">
                <a:latin typeface="Verdana" panose="020B0604030504040204" pitchFamily="34" charset="0"/>
                <a:ea typeface="Verdana" panose="020B0604030504040204" pitchFamily="34" charset="0"/>
              </a:rPr>
              <a:t>Hughes, C. (2012). Seeing blindness in children's picture books. 	</a:t>
            </a:r>
            <a:r>
              <a:rPr lang="en-GB" sz="2400" i="1" dirty="0">
                <a:latin typeface="Verdana" panose="020B0604030504040204" pitchFamily="34" charset="0"/>
                <a:ea typeface="Verdana" panose="020B0604030504040204" pitchFamily="34" charset="0"/>
              </a:rPr>
              <a:t>Journal of Literary and Cultural Disability Studies. 6</a:t>
            </a:r>
            <a:r>
              <a:rPr lang="en-GB" sz="2400" dirty="0">
                <a:latin typeface="Verdana" panose="020B0604030504040204" pitchFamily="34" charset="0"/>
                <a:ea typeface="Verdana" panose="020B0604030504040204" pitchFamily="34" charset="0"/>
              </a:rPr>
              <a:t>(1), 35-51.</a:t>
            </a:r>
          </a:p>
          <a:p>
            <a:pPr marR="0"/>
            <a:r>
              <a:rPr lang="en-GB" sz="2400" dirty="0">
                <a:latin typeface="Verdana" panose="020B0604030504040204" pitchFamily="34" charset="0"/>
                <a:ea typeface="Verdana" panose="020B0604030504040204" pitchFamily="34" charset="0"/>
              </a:rPr>
              <a:t>Holt, K. (2019). </a:t>
            </a:r>
            <a:r>
              <a:rPr lang="en-GB" sz="2400" i="1" dirty="0">
                <a:latin typeface="Verdana" panose="020B0604030504040204" pitchFamily="34" charset="0"/>
                <a:ea typeface="Verdana" panose="020B0604030504040204" pitchFamily="34" charset="0"/>
              </a:rPr>
              <a:t>The complicated politics of disability: Reading “The 	Little House” books and Helen Keller. </a:t>
            </a:r>
            <a:r>
              <a:rPr lang="en-GB" sz="2400" dirty="0">
                <a:latin typeface="Verdana" panose="020B0604030504040204" pitchFamily="34" charset="0"/>
                <a:ea typeface="Verdana" panose="020B0604030504040204" pitchFamily="34" charset="0"/>
              </a:rPr>
              <a:t>In M.A. Green-</a:t>
            </a:r>
            <a:r>
              <a:rPr lang="en-GB" sz="2400" dirty="0" err="1">
                <a:latin typeface="Verdana" panose="020B0604030504040204" pitchFamily="34" charset="0"/>
                <a:ea typeface="Verdana" panose="020B0604030504040204" pitchFamily="34" charset="0"/>
              </a:rPr>
              <a:t>Barteet</a:t>
            </a:r>
            <a:r>
              <a:rPr lang="en-GB" sz="2400" dirty="0">
                <a:latin typeface="Verdana" panose="020B0604030504040204" pitchFamily="34" charset="0"/>
                <a:ea typeface="Verdana" panose="020B0604030504040204" pitchFamily="34" charset="0"/>
              </a:rPr>
              <a:t> &amp; 	A.K. Phillips (Eds.) Reconsidering Laura Ingalls Wilder: Little 	house and beyond, pp. 32-48. Jackson: University Press of 	Mississippi.</a:t>
            </a:r>
          </a:p>
        </p:txBody>
      </p:sp>
      <p:sp>
        <p:nvSpPr>
          <p:cNvPr id="4" name="Footer Placeholder 3">
            <a:extLst>
              <a:ext uri="{FF2B5EF4-FFF2-40B4-BE49-F238E27FC236}">
                <a16:creationId xmlns:a16="http://schemas.microsoft.com/office/drawing/2014/main" id="{53E5C88B-ABEA-45EF-9618-929B5E690816}"/>
              </a:ext>
            </a:extLst>
          </p:cNvPr>
          <p:cNvSpPr>
            <a:spLocks noGrp="1"/>
          </p:cNvSpPr>
          <p:nvPr>
            <p:ph type="ftr" sz="quarter" idx="11"/>
          </p:nvPr>
        </p:nvSpPr>
        <p:spPr>
          <a:xfrm>
            <a:off x="3569859" y="6581992"/>
            <a:ext cx="5212080" cy="274320"/>
          </a:xfrm>
        </p:spPr>
        <p:txBody>
          <a:bodyPr/>
          <a:lstStyle/>
          <a:p>
            <a:r>
              <a:rPr lang="en-US" dirty="0">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00AEC8E5-448F-48E6-834F-044714D8F4C1}"/>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19</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04547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9615"/>
            <a:ext cx="10058400" cy="1371600"/>
          </a:xfrm>
        </p:spPr>
        <p:txBody>
          <a:bodyPr>
            <a:normAutofit/>
          </a:bodyPr>
          <a:lstStyle/>
          <a:p>
            <a:r>
              <a:rPr lang="en-US" sz="3200" dirty="0">
                <a:latin typeface="Verdana" panose="020B0604030504040204" pitchFamily="34" charset="0"/>
                <a:ea typeface="Verdana" panose="020B0604030504040204" pitchFamily="34" charset="0"/>
              </a:rPr>
              <a:t>Outline</a:t>
            </a:r>
          </a:p>
        </p:txBody>
      </p:sp>
      <p:sp>
        <p:nvSpPr>
          <p:cNvPr id="3" name="Content Placeholder 2"/>
          <p:cNvSpPr>
            <a:spLocks noGrp="1"/>
          </p:cNvSpPr>
          <p:nvPr>
            <p:ph idx="1"/>
          </p:nvPr>
        </p:nvSpPr>
        <p:spPr>
          <a:xfrm>
            <a:off x="1066800" y="1641215"/>
            <a:ext cx="10058400" cy="4375176"/>
          </a:xfrm>
        </p:spPr>
        <p:txBody>
          <a:bodyPr>
            <a:normAutofit/>
          </a:bodyPr>
          <a:lstStyle/>
          <a:p>
            <a:r>
              <a:rPr lang="en-US" sz="2400" dirty="0">
                <a:latin typeface="Verdana" panose="020B0604030504040204" pitchFamily="34" charset="0"/>
                <a:ea typeface="Verdana" panose="020B0604030504040204" pitchFamily="34" charset="0"/>
              </a:rPr>
              <a:t>You will be introduced to the predominant ableist stereotypes in media and children’s literature</a:t>
            </a:r>
          </a:p>
          <a:p>
            <a:r>
              <a:rPr lang="en-US" sz="2400" dirty="0">
                <a:latin typeface="Verdana" panose="020B0604030504040204" pitchFamily="34" charset="0"/>
                <a:ea typeface="Verdana" panose="020B0604030504040204" pitchFamily="34" charset="0"/>
              </a:rPr>
              <a:t>You will apply the given guidelines to evaluate the portrayal of people/ children with disabilities as a central character to select a suitable children’s book</a:t>
            </a:r>
          </a:p>
          <a:p>
            <a:r>
              <a:rPr lang="en-US" sz="2400" dirty="0">
                <a:latin typeface="Verdana" panose="020B0604030504040204" pitchFamily="34" charset="0"/>
                <a:ea typeface="Verdana" panose="020B0604030504040204" pitchFamily="34" charset="0"/>
              </a:rPr>
              <a:t>You will create a lesson plan/ unit around the book you have selected.</a:t>
            </a:r>
          </a:p>
        </p:txBody>
      </p:sp>
      <p:sp>
        <p:nvSpPr>
          <p:cNvPr id="4" name="Footer Placeholder 3">
            <a:extLst>
              <a:ext uri="{FF2B5EF4-FFF2-40B4-BE49-F238E27FC236}">
                <a16:creationId xmlns:a16="http://schemas.microsoft.com/office/drawing/2014/main" id="{D4DE5A47-D531-477D-AA74-64B6B3ADB197}"/>
              </a:ext>
            </a:extLst>
          </p:cNvPr>
          <p:cNvSpPr>
            <a:spLocks noGrp="1"/>
          </p:cNvSpPr>
          <p:nvPr>
            <p:ph type="ftr" sz="quarter" idx="11"/>
          </p:nvPr>
        </p:nvSpPr>
        <p:spPr/>
        <p:txBody>
          <a:bodyPr/>
          <a:lstStyle/>
          <a:p>
            <a:r>
              <a:rPr lang="en-US">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27D87649-8DDB-485B-B586-9168BA970484}"/>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2</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30681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63" y="276008"/>
            <a:ext cx="10058400" cy="657678"/>
          </a:xfrm>
        </p:spPr>
        <p:txBody>
          <a:bodyPr>
            <a:normAutofit/>
          </a:bodyPr>
          <a:lstStyle/>
          <a:p>
            <a:r>
              <a:rPr lang="en-US" sz="3200" dirty="0">
                <a:latin typeface="Verdana" panose="020B0604030504040204" pitchFamily="34" charset="0"/>
                <a:ea typeface="Verdana" panose="020B0604030504040204" pitchFamily="34" charset="0"/>
              </a:rPr>
              <a:t>Additional Resources (cont.)</a:t>
            </a:r>
          </a:p>
        </p:txBody>
      </p:sp>
      <p:sp>
        <p:nvSpPr>
          <p:cNvPr id="3" name="Content Placeholder 2"/>
          <p:cNvSpPr>
            <a:spLocks noGrp="1"/>
          </p:cNvSpPr>
          <p:nvPr>
            <p:ph idx="1"/>
          </p:nvPr>
        </p:nvSpPr>
        <p:spPr>
          <a:xfrm>
            <a:off x="474563" y="1273215"/>
            <a:ext cx="11273742" cy="4942390"/>
          </a:xfrm>
        </p:spPr>
        <p:txBody>
          <a:bodyPr>
            <a:noAutofit/>
          </a:bodyPr>
          <a:lstStyle/>
          <a:p>
            <a:r>
              <a:rPr lang="en-US" sz="2400" dirty="0">
                <a:latin typeface="Verdana" panose="020B0604030504040204" pitchFamily="34" charset="0"/>
                <a:ea typeface="Verdana" panose="020B0604030504040204" pitchFamily="34" charset="0"/>
              </a:rPr>
              <a:t>Myers, C. &amp; </a:t>
            </a:r>
            <a:r>
              <a:rPr lang="en-US" sz="2400" dirty="0" err="1">
                <a:latin typeface="Verdana" panose="020B0604030504040204" pitchFamily="34" charset="0"/>
                <a:ea typeface="Verdana" panose="020B0604030504040204" pitchFamily="34" charset="0"/>
              </a:rPr>
              <a:t>Bersani</a:t>
            </a:r>
            <a:r>
              <a:rPr lang="en-US" sz="2400" dirty="0">
                <a:latin typeface="Verdana" panose="020B0604030504040204" pitchFamily="34" charset="0"/>
                <a:ea typeface="Verdana" panose="020B0604030504040204" pitchFamily="34" charset="0"/>
              </a:rPr>
              <a:t>, H.(2009) Quick Ways to Analyze Children’s Books 	for Ableism: Prejudice by Able-bodied and </a:t>
            </a:r>
            <a:r>
              <a:rPr lang="en-US" sz="2400" dirty="0" err="1">
                <a:latin typeface="Verdana" panose="020B0604030504040204" pitchFamily="34" charset="0"/>
                <a:ea typeface="Verdana" panose="020B0604030504040204" pitchFamily="34" charset="0"/>
              </a:rPr>
              <a:t>Ableminded</a:t>
            </a:r>
            <a:r>
              <a:rPr lang="en-US" sz="2400" dirty="0">
                <a:latin typeface="Verdana" panose="020B0604030504040204" pitchFamily="34" charset="0"/>
                <a:ea typeface="Verdana" panose="020B0604030504040204" pitchFamily="34" charset="0"/>
              </a:rPr>
              <a:t> People,  	</a:t>
            </a:r>
            <a:r>
              <a:rPr lang="en-US" sz="2400" i="1" dirty="0">
                <a:latin typeface="Verdana" panose="020B0604030504040204" pitchFamily="34" charset="0"/>
                <a:ea typeface="Verdana" panose="020B0604030504040204" pitchFamily="34" charset="0"/>
              </a:rPr>
              <a:t>Rethinking Schools, 23</a:t>
            </a:r>
            <a:r>
              <a:rPr lang="en-US" sz="2400" dirty="0">
                <a:latin typeface="Verdana" panose="020B0604030504040204" pitchFamily="34" charset="0"/>
                <a:ea typeface="Verdana" panose="020B0604030504040204" pitchFamily="34" charset="0"/>
              </a:rPr>
              <a:t> (2), 52-54.  </a:t>
            </a:r>
          </a:p>
          <a:p>
            <a:r>
              <a:rPr lang="en-US" sz="2400" dirty="0">
                <a:latin typeface="Verdana" panose="020B0604030504040204" pitchFamily="34" charset="0"/>
                <a:ea typeface="Verdana" panose="020B0604030504040204" pitchFamily="34" charset="0"/>
              </a:rPr>
              <a:t>Rubin, E. &amp; Strauss Watson, E. (1987). Disability Bias in Children’s 	Literature. </a:t>
            </a:r>
            <a:r>
              <a:rPr lang="en-US" sz="2400" i="1" dirty="0">
                <a:latin typeface="Verdana" panose="020B0604030504040204" pitchFamily="34" charset="0"/>
                <a:ea typeface="Verdana" panose="020B0604030504040204" pitchFamily="34" charset="0"/>
              </a:rPr>
              <a:t>The Lion and the Unicorn, 11</a:t>
            </a:r>
            <a:r>
              <a:rPr lang="en-US" sz="2400" dirty="0">
                <a:latin typeface="Verdana" panose="020B0604030504040204" pitchFamily="34" charset="0"/>
                <a:ea typeface="Verdana" panose="020B0604030504040204" pitchFamily="34" charset="0"/>
              </a:rPr>
              <a:t>(1), pp. 60-67.</a:t>
            </a:r>
          </a:p>
          <a:p>
            <a:r>
              <a:rPr lang="en-US" sz="2400" dirty="0">
                <a:latin typeface="Verdana" panose="020B0604030504040204" pitchFamily="34" charset="0"/>
                <a:ea typeface="Verdana" panose="020B0604030504040204" pitchFamily="34" charset="0"/>
                <a:cs typeface="Verdana" panose="020B0604030504040204" pitchFamily="34" charset="0"/>
              </a:rPr>
              <a:t>Turner, N. D. I., &amp; Traxler, M. A. D. (2000). </a:t>
            </a:r>
            <a:r>
              <a:rPr lang="en-US" sz="2400" i="1" dirty="0">
                <a:latin typeface="Verdana" panose="020B0604030504040204" pitchFamily="34" charset="0"/>
                <a:ea typeface="Verdana" panose="020B0604030504040204" pitchFamily="34" charset="0"/>
                <a:cs typeface="Verdana" panose="020B0604030504040204" pitchFamily="34" charset="0"/>
              </a:rPr>
              <a:t>Children's literature for the 	primary inclusive classroom</a:t>
            </a:r>
            <a:r>
              <a:rPr lang="en-US" sz="2400" dirty="0">
                <a:latin typeface="Verdana" panose="020B0604030504040204" pitchFamily="34" charset="0"/>
                <a:ea typeface="Verdana" panose="020B0604030504040204" pitchFamily="34" charset="0"/>
                <a:cs typeface="Verdana" panose="020B0604030504040204" pitchFamily="34" charset="0"/>
              </a:rPr>
              <a:t>. Albany, N.Y: Delmar Publishers.</a:t>
            </a:r>
          </a:p>
          <a:p>
            <a:r>
              <a:rPr lang="en-US" sz="2400" dirty="0" err="1">
                <a:latin typeface="Verdana" panose="020B0604030504040204" pitchFamily="34" charset="0"/>
                <a:ea typeface="Verdana" panose="020B0604030504040204" pitchFamily="34" charset="0"/>
              </a:rPr>
              <a:t>Vasan</a:t>
            </a:r>
            <a:r>
              <a:rPr lang="en-US" sz="2400" dirty="0">
                <a:latin typeface="Verdana" panose="020B0604030504040204" pitchFamily="34" charset="0"/>
                <a:ea typeface="Verdana" panose="020B0604030504040204" pitchFamily="34" charset="0"/>
              </a:rPr>
              <a:t>, P., Jose, A.M. (2018). Understanding Disability: A Study of 	Sharon M Draper’s </a:t>
            </a:r>
            <a:r>
              <a:rPr lang="en-US" sz="2400" i="1" dirty="0">
                <a:latin typeface="Verdana" panose="020B0604030504040204" pitchFamily="34" charset="0"/>
                <a:ea typeface="Verdana" panose="020B0604030504040204" pitchFamily="34" charset="0"/>
              </a:rPr>
              <a:t>Out Of My Mind. IRA International Journal of 	Education and Multidisciplinary Studies </a:t>
            </a:r>
            <a:r>
              <a:rPr lang="en-US" sz="2400" dirty="0">
                <a:latin typeface="Verdana" panose="020B0604030504040204" pitchFamily="34" charset="0"/>
                <a:ea typeface="Verdana" panose="020B0604030504040204" pitchFamily="34" charset="0"/>
              </a:rPr>
              <a:t>(ISSN 2455-2526), 11(2), 	43-48.</a:t>
            </a:r>
          </a:p>
        </p:txBody>
      </p:sp>
      <p:sp>
        <p:nvSpPr>
          <p:cNvPr id="4" name="Footer Placeholder 3">
            <a:extLst>
              <a:ext uri="{FF2B5EF4-FFF2-40B4-BE49-F238E27FC236}">
                <a16:creationId xmlns:a16="http://schemas.microsoft.com/office/drawing/2014/main" id="{53E5C88B-ABEA-45EF-9618-929B5E690816}"/>
              </a:ext>
            </a:extLst>
          </p:cNvPr>
          <p:cNvSpPr>
            <a:spLocks noGrp="1"/>
          </p:cNvSpPr>
          <p:nvPr>
            <p:ph type="ftr" sz="quarter" idx="11"/>
          </p:nvPr>
        </p:nvSpPr>
        <p:spPr/>
        <p:txBody>
          <a:bodyPr/>
          <a:lstStyle/>
          <a:p>
            <a:r>
              <a:rPr lang="en-US">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00AEC8E5-448F-48E6-834F-044714D8F4C1}"/>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20</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64570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rPr>
              <a:t>Supplemental Resource Accompanying This Module</a:t>
            </a:r>
          </a:p>
        </p:txBody>
      </p:sp>
      <p:sp>
        <p:nvSpPr>
          <p:cNvPr id="3" name="Content Placeholder 2"/>
          <p:cNvSpPr>
            <a:spLocks noGrp="1"/>
          </p:cNvSpPr>
          <p:nvPr>
            <p:ph idx="1"/>
          </p:nvPr>
        </p:nvSpPr>
        <p:spPr>
          <a:xfrm>
            <a:off x="1066800" y="2346158"/>
            <a:ext cx="9689432" cy="4307304"/>
          </a:xfrm>
        </p:spPr>
        <p:txBody>
          <a:bodyPr>
            <a:normAutofit/>
          </a:bodyPr>
          <a:lstStyle/>
          <a:p>
            <a:r>
              <a:rPr lang="en-US" sz="2400" dirty="0">
                <a:latin typeface="Verdana" panose="020B0604030504040204" pitchFamily="34" charset="0"/>
                <a:ea typeface="Verdana" panose="020B0604030504040204" pitchFamily="34" charset="0"/>
              </a:rPr>
              <a:t>A list of children’s books with (mostly) positive depictions of a central character who has a disability. </a:t>
            </a:r>
          </a:p>
          <a:p>
            <a:endParaRPr lang="en-US" sz="2400" dirty="0">
              <a:latin typeface="Verdana" panose="020B0604030504040204" pitchFamily="34" charset="0"/>
              <a:ea typeface="Verdana" panose="020B0604030504040204" pitchFamily="34" charset="0"/>
            </a:endParaRPr>
          </a:p>
        </p:txBody>
      </p:sp>
      <p:sp>
        <p:nvSpPr>
          <p:cNvPr id="4" name="Footer Placeholder 3">
            <a:extLst>
              <a:ext uri="{FF2B5EF4-FFF2-40B4-BE49-F238E27FC236}">
                <a16:creationId xmlns:a16="http://schemas.microsoft.com/office/drawing/2014/main" id="{A73B38F1-BE3C-4489-9289-A002535F8312}"/>
              </a:ext>
            </a:extLst>
          </p:cNvPr>
          <p:cNvSpPr>
            <a:spLocks noGrp="1"/>
          </p:cNvSpPr>
          <p:nvPr>
            <p:ph type="ftr" sz="quarter" idx="11"/>
          </p:nvPr>
        </p:nvSpPr>
        <p:spPr/>
        <p:txBody>
          <a:bodyPr/>
          <a:lstStyle/>
          <a:p>
            <a:r>
              <a:rPr lang="en-US">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D1061FEA-0687-449F-AD3E-43EDBD08CB12}"/>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21</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7292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479523"/>
            <a:ext cx="10058400" cy="946078"/>
          </a:xfrm>
        </p:spPr>
        <p:txBody>
          <a:bodyPr>
            <a:normAutofit/>
          </a:bodyPr>
          <a:lstStyle/>
          <a:p>
            <a:r>
              <a:rPr lang="en-US" sz="3200" dirty="0">
                <a:latin typeface="Verdana" panose="020B0604030504040204" pitchFamily="34" charset="0"/>
                <a:ea typeface="Verdana" panose="020B0604030504040204" pitchFamily="34" charset="0"/>
              </a:rPr>
              <a:t>References</a:t>
            </a:r>
          </a:p>
        </p:txBody>
      </p:sp>
      <p:sp>
        <p:nvSpPr>
          <p:cNvPr id="3" name="Content Placeholder 2"/>
          <p:cNvSpPr>
            <a:spLocks noGrp="1"/>
          </p:cNvSpPr>
          <p:nvPr>
            <p:ph idx="1"/>
          </p:nvPr>
        </p:nvSpPr>
        <p:spPr>
          <a:xfrm>
            <a:off x="259081" y="1231518"/>
            <a:ext cx="11673839" cy="5350473"/>
          </a:xfrm>
        </p:spPr>
        <p:txBody>
          <a:bodyPr>
            <a:noAutofit/>
          </a:bodyPr>
          <a:lstStyle/>
          <a:p>
            <a:pPr lvl="0"/>
            <a:r>
              <a:rPr lang="en-US" sz="1600" dirty="0" err="1">
                <a:latin typeface="Verdana" charset="0"/>
                <a:ea typeface="Verdana" charset="0"/>
                <a:cs typeface="Verdana" charset="0"/>
              </a:rPr>
              <a:t>Adam@ecadamf</a:t>
            </a:r>
            <a:r>
              <a:rPr lang="en-GB" sz="1500" dirty="0">
                <a:latin typeface="Verdana" panose="020B0604030504040204" pitchFamily="34" charset="0"/>
                <a:ea typeface="Verdana" panose="020B0604030504040204" pitchFamily="34" charset="0"/>
                <a:cs typeface="Verdana" panose="020B0604030504040204" pitchFamily="34" charset="0"/>
              </a:rPr>
              <a:t>. (2007, February 11). I Am Sam </a:t>
            </a:r>
            <a:r>
              <a:rPr lang="en-GB" sz="1500" dirty="0" err="1">
                <a:latin typeface="Verdana" panose="020B0604030504040204" pitchFamily="34" charset="0"/>
                <a:ea typeface="Verdana" panose="020B0604030504040204" pitchFamily="34" charset="0"/>
                <a:cs typeface="Verdana" panose="020B0604030504040204" pitchFamily="34" charset="0"/>
              </a:rPr>
              <a:t>Leadleat</a:t>
            </a:r>
            <a:r>
              <a:rPr lang="en-GB" sz="1500" dirty="0">
                <a:latin typeface="Verdana" panose="020B0604030504040204" pitchFamily="34" charset="0"/>
                <a:ea typeface="Verdana" panose="020B0604030504040204" pitchFamily="34" charset="0"/>
                <a:cs typeface="Verdana" panose="020B0604030504040204" pitchFamily="34" charset="0"/>
              </a:rPr>
              <a:t> [digital image]. Retrieved from (</a:t>
            </a:r>
            <a:r>
              <a:rPr lang="en-GB" sz="1500" dirty="0">
                <a:latin typeface="Verdana" panose="020B0604030504040204" pitchFamily="34" charset="0"/>
                <a:ea typeface="Verdana" panose="020B0604030504040204" pitchFamily="34" charset="0"/>
                <a:cs typeface="Verdana" panose="020B0604030504040204" pitchFamily="34" charset="0"/>
                <a:hlinkClick r:id="rId3"/>
              </a:rPr>
              <a:t>here</a:t>
            </a:r>
            <a:r>
              <a:rPr lang="en-GB" sz="1500" dirty="0">
                <a:latin typeface="Verdana" panose="020B0604030504040204" pitchFamily="34" charset="0"/>
                <a:ea typeface="Verdana" panose="020B0604030504040204" pitchFamily="34" charset="0"/>
                <a:cs typeface="Verdana" panose="020B0604030504040204" pitchFamily="34" charset="0"/>
              </a:rPr>
              <a:t>). </a:t>
            </a:r>
            <a:r>
              <a:rPr lang="en-US" sz="1500" dirty="0">
                <a:latin typeface="Verdana" panose="020B0604030504040204" pitchFamily="34" charset="0"/>
                <a:ea typeface="Verdana" panose="020B0604030504040204" pitchFamily="34" charset="0"/>
                <a:cs typeface="Verdana" panose="020B0604030504040204" pitchFamily="34" charset="0"/>
              </a:rPr>
              <a:t>CC BY 2.0</a:t>
            </a:r>
            <a:endParaRPr lang="en-GB" sz="1500" dirty="0">
              <a:latin typeface="Verdana" panose="020B0604030504040204" pitchFamily="34" charset="0"/>
              <a:ea typeface="Verdana" panose="020B0604030504040204" pitchFamily="34" charset="0"/>
              <a:cs typeface="Verdana" panose="020B0604030504040204" pitchFamily="34" charset="0"/>
            </a:endParaRPr>
          </a:p>
          <a:p>
            <a:pPr lvl="0"/>
            <a:r>
              <a:rPr lang="en-US" sz="1500" dirty="0">
                <a:latin typeface="Verdana" panose="020B0604030504040204" pitchFamily="34" charset="0"/>
                <a:ea typeface="Verdana" panose="020B0604030504040204" pitchFamily="34" charset="0"/>
                <a:cs typeface="Verdana" panose="020B0604030504040204" pitchFamily="34" charset="0"/>
              </a:rPr>
              <a:t>Barnard F. (2012, May 2). </a:t>
            </a:r>
            <a:r>
              <a:rPr lang="en-US" sz="1500" i="1" dirty="0">
                <a:latin typeface="Verdana" panose="020B0604030504040204" pitchFamily="34" charset="0"/>
                <a:ea typeface="Verdana" panose="020B0604030504040204" pitchFamily="34" charset="0"/>
                <a:cs typeface="Verdana" panose="020B0604030504040204" pitchFamily="34" charset="0"/>
              </a:rPr>
              <a:t>A Christmas Carol, Bob Cratchit and his son Tim</a:t>
            </a:r>
            <a:r>
              <a:rPr lang="en-US" sz="1500" dirty="0">
                <a:latin typeface="Verdana" panose="020B0604030504040204" pitchFamily="34" charset="0"/>
                <a:ea typeface="Verdana" panose="020B0604030504040204" pitchFamily="34" charset="0"/>
                <a:cs typeface="Verdana" panose="020B0604030504040204" pitchFamily="34" charset="0"/>
              </a:rPr>
              <a:t> [digital image].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4"/>
              </a:rPr>
              <a:t>here</a:t>
            </a:r>
            <a:r>
              <a:rPr lang="en-US" sz="1500" dirty="0">
                <a:latin typeface="Verdana" panose="020B0604030504040204" pitchFamily="34" charset="0"/>
                <a:ea typeface="Verdana" panose="020B0604030504040204" pitchFamily="34" charset="0"/>
                <a:cs typeface="Verdana" panose="020B0604030504040204" pitchFamily="34" charset="0"/>
              </a:rPr>
              <a:t>). PD-US-Art</a:t>
            </a:r>
          </a:p>
          <a:p>
            <a:r>
              <a:rPr lang="en-US" sz="1500" dirty="0">
                <a:latin typeface="Verdana" panose="020B0604030504040204" pitchFamily="34" charset="0"/>
                <a:ea typeface="Verdana" panose="020B0604030504040204" pitchFamily="34" charset="0"/>
                <a:cs typeface="Verdana" panose="020B0604030504040204" pitchFamily="34" charset="0"/>
              </a:rPr>
              <a:t>Bishop, G. (2012, September 11). </a:t>
            </a:r>
            <a:r>
              <a:rPr lang="en-GB" sz="1500" i="1" dirty="0">
                <a:latin typeface="Verdana" panose="020B0604030504040204" pitchFamily="34" charset="0"/>
                <a:ea typeface="Verdana" panose="020B0604030504040204" pitchFamily="34" charset="0"/>
                <a:cs typeface="Verdana" panose="020B0604030504040204" pitchFamily="34" charset="0"/>
              </a:rPr>
              <a:t>That terrible time when we forgot our warriors...</a:t>
            </a:r>
            <a:r>
              <a:rPr lang="en-US" sz="1500" dirty="0">
                <a:latin typeface="Verdana" panose="020B0604030504040204" pitchFamily="34" charset="0"/>
                <a:ea typeface="Verdana" panose="020B0604030504040204" pitchFamily="34" charset="0"/>
                <a:cs typeface="Verdana" panose="020B0604030504040204" pitchFamily="34" charset="0"/>
              </a:rPr>
              <a:t>[digital image].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5"/>
              </a:rPr>
              <a:t>here</a:t>
            </a:r>
            <a:r>
              <a:rPr lang="en-US" sz="1500" dirty="0">
                <a:latin typeface="Verdana" panose="020B0604030504040204" pitchFamily="34" charset="0"/>
                <a:ea typeface="Verdana" panose="020B0604030504040204" pitchFamily="34" charset="0"/>
                <a:cs typeface="Verdana" panose="020B0604030504040204" pitchFamily="34" charset="0"/>
              </a:rPr>
              <a:t>). </a:t>
            </a:r>
            <a:r>
              <a:rPr lang="en-US" sz="1500" dirty="0">
                <a:latin typeface="Verdana" charset="0"/>
                <a:ea typeface="Verdana" charset="0"/>
                <a:cs typeface="Verdana" charset="0"/>
              </a:rPr>
              <a:t>CC BY-NC-SA 2.0</a:t>
            </a:r>
          </a:p>
          <a:p>
            <a:r>
              <a:rPr lang="en-US" sz="1500" dirty="0">
                <a:latin typeface="Verdana" panose="020B0604030504040204" pitchFamily="34" charset="0"/>
                <a:ea typeface="Verdana" panose="020B0604030504040204" pitchFamily="34" charset="0"/>
                <a:cs typeface="Verdana" panose="020B0604030504040204" pitchFamily="34" charset="0"/>
              </a:rPr>
              <a:t>Brown, C. (2013, July 19). </a:t>
            </a:r>
            <a:r>
              <a:rPr lang="en-US" sz="1500" i="1" dirty="0">
                <a:latin typeface="Verdana" panose="020B0604030504040204" pitchFamily="34" charset="0"/>
                <a:ea typeface="Verdana" panose="020B0604030504040204" pitchFamily="34" charset="0"/>
                <a:cs typeface="Verdana" panose="020B0604030504040204" pitchFamily="34" charset="0"/>
              </a:rPr>
              <a:t>Captain Hook </a:t>
            </a:r>
            <a:r>
              <a:rPr lang="en-US" sz="1500" dirty="0">
                <a:latin typeface="Verdana" panose="020B0604030504040204" pitchFamily="34" charset="0"/>
                <a:ea typeface="Verdana" panose="020B0604030504040204" pitchFamily="34" charset="0"/>
                <a:cs typeface="Verdana" panose="020B0604030504040204" pitchFamily="34" charset="0"/>
              </a:rPr>
              <a:t>[digital image].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6"/>
              </a:rPr>
              <a:t>here</a:t>
            </a:r>
            <a:r>
              <a:rPr lang="en-US" sz="1500" dirty="0">
                <a:latin typeface="Verdana" panose="020B0604030504040204" pitchFamily="34" charset="0"/>
                <a:ea typeface="Verdana" panose="020B0604030504040204" pitchFamily="34" charset="0"/>
                <a:cs typeface="Verdana" panose="020B0604030504040204" pitchFamily="34" charset="0"/>
              </a:rPr>
              <a:t>). CC BY 2.0</a:t>
            </a:r>
          </a:p>
          <a:p>
            <a:pPr lvl="0"/>
            <a:r>
              <a:rPr lang="en-US" sz="1500" dirty="0">
                <a:latin typeface="Verdana" panose="020B0604030504040204" pitchFamily="34" charset="0"/>
                <a:ea typeface="Verdana" panose="020B0604030504040204" pitchFamily="34" charset="0"/>
                <a:cs typeface="Verdana" panose="020B0604030504040204" pitchFamily="34" charset="0"/>
              </a:rPr>
              <a:t>Dooley, K. (2008, August 17). </a:t>
            </a:r>
            <a:r>
              <a:rPr lang="en-US" sz="1500" i="1" dirty="0">
                <a:latin typeface="Verdana" panose="020B0604030504040204" pitchFamily="34" charset="0"/>
                <a:ea typeface="Verdana" panose="020B0604030504040204" pitchFamily="34" charset="0"/>
                <a:cs typeface="Verdana" panose="020B0604030504040204" pitchFamily="34" charset="0"/>
              </a:rPr>
              <a:t>Mr. </a:t>
            </a:r>
            <a:r>
              <a:rPr lang="en-US" sz="1500" i="1" dirty="0" err="1">
                <a:latin typeface="Verdana" panose="020B0604030504040204" pitchFamily="34" charset="0"/>
                <a:ea typeface="Verdana" panose="020B0604030504040204" pitchFamily="34" charset="0"/>
                <a:cs typeface="Verdana" panose="020B0604030504040204" pitchFamily="34" charset="0"/>
              </a:rPr>
              <a:t>Magoo</a:t>
            </a:r>
            <a:r>
              <a:rPr lang="en-US" sz="1500" i="1" dirty="0">
                <a:latin typeface="Verdana" panose="020B0604030504040204" pitchFamily="34" charset="0"/>
                <a:ea typeface="Verdana" panose="020B0604030504040204" pitchFamily="34" charset="0"/>
                <a:cs typeface="Verdana" panose="020B0604030504040204" pitchFamily="34" charset="0"/>
              </a:rPr>
              <a:t> in Hi-Fi</a:t>
            </a:r>
            <a:r>
              <a:rPr lang="en-US" sz="1500" dirty="0">
                <a:latin typeface="Verdana" panose="020B0604030504040204" pitchFamily="34" charset="0"/>
                <a:ea typeface="Verdana" panose="020B0604030504040204" pitchFamily="34" charset="0"/>
                <a:cs typeface="Verdana" panose="020B0604030504040204" pitchFamily="34" charset="0"/>
              </a:rPr>
              <a:t> [a photo].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7"/>
              </a:rPr>
              <a:t>here</a:t>
            </a:r>
            <a:r>
              <a:rPr lang="en-US" sz="1500" dirty="0">
                <a:latin typeface="Verdana" panose="020B0604030504040204" pitchFamily="34" charset="0"/>
                <a:ea typeface="Verdana" panose="020B0604030504040204" pitchFamily="34" charset="0"/>
                <a:cs typeface="Verdana" panose="020B0604030504040204" pitchFamily="34" charset="0"/>
              </a:rPr>
              <a:t>). CC BY 2.0</a:t>
            </a:r>
          </a:p>
          <a:p>
            <a:r>
              <a:rPr lang="en-US" sz="1500" dirty="0" err="1">
                <a:latin typeface="Verdana" panose="020B0604030504040204" pitchFamily="34" charset="0"/>
                <a:ea typeface="Verdana" panose="020B0604030504040204" pitchFamily="34" charset="0"/>
                <a:cs typeface="Verdana" panose="020B0604030504040204" pitchFamily="34" charset="0"/>
              </a:rPr>
              <a:t>Fynes</a:t>
            </a:r>
            <a:r>
              <a:rPr lang="en-US" sz="1500" dirty="0">
                <a:latin typeface="Verdana" panose="020B0604030504040204" pitchFamily="34" charset="0"/>
                <a:ea typeface="Verdana" panose="020B0604030504040204" pitchFamily="34" charset="0"/>
                <a:cs typeface="Verdana" panose="020B0604030504040204" pitchFamily="34" charset="0"/>
              </a:rPr>
              <a:t>, G. (2006, December 24). </a:t>
            </a:r>
            <a:r>
              <a:rPr lang="en-GB" sz="1500" i="1" dirty="0">
                <a:latin typeface="Verdana" panose="020B0604030504040204" pitchFamily="34" charset="0"/>
                <a:ea typeface="Verdana" panose="020B0604030504040204" pitchFamily="34" charset="0"/>
                <a:cs typeface="Verdana" panose="020B0604030504040204" pitchFamily="34" charset="0"/>
              </a:rPr>
              <a:t>DS Born on the Fourth of July </a:t>
            </a:r>
            <a:r>
              <a:rPr lang="en-US" sz="1500" dirty="0">
                <a:latin typeface="Verdana" panose="020B0604030504040204" pitchFamily="34" charset="0"/>
                <a:ea typeface="Verdana" panose="020B0604030504040204" pitchFamily="34" charset="0"/>
                <a:cs typeface="Verdana" panose="020B0604030504040204" pitchFamily="34" charset="0"/>
              </a:rPr>
              <a:t>[digital image].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8"/>
              </a:rPr>
              <a:t>here</a:t>
            </a:r>
            <a:r>
              <a:rPr lang="en-US" sz="1500" dirty="0">
                <a:latin typeface="Verdana" panose="020B0604030504040204" pitchFamily="34" charset="0"/>
                <a:ea typeface="Verdana" panose="020B0604030504040204" pitchFamily="34" charset="0"/>
                <a:cs typeface="Verdana" panose="020B0604030504040204" pitchFamily="34" charset="0"/>
              </a:rPr>
              <a:t>). </a:t>
            </a:r>
            <a:r>
              <a:rPr lang="en-US" sz="1500" dirty="0">
                <a:latin typeface="Verdana" charset="0"/>
                <a:ea typeface="Verdana" charset="0"/>
                <a:cs typeface="Verdana" charset="0"/>
              </a:rPr>
              <a:t>CC BY-NC-SA 2.0</a:t>
            </a:r>
          </a:p>
          <a:p>
            <a:r>
              <a:rPr lang="en-US" sz="1500" dirty="0">
                <a:latin typeface="Verdana" panose="020B0604030504040204" pitchFamily="34" charset="0"/>
                <a:ea typeface="Verdana" panose="020B0604030504040204" pitchFamily="34" charset="0"/>
                <a:cs typeface="Verdana" panose="020B0604030504040204" pitchFamily="34" charset="0"/>
              </a:rPr>
              <a:t>Global Panorama. (2014, May 10). </a:t>
            </a:r>
            <a:r>
              <a:rPr lang="en-GB" sz="1500" i="1" dirty="0">
                <a:latin typeface="Verdana" panose="020B0604030504040204" pitchFamily="34" charset="0"/>
                <a:ea typeface="Verdana" panose="020B0604030504040204" pitchFamily="34" charset="0"/>
                <a:cs typeface="Verdana" panose="020B0604030504040204" pitchFamily="34" charset="0"/>
              </a:rPr>
              <a:t>X-Men: Days of Future Past</a:t>
            </a:r>
            <a:r>
              <a:rPr lang="en-US" sz="1500" i="1" dirty="0">
                <a:latin typeface="Verdana" panose="020B0604030504040204" pitchFamily="34" charset="0"/>
                <a:ea typeface="Verdana" panose="020B0604030504040204" pitchFamily="34" charset="0"/>
                <a:cs typeface="Verdana" panose="020B0604030504040204" pitchFamily="34" charset="0"/>
              </a:rPr>
              <a:t> </a:t>
            </a:r>
            <a:r>
              <a:rPr lang="en-US" sz="1500" dirty="0">
                <a:latin typeface="Verdana" panose="020B0604030504040204" pitchFamily="34" charset="0"/>
                <a:ea typeface="Verdana" panose="020B0604030504040204" pitchFamily="34" charset="0"/>
                <a:cs typeface="Verdana" panose="020B0604030504040204" pitchFamily="34" charset="0"/>
              </a:rPr>
              <a:t>[digital image].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9"/>
              </a:rPr>
              <a:t>here</a:t>
            </a:r>
            <a:r>
              <a:rPr lang="en-US" sz="1500" dirty="0">
                <a:latin typeface="Verdana" panose="020B0604030504040204" pitchFamily="34" charset="0"/>
                <a:ea typeface="Verdana" panose="020B0604030504040204" pitchFamily="34" charset="0"/>
                <a:cs typeface="Verdana" panose="020B0604030504040204" pitchFamily="34" charset="0"/>
              </a:rPr>
              <a:t>). CC BY-SA 2.0.</a:t>
            </a:r>
          </a:p>
          <a:p>
            <a:r>
              <a:rPr lang="en-US" sz="1500" dirty="0">
                <a:latin typeface="Verdana" panose="020B0604030504040204" pitchFamily="34" charset="0"/>
                <a:ea typeface="Verdana" panose="020B0604030504040204" pitchFamily="34" charset="0"/>
                <a:cs typeface="Verdana" panose="020B0604030504040204" pitchFamily="34" charset="0"/>
              </a:rPr>
              <a:t>Haller, B. A. (2010). </a:t>
            </a:r>
            <a:r>
              <a:rPr lang="en-US" sz="1500" i="1" dirty="0">
                <a:latin typeface="Verdana" panose="020B0604030504040204" pitchFamily="34" charset="0"/>
                <a:ea typeface="Verdana" panose="020B0604030504040204" pitchFamily="34" charset="0"/>
                <a:cs typeface="Verdana" panose="020B0604030504040204" pitchFamily="34" charset="0"/>
              </a:rPr>
              <a:t>Representing disability in an ableist world: Essays on mass media</a:t>
            </a:r>
            <a:r>
              <a:rPr lang="en-US" sz="1500" dirty="0">
                <a:latin typeface="Verdana" panose="020B0604030504040204" pitchFamily="34" charset="0"/>
                <a:ea typeface="Verdana" panose="020B0604030504040204" pitchFamily="34" charset="0"/>
                <a:cs typeface="Verdana" panose="020B0604030504040204" pitchFamily="34" charset="0"/>
              </a:rPr>
              <a:t>. Louisville, KY: The </a:t>
            </a:r>
            <a:r>
              <a:rPr lang="en-US" sz="1500" dirty="0" err="1">
                <a:latin typeface="Verdana" panose="020B0604030504040204" pitchFamily="34" charset="0"/>
                <a:ea typeface="Verdana" panose="020B0604030504040204" pitchFamily="34" charset="0"/>
                <a:cs typeface="Verdana" panose="020B0604030504040204" pitchFamily="34" charset="0"/>
              </a:rPr>
              <a:t>Advocado</a:t>
            </a:r>
            <a:r>
              <a:rPr lang="en-US" sz="1500" dirty="0">
                <a:latin typeface="Verdana" panose="020B0604030504040204" pitchFamily="34" charset="0"/>
                <a:ea typeface="Verdana" panose="020B0604030504040204" pitchFamily="34" charset="0"/>
                <a:cs typeface="Verdana" panose="020B0604030504040204" pitchFamily="34" charset="0"/>
              </a:rPr>
              <a:t> Press.</a:t>
            </a:r>
          </a:p>
          <a:p>
            <a:pPr lvl="0"/>
            <a:r>
              <a:rPr lang="en-US" sz="1500" dirty="0">
                <a:latin typeface="Verdana" panose="020B0604030504040204" pitchFamily="34" charset="0"/>
                <a:ea typeface="Verdana" panose="020B0604030504040204" pitchFamily="34" charset="0"/>
                <a:cs typeface="Verdana" panose="020B0604030504040204" pitchFamily="34" charset="0"/>
              </a:rPr>
              <a:t>Jarvis, D. (August 22, 2017). </a:t>
            </a:r>
            <a:r>
              <a:rPr lang="en-US" sz="1500" i="1" dirty="0">
                <a:latin typeface="Verdana" panose="020B0604030504040204" pitchFamily="34" charset="0"/>
                <a:ea typeface="Verdana" panose="020B0604030504040204" pitchFamily="34" charset="0"/>
                <a:cs typeface="Verdana" panose="020B0604030504040204" pitchFamily="34" charset="0"/>
              </a:rPr>
              <a:t>Snow White and the Seven Dwarfs</a:t>
            </a:r>
            <a:r>
              <a:rPr lang="en-US" sz="1500" dirty="0">
                <a:latin typeface="Verdana" panose="020B0604030504040204" pitchFamily="34" charset="0"/>
                <a:ea typeface="Verdana" panose="020B0604030504040204" pitchFamily="34" charset="0"/>
                <a:cs typeface="Verdana" panose="020B0604030504040204" pitchFamily="34" charset="0"/>
              </a:rPr>
              <a:t> [digital image].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10"/>
              </a:rPr>
              <a:t>here</a:t>
            </a:r>
            <a:r>
              <a:rPr lang="en-US" sz="1500" dirty="0">
                <a:latin typeface="Verdana" panose="020B0604030504040204" pitchFamily="34" charset="0"/>
                <a:ea typeface="Verdana" panose="020B0604030504040204" pitchFamily="34" charset="0"/>
                <a:cs typeface="Verdana" panose="020B0604030504040204" pitchFamily="34" charset="0"/>
              </a:rPr>
              <a:t>). CC0</a:t>
            </a:r>
          </a:p>
          <a:p>
            <a:pPr lvl="0"/>
            <a:r>
              <a:rPr lang="en-GB" sz="1500" dirty="0">
                <a:latin typeface="Verdana" panose="020B0604030504040204" pitchFamily="34" charset="0"/>
                <a:ea typeface="Verdana" panose="020B0604030504040204" pitchFamily="34" charset="0"/>
                <a:cs typeface="Verdana" panose="020B0604030504040204" pitchFamily="34" charset="0"/>
              </a:rPr>
              <a:t>Myers-Hughes, C., &amp; </a:t>
            </a:r>
            <a:r>
              <a:rPr lang="en-GB" sz="1500" dirty="0" err="1">
                <a:latin typeface="Verdana" panose="020B0604030504040204" pitchFamily="34" charset="0"/>
                <a:ea typeface="Verdana" panose="020B0604030504040204" pitchFamily="34" charset="0"/>
                <a:cs typeface="Verdana" panose="020B0604030504040204" pitchFamily="34" charset="0"/>
              </a:rPr>
              <a:t>Bersani</a:t>
            </a:r>
            <a:r>
              <a:rPr lang="en-GB" sz="1500" dirty="0">
                <a:latin typeface="Verdana" panose="020B0604030504040204" pitchFamily="34" charset="0"/>
                <a:ea typeface="Verdana" panose="020B0604030504040204" pitchFamily="34" charset="0"/>
                <a:cs typeface="Verdana" panose="020B0604030504040204" pitchFamily="34" charset="0"/>
              </a:rPr>
              <a:t>, H. (2009). Ten quick ways to </a:t>
            </a:r>
            <a:r>
              <a:rPr lang="en-GB" sz="1500" dirty="0" err="1">
                <a:latin typeface="Verdana" panose="020B0604030504040204" pitchFamily="34" charset="0"/>
                <a:ea typeface="Verdana" panose="020B0604030504040204" pitchFamily="34" charset="0"/>
                <a:cs typeface="Verdana" panose="020B0604030504040204" pitchFamily="34" charset="0"/>
              </a:rPr>
              <a:t>analyze</a:t>
            </a:r>
            <a:r>
              <a:rPr lang="en-GB" sz="1500" dirty="0">
                <a:latin typeface="Verdana" panose="020B0604030504040204" pitchFamily="34" charset="0"/>
                <a:ea typeface="Verdana" panose="020B0604030504040204" pitchFamily="34" charset="0"/>
                <a:cs typeface="Verdana" panose="020B0604030504040204" pitchFamily="34" charset="0"/>
              </a:rPr>
              <a:t> children’s books for ableism. </a:t>
            </a:r>
            <a:r>
              <a:rPr lang="en-GB" sz="1500" i="1" dirty="0">
                <a:latin typeface="Verdana" panose="020B0604030504040204" pitchFamily="34" charset="0"/>
                <a:ea typeface="Verdana" panose="020B0604030504040204" pitchFamily="34" charset="0"/>
                <a:cs typeface="Verdana" panose="020B0604030504040204" pitchFamily="34" charset="0"/>
              </a:rPr>
              <a:t>Rethinking Schools</a:t>
            </a:r>
            <a:r>
              <a:rPr lang="en-GB" sz="1500" dirty="0">
                <a:latin typeface="Verdana" panose="020B0604030504040204" pitchFamily="34" charset="0"/>
                <a:ea typeface="Verdana" panose="020B0604030504040204" pitchFamily="34" charset="0"/>
                <a:cs typeface="Verdana" panose="020B0604030504040204" pitchFamily="34" charset="0"/>
              </a:rPr>
              <a:t>, 24(2).</a:t>
            </a:r>
            <a:endParaRPr lang="en-US" sz="1500" dirty="0">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a:extLst>
              <a:ext uri="{FF2B5EF4-FFF2-40B4-BE49-F238E27FC236}">
                <a16:creationId xmlns:a16="http://schemas.microsoft.com/office/drawing/2014/main" id="{F1AA68D6-D0CD-49F6-8A86-5F8065EF40AA}"/>
              </a:ext>
            </a:extLst>
          </p:cNvPr>
          <p:cNvSpPr>
            <a:spLocks noGrp="1"/>
          </p:cNvSpPr>
          <p:nvPr>
            <p:ph type="ftr" sz="quarter" idx="11"/>
          </p:nvPr>
        </p:nvSpPr>
        <p:spPr>
          <a:xfrm>
            <a:off x="3489960" y="6434997"/>
            <a:ext cx="5212080" cy="274320"/>
          </a:xfrm>
        </p:spPr>
        <p:txBody>
          <a:bodyPr/>
          <a:lstStyle/>
          <a:p>
            <a:r>
              <a:rPr lang="en-US">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54BBA07E-2439-4E39-97FB-CC1A2B3467EB}"/>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22</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16078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1" y="440722"/>
            <a:ext cx="10058400" cy="946078"/>
          </a:xfrm>
        </p:spPr>
        <p:txBody>
          <a:bodyPr>
            <a:normAutofit/>
          </a:bodyPr>
          <a:lstStyle/>
          <a:p>
            <a:r>
              <a:rPr lang="en" sz="3200" dirty="0">
                <a:latin typeface="Verdana"/>
                <a:ea typeface="Verdana"/>
                <a:cs typeface="Verdana"/>
                <a:sym typeface="Verdana"/>
              </a:rPr>
              <a:t>References</a:t>
            </a:r>
            <a:r>
              <a:rPr lang="en-US" sz="3200" dirty="0">
                <a:latin typeface="Verdana"/>
                <a:ea typeface="Verdana"/>
                <a:cs typeface="Verdana"/>
                <a:sym typeface="Verdana"/>
              </a:rPr>
              <a:t> (cont.)</a:t>
            </a:r>
            <a:endParaRPr lang="en-US" sz="32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259080" y="1223637"/>
            <a:ext cx="11673839" cy="5211359"/>
          </a:xfrm>
        </p:spPr>
        <p:txBody>
          <a:bodyPr>
            <a:noAutofit/>
          </a:bodyPr>
          <a:lstStyle/>
          <a:p>
            <a:r>
              <a:rPr lang="en-US" sz="1500" dirty="0" err="1">
                <a:latin typeface="Verdana" panose="020B0604030504040204" pitchFamily="34" charset="0"/>
                <a:ea typeface="Verdana" panose="020B0604030504040204" pitchFamily="34" charset="0"/>
                <a:cs typeface="Verdana" panose="020B0604030504040204" pitchFamily="34" charset="0"/>
              </a:rPr>
              <a:t>Nasatir</a:t>
            </a:r>
            <a:r>
              <a:rPr lang="en-US" sz="1500" dirty="0">
                <a:latin typeface="Verdana" panose="020B0604030504040204" pitchFamily="34" charset="0"/>
                <a:ea typeface="Verdana" panose="020B0604030504040204" pitchFamily="34" charset="0"/>
                <a:cs typeface="Verdana" panose="020B0604030504040204" pitchFamily="34" charset="0"/>
              </a:rPr>
              <a:t>, D. &amp; Horn, E. (2003) Addressing disability as a part of diversity: Through classroom children's literature. </a:t>
            </a:r>
            <a:r>
              <a:rPr lang="en-US" sz="1500" i="1" dirty="0">
                <a:latin typeface="Verdana" panose="020B0604030504040204" pitchFamily="34" charset="0"/>
                <a:ea typeface="Verdana" panose="020B0604030504040204" pitchFamily="34" charset="0"/>
                <a:cs typeface="Verdana" panose="020B0604030504040204" pitchFamily="34" charset="0"/>
              </a:rPr>
              <a:t>Young Exceptional Children, 6</a:t>
            </a:r>
            <a:r>
              <a:rPr lang="en-US" sz="1500" dirty="0">
                <a:latin typeface="Verdana" panose="020B0604030504040204" pitchFamily="34" charset="0"/>
                <a:ea typeface="Verdana" panose="020B0604030504040204" pitchFamily="34" charset="0"/>
                <a:cs typeface="Verdana" panose="020B0604030504040204" pitchFamily="34" charset="0"/>
              </a:rPr>
              <a:t>(4), 2-10.</a:t>
            </a:r>
          </a:p>
          <a:p>
            <a:pPr lvl="0"/>
            <a:r>
              <a:rPr lang="en-US" sz="1500" dirty="0">
                <a:latin typeface="Verdana" panose="020B0604030504040204" pitchFamily="34" charset="0"/>
                <a:ea typeface="Verdana" panose="020B0604030504040204" pitchFamily="34" charset="0"/>
                <a:cs typeface="Verdana" panose="020B0604030504040204" pitchFamily="34" charset="0"/>
              </a:rPr>
              <a:t>Potanin, N. (2013, July 25). </a:t>
            </a:r>
            <a:r>
              <a:rPr lang="en-US" sz="1500" i="1" dirty="0">
                <a:latin typeface="Verdana" panose="020B0604030504040204" pitchFamily="34" charset="0"/>
                <a:ea typeface="Verdana" panose="020B0604030504040204" pitchFamily="34" charset="0"/>
                <a:cs typeface="Verdana" panose="020B0604030504040204" pitchFamily="34" charset="0"/>
              </a:rPr>
              <a:t>Blind street musician playing </a:t>
            </a:r>
            <a:r>
              <a:rPr lang="en-US" sz="1500" dirty="0">
                <a:latin typeface="Verdana" panose="020B0604030504040204" pitchFamily="34" charset="0"/>
                <a:ea typeface="Verdana" panose="020B0604030504040204" pitchFamily="34" charset="0"/>
                <a:cs typeface="Verdana" panose="020B0604030504040204" pitchFamily="34" charset="0"/>
              </a:rPr>
              <a:t>[digital image].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3"/>
              </a:rPr>
              <a:t>here</a:t>
            </a:r>
            <a:r>
              <a:rPr lang="en-US" sz="1500" dirty="0">
                <a:latin typeface="Verdana" panose="020B0604030504040204" pitchFamily="34" charset="0"/>
                <a:ea typeface="Verdana" panose="020B0604030504040204" pitchFamily="34" charset="0"/>
                <a:cs typeface="Verdana" panose="020B0604030504040204" pitchFamily="34" charset="0"/>
              </a:rPr>
              <a:t>). CC BY-SA 2.0.</a:t>
            </a:r>
          </a:p>
          <a:p>
            <a:r>
              <a:rPr lang="en-US" sz="1500" dirty="0">
                <a:latin typeface="Verdana" panose="020B0604030504040204" pitchFamily="34" charset="0"/>
                <a:ea typeface="Verdana" panose="020B0604030504040204" pitchFamily="34" charset="0"/>
                <a:cs typeface="Verdana" panose="020B0604030504040204" pitchFamily="34" charset="0"/>
              </a:rPr>
              <a:t>Toombs, J. (1969). </a:t>
            </a:r>
            <a:r>
              <a:rPr lang="en-US" sz="1500" i="1" dirty="0">
                <a:latin typeface="Verdana" panose="020B0604030504040204" pitchFamily="34" charset="0"/>
                <a:ea typeface="Verdana" panose="020B0604030504040204" pitchFamily="34" charset="0"/>
                <a:cs typeface="Verdana" panose="020B0604030504040204" pitchFamily="34" charset="0"/>
              </a:rPr>
              <a:t>Treasure Island</a:t>
            </a:r>
            <a:r>
              <a:rPr lang="en-US" sz="1500" dirty="0">
                <a:latin typeface="Verdana" panose="020B0604030504040204" pitchFamily="34" charset="0"/>
                <a:ea typeface="Verdana" panose="020B0604030504040204" pitchFamily="34" charset="0"/>
                <a:cs typeface="Verdana" panose="020B0604030504040204" pitchFamily="34" charset="0"/>
              </a:rPr>
              <a:t> [stamp image].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4"/>
              </a:rPr>
              <a:t>here</a:t>
            </a:r>
            <a:r>
              <a:rPr lang="en-US" sz="1500" dirty="0">
                <a:latin typeface="Verdana" panose="020B0604030504040204" pitchFamily="34" charset="0"/>
                <a:ea typeface="Verdana" panose="020B0604030504040204" pitchFamily="34" charset="0"/>
                <a:cs typeface="Verdana" panose="020B0604030504040204" pitchFamily="34" charset="0"/>
              </a:rPr>
              <a:t>). In the public domain.</a:t>
            </a:r>
          </a:p>
          <a:p>
            <a:r>
              <a:rPr lang="en-US" sz="1500" dirty="0">
                <a:latin typeface="Verdana" panose="020B0604030504040204" pitchFamily="34" charset="0"/>
                <a:ea typeface="Verdana" panose="020B0604030504040204" pitchFamily="34" charset="0"/>
                <a:cs typeface="Verdana" panose="020B0604030504040204" pitchFamily="34" charset="0"/>
              </a:rPr>
              <a:t>Wiking, J. (2009, April 17). </a:t>
            </a:r>
            <a:r>
              <a:rPr lang="en-GB" sz="1500" i="1" dirty="0">
                <a:latin typeface="Verdana" panose="020B0604030504040204" pitchFamily="34" charset="0"/>
                <a:ea typeface="Verdana" panose="020B0604030504040204" pitchFamily="34" charset="0"/>
                <a:cs typeface="Verdana" panose="020B0604030504040204" pitchFamily="34" charset="0"/>
              </a:rPr>
              <a:t>of mice and men </a:t>
            </a:r>
            <a:r>
              <a:rPr lang="en-GB" sz="1500" i="1" dirty="0" err="1">
                <a:latin typeface="Verdana" panose="020B0604030504040204" pitchFamily="34" charset="0"/>
                <a:ea typeface="Verdana" panose="020B0604030504040204" pitchFamily="34" charset="0"/>
                <a:cs typeface="Verdana" panose="020B0604030504040204" pitchFamily="34" charset="0"/>
              </a:rPr>
              <a:t>mgm-ua</a:t>
            </a:r>
            <a:r>
              <a:rPr lang="en-GB" sz="1500" i="1" dirty="0">
                <a:latin typeface="Verdana" panose="020B0604030504040204" pitchFamily="34" charset="0"/>
                <a:ea typeface="Verdana" panose="020B0604030504040204" pitchFamily="34" charset="0"/>
                <a:cs typeface="Verdana" panose="020B0604030504040204" pitchFamily="34" charset="0"/>
              </a:rPr>
              <a:t> </a:t>
            </a:r>
            <a:r>
              <a:rPr lang="en-GB" sz="1500" i="1" dirty="0" err="1">
                <a:latin typeface="Verdana" panose="020B0604030504040204" pitchFamily="34" charset="0"/>
                <a:ea typeface="Verdana" panose="020B0604030504040204" pitchFamily="34" charset="0"/>
                <a:cs typeface="Verdana" panose="020B0604030504040204" pitchFamily="34" charset="0"/>
              </a:rPr>
              <a:t>vhs</a:t>
            </a:r>
            <a:r>
              <a:rPr lang="en-GB" sz="1500" i="1" dirty="0">
                <a:latin typeface="Verdana" panose="020B0604030504040204" pitchFamily="34" charset="0"/>
                <a:ea typeface="Verdana" panose="020B0604030504040204" pitchFamily="34" charset="0"/>
                <a:cs typeface="Verdana" panose="020B0604030504040204" pitchFamily="34" charset="0"/>
              </a:rPr>
              <a:t> front </a:t>
            </a:r>
            <a:r>
              <a:rPr lang="en-US" sz="1500" dirty="0">
                <a:latin typeface="Verdana" panose="020B0604030504040204" pitchFamily="34" charset="0"/>
                <a:ea typeface="Verdana" panose="020B0604030504040204" pitchFamily="34" charset="0"/>
                <a:cs typeface="Verdana" panose="020B0604030504040204" pitchFamily="34" charset="0"/>
              </a:rPr>
              <a:t>[a photo].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5"/>
              </a:rPr>
              <a:t>here</a:t>
            </a:r>
            <a:r>
              <a:rPr lang="en-US" sz="1500" dirty="0">
                <a:latin typeface="Verdana" panose="020B0604030504040204" pitchFamily="34" charset="0"/>
                <a:ea typeface="Verdana" panose="020B0604030504040204" pitchFamily="34" charset="0"/>
                <a:cs typeface="Verdana" panose="020B0604030504040204" pitchFamily="34" charset="0"/>
              </a:rPr>
              <a:t>). </a:t>
            </a:r>
            <a:r>
              <a:rPr lang="en-US" sz="1500" dirty="0">
                <a:latin typeface="Verdana" charset="0"/>
                <a:ea typeface="Verdana" charset="0"/>
                <a:cs typeface="Verdana" charset="0"/>
              </a:rPr>
              <a:t>CC BY-ND 2.0 </a:t>
            </a:r>
            <a:r>
              <a:rPr lang="en-US" sz="1500" dirty="0">
                <a:latin typeface="Verdana" panose="020B0604030504040204" pitchFamily="34" charset="0"/>
                <a:ea typeface="Verdana" panose="020B0604030504040204" pitchFamily="34" charset="0"/>
                <a:cs typeface="Verdana" panose="020B0604030504040204" pitchFamily="34" charset="0"/>
              </a:rPr>
              <a:t>.</a:t>
            </a:r>
          </a:p>
          <a:p>
            <a:pPr lvl="0"/>
            <a:r>
              <a:rPr lang="en-US" sz="1500" dirty="0" err="1">
                <a:latin typeface="Verdana" panose="020B0604030504040204" pitchFamily="34" charset="0"/>
                <a:ea typeface="Verdana" panose="020B0604030504040204" pitchFamily="34" charset="0"/>
                <a:cs typeface="Verdana" panose="020B0604030504040204" pitchFamily="34" charset="0"/>
              </a:rPr>
              <a:t>Zugaldia</a:t>
            </a:r>
            <a:r>
              <a:rPr lang="en-US" sz="1500" dirty="0">
                <a:latin typeface="Verdana" panose="020B0604030504040204" pitchFamily="34" charset="0"/>
                <a:ea typeface="Verdana" panose="020B0604030504040204" pitchFamily="34" charset="0"/>
                <a:cs typeface="Verdana" panose="020B0604030504040204" pitchFamily="34" charset="0"/>
              </a:rPr>
              <a:t>, A. (2007, March 14). </a:t>
            </a:r>
            <a:r>
              <a:rPr lang="en-US" sz="1500" i="1" dirty="0">
                <a:latin typeface="Verdana" panose="020B0604030504040204" pitchFamily="34" charset="0"/>
                <a:ea typeface="Verdana" panose="020B0604030504040204" pitchFamily="34" charset="0"/>
                <a:cs typeface="Verdana" panose="020B0604030504040204" pitchFamily="34" charset="0"/>
              </a:rPr>
              <a:t>Rowan Atkinson </a:t>
            </a:r>
            <a:r>
              <a:rPr lang="en-US" sz="1500" dirty="0">
                <a:latin typeface="Verdana" panose="020B0604030504040204" pitchFamily="34" charset="0"/>
                <a:ea typeface="Verdana" panose="020B0604030504040204" pitchFamily="34" charset="0"/>
                <a:cs typeface="Verdana" panose="020B0604030504040204" pitchFamily="34" charset="0"/>
              </a:rPr>
              <a:t>[a photo]. Retrieved from (</a:t>
            </a:r>
            <a:r>
              <a:rPr lang="en-US" sz="1500" u="sng" dirty="0">
                <a:latin typeface="Verdana" panose="020B0604030504040204" pitchFamily="34" charset="0"/>
                <a:ea typeface="Verdana" panose="020B0604030504040204" pitchFamily="34" charset="0"/>
                <a:cs typeface="Verdana" panose="020B0604030504040204" pitchFamily="34" charset="0"/>
                <a:hlinkClick r:id="rId6"/>
              </a:rPr>
              <a:t>here</a:t>
            </a:r>
            <a:r>
              <a:rPr lang="en-US" sz="1500" dirty="0">
                <a:latin typeface="Verdana" panose="020B0604030504040204" pitchFamily="34" charset="0"/>
                <a:ea typeface="Verdana" panose="020B0604030504040204" pitchFamily="34" charset="0"/>
                <a:cs typeface="Verdana" panose="020B0604030504040204" pitchFamily="34" charset="0"/>
              </a:rPr>
              <a:t>). CC0.</a:t>
            </a:r>
          </a:p>
        </p:txBody>
      </p:sp>
      <p:sp>
        <p:nvSpPr>
          <p:cNvPr id="4" name="Footer Placeholder 3">
            <a:extLst>
              <a:ext uri="{FF2B5EF4-FFF2-40B4-BE49-F238E27FC236}">
                <a16:creationId xmlns:a16="http://schemas.microsoft.com/office/drawing/2014/main" id="{F1AA68D6-D0CD-49F6-8A86-5F8065EF40AA}"/>
              </a:ext>
            </a:extLst>
          </p:cNvPr>
          <p:cNvSpPr>
            <a:spLocks noGrp="1"/>
          </p:cNvSpPr>
          <p:nvPr>
            <p:ph type="ftr" sz="quarter" idx="11"/>
          </p:nvPr>
        </p:nvSpPr>
        <p:spPr>
          <a:xfrm>
            <a:off x="3489960" y="6434997"/>
            <a:ext cx="5212080" cy="274320"/>
          </a:xfrm>
        </p:spPr>
        <p:txBody>
          <a:bodyPr/>
          <a:lstStyle/>
          <a:p>
            <a:r>
              <a:rPr lang="en-US">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54BBA07E-2439-4E39-97FB-CC1A2B3467EB}"/>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23</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76794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185394"/>
            <a:ext cx="10058400" cy="1371600"/>
          </a:xfrm>
        </p:spPr>
        <p:txBody>
          <a:bodyPr>
            <a:normAutofit/>
          </a:bodyPr>
          <a:lstStyle/>
          <a:p>
            <a:r>
              <a:rPr lang="en-US" sz="3200" dirty="0">
                <a:latin typeface="Verdana" panose="020B0604030504040204" pitchFamily="34" charset="0"/>
                <a:ea typeface="Verdana" panose="020B0604030504040204" pitchFamily="34" charset="0"/>
              </a:rPr>
              <a:t>Alignment with DSE Tenets</a:t>
            </a:r>
          </a:p>
        </p:txBody>
      </p:sp>
      <p:sp>
        <p:nvSpPr>
          <p:cNvPr id="3" name="Content Placeholder 2"/>
          <p:cNvSpPr>
            <a:spLocks noGrp="1"/>
          </p:cNvSpPr>
          <p:nvPr>
            <p:ph idx="1"/>
          </p:nvPr>
        </p:nvSpPr>
        <p:spPr>
          <a:xfrm>
            <a:off x="960581" y="1556994"/>
            <a:ext cx="10417333" cy="4967731"/>
          </a:xfrm>
        </p:spPr>
        <p:txBody>
          <a:bodyPr>
            <a:noAutofit/>
          </a:bodyPr>
          <a:lstStyle/>
          <a:p>
            <a:pPr marL="114300" indent="0">
              <a:buNone/>
            </a:pPr>
            <a:r>
              <a:rPr lang="en-US" sz="2400" dirty="0">
                <a:latin typeface="Verdana" panose="020B0604030504040204" pitchFamily="34" charset="0"/>
                <a:ea typeface="Verdana" panose="020B0604030504040204" pitchFamily="34" charset="0"/>
              </a:rPr>
              <a:t>The objectives of this module are to:</a:t>
            </a:r>
          </a:p>
          <a:p>
            <a:r>
              <a:rPr lang="en-US" sz="2400" dirty="0">
                <a:latin typeface="Verdana" panose="020B0604030504040204" pitchFamily="34" charset="0"/>
                <a:ea typeface="Verdana" panose="020B0604030504040204" pitchFamily="34" charset="0"/>
              </a:rPr>
              <a:t>Contextualize disability within the social sphere by highlighting deficit model attitudes towards people with disabilities, a form of ableism, often depicted in media. </a:t>
            </a:r>
          </a:p>
          <a:p>
            <a:r>
              <a:rPr lang="en-US" sz="2400" dirty="0">
                <a:latin typeface="Verdana" panose="020B0604030504040204" pitchFamily="34" charset="0"/>
                <a:ea typeface="Verdana" panose="020B0604030504040204" pitchFamily="34" charset="0"/>
              </a:rPr>
              <a:t>Promote social justice by challenging common stereotypes</a:t>
            </a:r>
          </a:p>
          <a:p>
            <a:r>
              <a:rPr lang="en-US" sz="2400" dirty="0">
                <a:latin typeface="Verdana" panose="020B0604030504040204" pitchFamily="34" charset="0"/>
                <a:ea typeface="Verdana" panose="020B0604030504040204" pitchFamily="34" charset="0"/>
              </a:rPr>
              <a:t>Present overt and subtle examples of negative and positive portrayals of people with disabilities in children’s literature</a:t>
            </a:r>
          </a:p>
          <a:p>
            <a:endParaRPr lang="en-US" sz="2400" dirty="0">
              <a:latin typeface="Verdana" panose="020B0604030504040204" pitchFamily="34" charset="0"/>
              <a:ea typeface="Verdana" panose="020B0604030504040204" pitchFamily="34" charset="0"/>
            </a:endParaRPr>
          </a:p>
        </p:txBody>
      </p:sp>
      <p:sp>
        <p:nvSpPr>
          <p:cNvPr id="4" name="Footer Placeholder 3">
            <a:extLst>
              <a:ext uri="{FF2B5EF4-FFF2-40B4-BE49-F238E27FC236}">
                <a16:creationId xmlns:a16="http://schemas.microsoft.com/office/drawing/2014/main" id="{6BF4296C-7C34-432F-A78D-3C9104C00043}"/>
              </a:ext>
            </a:extLst>
          </p:cNvPr>
          <p:cNvSpPr>
            <a:spLocks noGrp="1"/>
          </p:cNvSpPr>
          <p:nvPr>
            <p:ph type="ftr" sz="quarter" idx="11"/>
          </p:nvPr>
        </p:nvSpPr>
        <p:spPr/>
        <p:txBody>
          <a:bodyPr/>
          <a:lstStyle/>
          <a:p>
            <a:r>
              <a:rPr lang="en-US" dirty="0"/>
              <a:t>@</a:t>
            </a:r>
            <a:r>
              <a:rPr lang="en-US" dirty="0" err="1">
                <a:latin typeface="Verdana" panose="020B0604030504040204" pitchFamily="34" charset="0"/>
                <a:ea typeface="Verdana" panose="020B0604030504040204" pitchFamily="34" charset="0"/>
              </a:rPr>
              <a:t>MayaKalyanpur</a:t>
            </a:r>
            <a:endParaRPr lang="en-US" dirty="0">
              <a:latin typeface="Verdana" panose="020B0604030504040204" pitchFamily="34" charset="0"/>
              <a:ea typeface="Verdana" panose="020B0604030504040204" pitchFamily="34" charset="0"/>
            </a:endParaRPr>
          </a:p>
        </p:txBody>
      </p:sp>
      <p:sp>
        <p:nvSpPr>
          <p:cNvPr id="5" name="Slide Number Placeholder 4">
            <a:extLst>
              <a:ext uri="{FF2B5EF4-FFF2-40B4-BE49-F238E27FC236}">
                <a16:creationId xmlns:a16="http://schemas.microsoft.com/office/drawing/2014/main" id="{428BD795-1E35-4C3B-9FFD-C51A339A0F2E}"/>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3</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6863686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7180" y="1440180"/>
            <a:ext cx="11612880" cy="5188876"/>
          </a:xfrm>
        </p:spPr>
        <p:txBody>
          <a:bodyPr>
            <a:normAutofit/>
          </a:bodyPr>
          <a:lstStyle/>
          <a:p>
            <a:pPr marL="452628" indent="-342900">
              <a:defRPr/>
            </a:pPr>
            <a:r>
              <a:rPr lang="en-US" sz="2400" dirty="0">
                <a:latin typeface="Verdana" panose="020B0604030504040204" pitchFamily="34" charset="0"/>
                <a:ea typeface="Verdana" panose="020B0604030504040204" pitchFamily="34" charset="0"/>
              </a:rPr>
              <a:t>Ableism</a:t>
            </a:r>
            <a:r>
              <a:rPr lang="en-US" sz="2400" b="1" dirty="0">
                <a:latin typeface="Verdana" panose="020B0604030504040204" pitchFamily="34" charset="0"/>
                <a:ea typeface="Verdana" panose="020B0604030504040204" pitchFamily="34" charset="0"/>
              </a:rPr>
              <a:t> </a:t>
            </a:r>
            <a:r>
              <a:rPr lang="en-US" sz="2400" dirty="0">
                <a:latin typeface="Verdana" panose="020B0604030504040204" pitchFamily="34" charset="0"/>
                <a:ea typeface="Verdana" panose="020B0604030504040204" pitchFamily="34" charset="0"/>
              </a:rPr>
              <a:t>can be defined as discriminatory societal attitudes towards people with disabilities, similar to racism, sexism, or ageism, etc. It does not deny the presence of a disability, such as physical, behavioral or intellectual limitations, but recognizes that negative attitudes and stereotypes impose additional limitations that further handicap individuals with disabilities. </a:t>
            </a:r>
          </a:p>
          <a:p>
            <a:pPr marL="452628" indent="-342900">
              <a:defRPr/>
            </a:pPr>
            <a:r>
              <a:rPr lang="en-US" sz="2400" dirty="0">
                <a:latin typeface="Verdana" panose="020B0604030504040204" pitchFamily="34" charset="0"/>
                <a:ea typeface="Verdana" panose="020B0604030504040204" pitchFamily="34" charset="0"/>
              </a:rPr>
              <a:t>Ableism occurs when dominant beliefs exclude the experiences of people with disabilities or use stereotypical representations. Ableism places the responsibility for discrimination on the able-bodied. </a:t>
            </a:r>
          </a:p>
          <a:p>
            <a:pPr marL="452628" indent="-342900">
              <a:defRPr/>
            </a:pPr>
            <a:r>
              <a:rPr lang="en-US" sz="2400" dirty="0">
                <a:latin typeface="Verdana" panose="020B0604030504040204" pitchFamily="34" charset="0"/>
                <a:ea typeface="Verdana" panose="020B0604030504040204" pitchFamily="34" charset="0"/>
              </a:rPr>
              <a:t>Source for ableism: Haller (2010). </a:t>
            </a:r>
            <a:r>
              <a:rPr lang="en-US" sz="2400" i="1" dirty="0">
                <a:latin typeface="Verdana" panose="020B0604030504040204" pitchFamily="34" charset="0"/>
                <a:ea typeface="Verdana" panose="020B0604030504040204" pitchFamily="34" charset="0"/>
              </a:rPr>
              <a:t>Representing disability in an </a:t>
            </a:r>
            <a:r>
              <a:rPr lang="en-US" sz="2400" i="1" dirty="0" err="1">
                <a:latin typeface="Verdana" panose="020B0604030504040204" pitchFamily="34" charset="0"/>
                <a:ea typeface="Verdana" panose="020B0604030504040204" pitchFamily="34" charset="0"/>
              </a:rPr>
              <a:t>ableist</a:t>
            </a:r>
            <a:r>
              <a:rPr lang="en-US" sz="2400" i="1" dirty="0">
                <a:latin typeface="Verdana" panose="020B0604030504040204" pitchFamily="34" charset="0"/>
                <a:ea typeface="Verdana" panose="020B0604030504040204" pitchFamily="34" charset="0"/>
              </a:rPr>
              <a:t> world: Essays on mass media</a:t>
            </a:r>
            <a:r>
              <a:rPr lang="en-US" sz="2400" dirty="0">
                <a:latin typeface="Verdana" panose="020B0604030504040204" pitchFamily="34" charset="0"/>
                <a:ea typeface="Verdana" panose="020B0604030504040204" pitchFamily="34" charset="0"/>
              </a:rPr>
              <a:t>. Louisville KY: </a:t>
            </a:r>
            <a:r>
              <a:rPr lang="en-US" sz="2400" dirty="0" err="1">
                <a:latin typeface="Verdana" panose="020B0604030504040204" pitchFamily="34" charset="0"/>
                <a:ea typeface="Verdana" panose="020B0604030504040204" pitchFamily="34" charset="0"/>
              </a:rPr>
              <a:t>Advocado</a:t>
            </a:r>
            <a:r>
              <a:rPr lang="en-US" sz="2400" dirty="0">
                <a:latin typeface="Verdana" panose="020B0604030504040204" pitchFamily="34" charset="0"/>
                <a:ea typeface="Verdana" panose="020B0604030504040204" pitchFamily="34" charset="0"/>
              </a:rPr>
              <a:t> Press. </a:t>
            </a:r>
          </a:p>
          <a:p>
            <a:pPr marL="365760" indent="-256032">
              <a:buFont typeface="Wingdings 3"/>
              <a:buChar char=""/>
              <a:defRPr/>
            </a:pPr>
            <a:endParaRPr lang="en-US" sz="2400" dirty="0">
              <a:latin typeface="Verdana" panose="020B0604030504040204" pitchFamily="34" charset="0"/>
              <a:ea typeface="Verdana" panose="020B0604030504040204" pitchFamily="34" charset="0"/>
            </a:endParaRPr>
          </a:p>
        </p:txBody>
      </p:sp>
      <p:sp>
        <p:nvSpPr>
          <p:cNvPr id="3" name="Title 2"/>
          <p:cNvSpPr>
            <a:spLocks noGrp="1"/>
          </p:cNvSpPr>
          <p:nvPr>
            <p:ph type="title"/>
          </p:nvPr>
        </p:nvSpPr>
        <p:spPr>
          <a:xfrm>
            <a:off x="474244" y="229288"/>
            <a:ext cx="10058400" cy="1371600"/>
          </a:xfrm>
        </p:spPr>
        <p:txBody>
          <a:bodyPr>
            <a:normAutofit/>
          </a:bodyPr>
          <a:lstStyle/>
          <a:p>
            <a:pPr>
              <a:defRPr/>
            </a:pPr>
            <a:r>
              <a:rPr lang="en-US" sz="3200" dirty="0">
                <a:latin typeface="Verdana" panose="020B0604030504040204" pitchFamily="34" charset="0"/>
                <a:ea typeface="Verdana" panose="020B0604030504040204" pitchFamily="34" charset="0"/>
              </a:rPr>
              <a:t>Ableism</a:t>
            </a:r>
          </a:p>
        </p:txBody>
      </p:sp>
      <p:sp>
        <p:nvSpPr>
          <p:cNvPr id="4" name="Footer Placeholder 3">
            <a:extLst>
              <a:ext uri="{FF2B5EF4-FFF2-40B4-BE49-F238E27FC236}">
                <a16:creationId xmlns:a16="http://schemas.microsoft.com/office/drawing/2014/main" id="{77E4A57F-ABC4-446C-B995-F7B77E45265A}"/>
              </a:ext>
            </a:extLst>
          </p:cNvPr>
          <p:cNvSpPr>
            <a:spLocks noGrp="1"/>
          </p:cNvSpPr>
          <p:nvPr>
            <p:ph type="ftr" sz="quarter" idx="11"/>
          </p:nvPr>
        </p:nvSpPr>
        <p:spPr/>
        <p:txBody>
          <a:bodyPr/>
          <a:lstStyle/>
          <a:p>
            <a:r>
              <a:rPr lang="en-US">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BAE792EC-3669-4199-B995-1B286249D68B}"/>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4</a:t>
            </a:fld>
            <a:endParaRPr lang="en-US" sz="12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21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641215"/>
            <a:ext cx="10058400" cy="3931920"/>
          </a:xfrm>
        </p:spPr>
        <p:txBody>
          <a:bodyPr>
            <a:normAutofit lnSpcReduction="10000"/>
          </a:bodyPr>
          <a:lstStyle/>
          <a:p>
            <a:r>
              <a:rPr lang="en-US" sz="2400" dirty="0">
                <a:latin typeface="Verdana" panose="020B0604030504040204" pitchFamily="34" charset="0"/>
                <a:ea typeface="Verdana" panose="020B0604030504040204" pitchFamily="34" charset="0"/>
              </a:rPr>
              <a:t>Assumptions (belief that people with disabilities want a cure)</a:t>
            </a:r>
          </a:p>
          <a:p>
            <a:pPr eaLnBrk="1" hangingPunct="1"/>
            <a:r>
              <a:rPr lang="en-US" sz="2400" dirty="0">
                <a:latin typeface="Verdana" panose="020B0604030504040204" pitchFamily="34" charset="0"/>
                <a:ea typeface="Verdana" panose="020B0604030504040204" pitchFamily="34" charset="0"/>
              </a:rPr>
              <a:t>The media (newspapers, books, movies, tv, etc.)</a:t>
            </a:r>
          </a:p>
          <a:p>
            <a:pPr lvl="1" eaLnBrk="1" hangingPunct="1"/>
            <a:r>
              <a:rPr lang="en-US" sz="2400" dirty="0">
                <a:latin typeface="Verdana" panose="020B0604030504040204" pitchFamily="34" charset="0"/>
                <a:ea typeface="Verdana" panose="020B0604030504040204" pitchFamily="34" charset="0"/>
              </a:rPr>
              <a:t> The language of disability</a:t>
            </a:r>
          </a:p>
          <a:p>
            <a:pPr eaLnBrk="1" hangingPunct="1"/>
            <a:r>
              <a:rPr lang="en-US" sz="2400" dirty="0">
                <a:latin typeface="Verdana" panose="020B0604030504040204" pitchFamily="34" charset="0"/>
                <a:ea typeface="Verdana" panose="020B0604030504040204" pitchFamily="34" charset="0"/>
              </a:rPr>
              <a:t>Physical barriers (buildings don’t have ramps, elevators, Braille, etc.) </a:t>
            </a:r>
          </a:p>
          <a:p>
            <a:pPr eaLnBrk="1" hangingPunct="1"/>
            <a:r>
              <a:rPr lang="en-US" sz="2400" dirty="0">
                <a:latin typeface="Verdana" panose="020B0604030504040204" pitchFamily="34" charset="0"/>
                <a:ea typeface="Verdana" panose="020B0604030504040204" pitchFamily="34" charset="0"/>
              </a:rPr>
              <a:t>Transportation (No elevators, limited routes, etc.)</a:t>
            </a:r>
          </a:p>
          <a:p>
            <a:pPr eaLnBrk="1" hangingPunct="1"/>
            <a:r>
              <a:rPr lang="en-US" sz="2400" dirty="0">
                <a:latin typeface="Verdana" panose="020B0604030504040204" pitchFamily="34" charset="0"/>
                <a:ea typeface="Verdana" panose="020B0604030504040204" pitchFamily="34" charset="0"/>
              </a:rPr>
              <a:t>Service delivery (segregated or special school systems).  </a:t>
            </a:r>
          </a:p>
          <a:p>
            <a:pPr eaLnBrk="1" hangingPunct="1"/>
            <a:r>
              <a:rPr lang="en-US" sz="2400" dirty="0">
                <a:latin typeface="Verdana" panose="020B0604030504040204" pitchFamily="34" charset="0"/>
                <a:ea typeface="Verdana" panose="020B0604030504040204" pitchFamily="34" charset="0"/>
              </a:rPr>
              <a:t>The Eugenics Movement (Structural practices of ‘Improving the human race’)</a:t>
            </a:r>
          </a:p>
          <a:p>
            <a:pPr eaLnBrk="1" hangingPunct="1"/>
            <a:endParaRPr lang="en-US" sz="2400" dirty="0">
              <a:latin typeface="Verdana" panose="020B0604030504040204" pitchFamily="34" charset="0"/>
              <a:ea typeface="Verdana" panose="020B0604030504040204" pitchFamily="34" charset="0"/>
            </a:endParaRPr>
          </a:p>
        </p:txBody>
      </p:sp>
      <p:sp>
        <p:nvSpPr>
          <p:cNvPr id="3" name="Title 2"/>
          <p:cNvSpPr>
            <a:spLocks noGrp="1"/>
          </p:cNvSpPr>
          <p:nvPr>
            <p:ph type="title"/>
          </p:nvPr>
        </p:nvSpPr>
        <p:spPr>
          <a:xfrm>
            <a:off x="1066800" y="269615"/>
            <a:ext cx="10058400" cy="1371600"/>
          </a:xfrm>
        </p:spPr>
        <p:txBody>
          <a:bodyPr>
            <a:normAutofit/>
          </a:bodyPr>
          <a:lstStyle/>
          <a:p>
            <a:pPr>
              <a:defRPr/>
            </a:pPr>
            <a:r>
              <a:rPr lang="en-US" sz="3200" dirty="0">
                <a:latin typeface="Verdana" panose="020B0604030504040204" pitchFamily="34" charset="0"/>
                <a:ea typeface="Verdana" panose="020B0604030504040204" pitchFamily="34" charset="0"/>
              </a:rPr>
              <a:t>Manifestations of Ableism</a:t>
            </a:r>
          </a:p>
        </p:txBody>
      </p:sp>
      <p:sp>
        <p:nvSpPr>
          <p:cNvPr id="4" name="Footer Placeholder 3">
            <a:extLst>
              <a:ext uri="{FF2B5EF4-FFF2-40B4-BE49-F238E27FC236}">
                <a16:creationId xmlns:a16="http://schemas.microsoft.com/office/drawing/2014/main" id="{FFEAA200-D5F0-46CC-9124-9116E2631B99}"/>
              </a:ext>
            </a:extLst>
          </p:cNvPr>
          <p:cNvSpPr>
            <a:spLocks noGrp="1"/>
          </p:cNvSpPr>
          <p:nvPr>
            <p:ph type="ftr" sz="quarter" idx="11"/>
          </p:nvPr>
        </p:nvSpPr>
        <p:spPr/>
        <p:txBody>
          <a:bodyPr/>
          <a:lstStyle/>
          <a:p>
            <a:r>
              <a:rPr lang="en-US">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28B4FC97-A351-4130-87A4-9EC3808D8580}"/>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5</a:t>
            </a:fld>
            <a:endParaRPr lang="en-US" sz="1200"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816F9477-EB1C-CA4D-A0C3-84AE7DE7947F}"/>
              </a:ext>
            </a:extLst>
          </p:cNvPr>
          <p:cNvSpPr txBox="1"/>
          <p:nvPr/>
        </p:nvSpPr>
        <p:spPr>
          <a:xfrm>
            <a:off x="10721340" y="4572000"/>
            <a:ext cx="184731" cy="646331"/>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13749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605" y="1447506"/>
            <a:ext cx="10991850" cy="5312436"/>
          </a:xfrm>
        </p:spPr>
        <p:txBody>
          <a:bodyPr>
            <a:noAutofit/>
          </a:bodyPr>
          <a:lstStyle/>
          <a:p>
            <a:pPr eaLnBrk="1" hangingPunct="1"/>
            <a:r>
              <a:rPr lang="en-US" sz="2400" dirty="0">
                <a:latin typeface="Verdana" panose="020B0604030504040204" pitchFamily="34" charset="0"/>
                <a:ea typeface="Verdana" panose="020B0604030504040204" pitchFamily="34" charset="0"/>
              </a:rPr>
              <a:t>Pitiable and pathetic</a:t>
            </a:r>
          </a:p>
          <a:p>
            <a:pPr eaLnBrk="1" hangingPunct="1"/>
            <a:r>
              <a:rPr lang="en-US" sz="2400" dirty="0">
                <a:latin typeface="Verdana" panose="020B0604030504040204" pitchFamily="34" charset="0"/>
                <a:ea typeface="Verdana" panose="020B0604030504040204" pitchFamily="34" charset="0"/>
              </a:rPr>
              <a:t>Bitter/own worst enemy</a:t>
            </a:r>
          </a:p>
          <a:p>
            <a:pPr eaLnBrk="1" hangingPunct="1"/>
            <a:r>
              <a:rPr lang="en-US" sz="2400" dirty="0">
                <a:latin typeface="Verdana" panose="020B0604030504040204" pitchFamily="34" charset="0"/>
                <a:ea typeface="Verdana" panose="020B0604030504040204" pitchFamily="34" charset="0"/>
              </a:rPr>
              <a:t>“Atmosphere”</a:t>
            </a:r>
          </a:p>
          <a:p>
            <a:pPr eaLnBrk="1" hangingPunct="1"/>
            <a:r>
              <a:rPr lang="en-US" sz="2400" dirty="0">
                <a:latin typeface="Verdana" panose="020B0604030504040204" pitchFamily="34" charset="0"/>
                <a:ea typeface="Verdana" panose="020B0604030504040204" pitchFamily="34" charset="0"/>
              </a:rPr>
              <a:t>Sinister and/or evil (villain)</a:t>
            </a:r>
          </a:p>
          <a:p>
            <a:pPr eaLnBrk="1" hangingPunct="1"/>
            <a:r>
              <a:rPr lang="en-US" sz="2400" dirty="0">
                <a:latin typeface="Verdana" panose="020B0604030504040204" pitchFamily="34" charset="0"/>
                <a:ea typeface="Verdana" panose="020B0604030504040204" pitchFamily="34" charset="0"/>
              </a:rPr>
              <a:t>Laughable</a:t>
            </a:r>
          </a:p>
          <a:p>
            <a:pPr eaLnBrk="1" hangingPunct="1"/>
            <a:r>
              <a:rPr lang="en-US" sz="2400" dirty="0">
                <a:latin typeface="Verdana" panose="020B0604030504040204" pitchFamily="34" charset="0"/>
                <a:ea typeface="Verdana" panose="020B0604030504040204" pitchFamily="34" charset="0"/>
              </a:rPr>
              <a:t>Burden</a:t>
            </a:r>
          </a:p>
          <a:p>
            <a:pPr eaLnBrk="1" hangingPunct="1"/>
            <a:r>
              <a:rPr lang="en-US" sz="2400" dirty="0">
                <a:latin typeface="Verdana" panose="020B0604030504040204" pitchFamily="34" charset="0"/>
                <a:ea typeface="Verdana" panose="020B0604030504040204" pitchFamily="34" charset="0"/>
              </a:rPr>
              <a:t>Asexual</a:t>
            </a:r>
          </a:p>
          <a:p>
            <a:pPr eaLnBrk="1" hangingPunct="1"/>
            <a:r>
              <a:rPr lang="en-US" sz="2400" dirty="0">
                <a:latin typeface="Verdana" panose="020B0604030504040204" pitchFamily="34" charset="0"/>
                <a:ea typeface="Verdana" panose="020B0604030504040204" pitchFamily="34" charset="0"/>
              </a:rPr>
              <a:t>Incapable of participating in everyday life</a:t>
            </a:r>
          </a:p>
          <a:p>
            <a:pPr eaLnBrk="1" hangingPunct="1"/>
            <a:r>
              <a:rPr lang="en-US" sz="2400" dirty="0">
                <a:latin typeface="Verdana" panose="020B0604030504040204" pitchFamily="34" charset="0"/>
                <a:ea typeface="Verdana" panose="020B0604030504040204" pitchFamily="34" charset="0"/>
              </a:rPr>
              <a:t>“Supercrip”</a:t>
            </a:r>
          </a:p>
        </p:txBody>
      </p:sp>
      <p:sp>
        <p:nvSpPr>
          <p:cNvPr id="2" name="Title 1"/>
          <p:cNvSpPr>
            <a:spLocks noGrp="1"/>
          </p:cNvSpPr>
          <p:nvPr>
            <p:ph type="title"/>
          </p:nvPr>
        </p:nvSpPr>
        <p:spPr>
          <a:xfrm>
            <a:off x="1030605" y="312821"/>
            <a:ext cx="10058400" cy="1371600"/>
          </a:xfrm>
        </p:spPr>
        <p:txBody>
          <a:bodyPr>
            <a:normAutofit/>
          </a:bodyPr>
          <a:lstStyle/>
          <a:p>
            <a:pPr>
              <a:defRPr/>
            </a:pPr>
            <a:r>
              <a:rPr lang="en-US" sz="3200" dirty="0">
                <a:latin typeface="Verdana" panose="020B0604030504040204" pitchFamily="34" charset="0"/>
                <a:ea typeface="Verdana" panose="020B0604030504040204" pitchFamily="34" charset="0"/>
              </a:rPr>
              <a:t>Ableist Stereotypes</a:t>
            </a:r>
          </a:p>
        </p:txBody>
      </p:sp>
      <p:sp>
        <p:nvSpPr>
          <p:cNvPr id="4" name="Footer Placeholder 3">
            <a:extLst>
              <a:ext uri="{FF2B5EF4-FFF2-40B4-BE49-F238E27FC236}">
                <a16:creationId xmlns:a16="http://schemas.microsoft.com/office/drawing/2014/main" id="{729B0697-440D-4B18-B464-D1F476F01D69}"/>
              </a:ext>
            </a:extLst>
          </p:cNvPr>
          <p:cNvSpPr>
            <a:spLocks noGrp="1"/>
          </p:cNvSpPr>
          <p:nvPr>
            <p:ph type="ftr" sz="quarter" idx="11"/>
          </p:nvPr>
        </p:nvSpPr>
        <p:spPr/>
        <p:txBody>
          <a:bodyPr/>
          <a:lstStyle/>
          <a:p>
            <a:r>
              <a:rPr lang="en-US">
                <a:latin typeface="Verdana" panose="020B0604030504040204" pitchFamily="34" charset="0"/>
                <a:ea typeface="Verdana" panose="020B0604030504040204" pitchFamily="34" charset="0"/>
              </a:rPr>
              <a:t>@MayaKalyanpur</a:t>
            </a:r>
          </a:p>
        </p:txBody>
      </p:sp>
      <p:sp>
        <p:nvSpPr>
          <p:cNvPr id="5" name="Slide Number Placeholder 4">
            <a:extLst>
              <a:ext uri="{FF2B5EF4-FFF2-40B4-BE49-F238E27FC236}">
                <a16:creationId xmlns:a16="http://schemas.microsoft.com/office/drawing/2014/main" id="{6C318D6C-A108-4B5F-B97D-485ABA11B4BA}"/>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6</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097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p:cNvSpPr>
          <p:nvPr>
            <p:ph type="title"/>
          </p:nvPr>
        </p:nvSpPr>
        <p:spPr bwMode="auto">
          <a:xfrm>
            <a:off x="6375175" y="1500894"/>
            <a:ext cx="5557745" cy="1666053"/>
          </a:xfrm>
        </p:spPr>
        <p:txBody>
          <a:bodyPr vert="horz" lIns="91440" tIns="45720" rIns="91440" bIns="45720" numCol="1" rtlCol="0" anchorCtr="0" compatLnSpc="1">
            <a:prstTxWarp prst="textNoShape">
              <a:avLst/>
            </a:prstTxWarp>
            <a:normAutofit/>
          </a:bodyPr>
          <a:lstStyle/>
          <a:p>
            <a:pPr algn="ctr" eaLnBrk="1" hangingPunct="1">
              <a:defRPr/>
            </a:pPr>
            <a:r>
              <a:rPr lang="en-US" dirty="0">
                <a:effectLst/>
                <a:latin typeface="Verdana" panose="020B0604030504040204" pitchFamily="34" charset="0"/>
                <a:ea typeface="Verdana" panose="020B0604030504040204" pitchFamily="34" charset="0"/>
              </a:rPr>
              <a:t>Pitiable and Pathetic</a:t>
            </a:r>
          </a:p>
        </p:txBody>
      </p:sp>
      <p:sp>
        <p:nvSpPr>
          <p:cNvPr id="34820" name="Rectangle 135">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21" name="Rectangle 137">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3" name="Picture 2" descr="Black and white sketch: A Christmas Carol, Bob Cratchit carries his son Tim while others stare at them. " title="Tiny Tim">
            <a:extLst>
              <a:ext uri="{FF2B5EF4-FFF2-40B4-BE49-F238E27FC236}">
                <a16:creationId xmlns:a16="http://schemas.microsoft.com/office/drawing/2014/main" id="{9DE83B01-7B63-4E0C-8DF4-57E76E87A830}"/>
              </a:ext>
            </a:extLst>
          </p:cNvPr>
          <p:cNvPicPr>
            <a:picLocks noChangeAspect="1"/>
          </p:cNvPicPr>
          <p:nvPr/>
        </p:nvPicPr>
        <p:blipFill rotWithShape="1">
          <a:blip r:embed="rId3">
            <a:extLst>
              <a:ext uri="{28A0092B-C50C-407E-A947-70E740481C1C}">
                <a14:useLocalDpi xmlns:a14="http://schemas.microsoft.com/office/drawing/2010/main" val="0"/>
              </a:ext>
            </a:extLst>
          </a:blip>
          <a:srcRect t="11657" r="1" b="9704"/>
          <a:stretch/>
        </p:blipFill>
        <p:spPr>
          <a:xfrm>
            <a:off x="407432" y="419292"/>
            <a:ext cx="5522976" cy="6053328"/>
          </a:xfrm>
          <a:prstGeom prst="rect">
            <a:avLst/>
          </a:prstGeom>
        </p:spPr>
      </p:pic>
      <p:sp>
        <p:nvSpPr>
          <p:cNvPr id="24578" name="Rectangle 3"/>
          <p:cNvSpPr>
            <a:spLocks noGrp="1"/>
          </p:cNvSpPr>
          <p:nvPr>
            <p:ph type="body" idx="1"/>
          </p:nvPr>
        </p:nvSpPr>
        <p:spPr>
          <a:xfrm>
            <a:off x="6852971" y="3445956"/>
            <a:ext cx="4602152" cy="1159726"/>
          </a:xfrm>
        </p:spPr>
        <p:txBody>
          <a:bodyPr>
            <a:normAutofit/>
          </a:bodyPr>
          <a:lstStyle/>
          <a:p>
            <a:pPr marL="0" indent="0" algn="ctr" eaLnBrk="1" hangingPunct="1">
              <a:buNone/>
            </a:pPr>
            <a:r>
              <a:rPr lang="en-US" sz="2400" dirty="0">
                <a:latin typeface="Verdana" panose="020B0604030504040204" pitchFamily="34" charset="0"/>
                <a:ea typeface="Verdana" panose="020B0604030504040204" pitchFamily="34" charset="0"/>
              </a:rPr>
              <a:t>Tiny Tim in </a:t>
            </a:r>
          </a:p>
          <a:p>
            <a:pPr marL="0" indent="0" algn="ctr" eaLnBrk="1" hangingPunct="1">
              <a:buNone/>
            </a:pPr>
            <a:r>
              <a:rPr lang="en-US" sz="2400" dirty="0">
                <a:latin typeface="Verdana" panose="020B0604030504040204" pitchFamily="34" charset="0"/>
                <a:ea typeface="Verdana" panose="020B0604030504040204" pitchFamily="34" charset="0"/>
              </a:rPr>
              <a:t>“A Christmas Carol”</a:t>
            </a:r>
          </a:p>
          <a:p>
            <a:pPr eaLnBrk="1" hangingPunct="1"/>
            <a:endParaRPr lang="en-US" sz="2000" dirty="0">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86B25A04-F417-4472-BDAF-2A9E5041D8B4}"/>
              </a:ext>
            </a:extLst>
          </p:cNvPr>
          <p:cNvSpPr txBox="1"/>
          <p:nvPr/>
        </p:nvSpPr>
        <p:spPr>
          <a:xfrm>
            <a:off x="374691" y="6432382"/>
            <a:ext cx="5210840" cy="246221"/>
          </a:xfrm>
          <a:prstGeom prst="rect">
            <a:avLst/>
          </a:prstGeom>
          <a:noFill/>
        </p:spPr>
        <p:txBody>
          <a:bodyPr wrap="square" rtlCol="0">
            <a:spAutoFit/>
          </a:bodyPr>
          <a:lstStyle/>
          <a:p>
            <a:pPr>
              <a:spcAft>
                <a:spcPts val="600"/>
              </a:spcAft>
            </a:pPr>
            <a:r>
              <a:rPr lang="en-US" sz="1000" dirty="0">
                <a:solidFill>
                  <a:srgbClr val="3333FF"/>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A Christmas Carol</a:t>
            </a:r>
            <a:r>
              <a:rPr lang="en-US" sz="1000" dirty="0">
                <a:solidFill>
                  <a:srgbClr val="3333FF"/>
                </a:solidFill>
                <a:latin typeface="Verdana" panose="020B0604030504040204" pitchFamily="34" charset="0"/>
                <a:ea typeface="Verdana" panose="020B0604030504040204" pitchFamily="34" charset="0"/>
              </a:rPr>
              <a:t> </a:t>
            </a:r>
            <a:r>
              <a:rPr lang="en-US" sz="1000" dirty="0">
                <a:latin typeface="Verdana" panose="020B0604030504040204" pitchFamily="34" charset="0"/>
                <a:ea typeface="Verdana" panose="020B0604030504040204" pitchFamily="34" charset="0"/>
              </a:rPr>
              <a:t>by Fred Barnard. PD-US-Art</a:t>
            </a:r>
          </a:p>
        </p:txBody>
      </p:sp>
      <p:sp>
        <p:nvSpPr>
          <p:cNvPr id="2" name="Footer Placeholder 1">
            <a:extLst>
              <a:ext uri="{FF2B5EF4-FFF2-40B4-BE49-F238E27FC236}">
                <a16:creationId xmlns:a16="http://schemas.microsoft.com/office/drawing/2014/main" id="{B12CAA51-EF3B-4522-A441-5AD2B047DCE3}"/>
              </a:ext>
            </a:extLst>
          </p:cNvPr>
          <p:cNvSpPr>
            <a:spLocks noGrp="1"/>
          </p:cNvSpPr>
          <p:nvPr>
            <p:ph type="ftr" sz="quarter" idx="11"/>
          </p:nvPr>
        </p:nvSpPr>
        <p:spPr>
          <a:xfrm>
            <a:off x="3489960" y="6550744"/>
            <a:ext cx="5212080" cy="274320"/>
          </a:xfrm>
        </p:spPr>
        <p:txBody>
          <a:bodyPr/>
          <a:lstStyle/>
          <a:p>
            <a:r>
              <a:rPr lang="en-US" dirty="0">
                <a:latin typeface="Verdana" panose="020B0604030504040204" pitchFamily="34" charset="0"/>
                <a:ea typeface="Verdana" panose="020B0604030504040204" pitchFamily="34" charset="0"/>
              </a:rPr>
              <a:t>@</a:t>
            </a:r>
            <a:r>
              <a:rPr lang="en-US" dirty="0" err="1">
                <a:latin typeface="Verdana" panose="020B0604030504040204" pitchFamily="34" charset="0"/>
                <a:ea typeface="Verdana" panose="020B0604030504040204" pitchFamily="34" charset="0"/>
              </a:rPr>
              <a:t>MayaKalyanpur</a:t>
            </a:r>
            <a:endParaRPr lang="en-US"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5770E816-589A-45AE-9E07-4C74895C1647}"/>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7</a:t>
            </a:fld>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19257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bwMode="auto">
          <a:xfrm>
            <a:off x="1066800" y="341652"/>
            <a:ext cx="10058400" cy="1371600"/>
          </a:xfrm>
        </p:spPr>
        <p:txBody>
          <a:bodyPr vert="horz" wrap="square" lIns="91440" tIns="45720" rIns="91440" bIns="45720" numCol="1" rtlCol="0" anchor="ctr" anchorCtr="0" compatLnSpc="1">
            <a:prstTxWarp prst="textNoShape">
              <a:avLst/>
            </a:prstTxWarp>
            <a:normAutofit/>
          </a:bodyPr>
          <a:lstStyle/>
          <a:p>
            <a:pPr algn="ctr" eaLnBrk="1" hangingPunct="1">
              <a:defRPr/>
            </a:pPr>
            <a:r>
              <a:rPr lang="en-US" dirty="0">
                <a:effectLst/>
                <a:latin typeface="Verdana" panose="020B0604030504040204" pitchFamily="34" charset="0"/>
                <a:ea typeface="Verdana" panose="020B0604030504040204" pitchFamily="34" charset="0"/>
              </a:rPr>
              <a:t>Bitter/Own Worst Enemy</a:t>
            </a:r>
          </a:p>
        </p:txBody>
      </p:sp>
      <p:sp>
        <p:nvSpPr>
          <p:cNvPr id="25602" name="Rectangle 3" descr="Tom Cruise as Ron Kovic in Born on the Fourth of July."/>
          <p:cNvSpPr>
            <a:spLocks noGrp="1"/>
          </p:cNvSpPr>
          <p:nvPr>
            <p:ph type="body" idx="1"/>
          </p:nvPr>
        </p:nvSpPr>
        <p:spPr>
          <a:xfrm>
            <a:off x="6004069" y="1453812"/>
            <a:ext cx="5466142" cy="948420"/>
          </a:xfrm>
        </p:spPr>
        <p:txBody>
          <a:bodyPr>
            <a:normAutofit/>
          </a:bodyPr>
          <a:lstStyle/>
          <a:p>
            <a:pPr marL="0" indent="0" algn="ctr" eaLnBrk="1" hangingPunct="1">
              <a:buNone/>
            </a:pPr>
            <a:r>
              <a:rPr lang="en-US" sz="2400" dirty="0">
                <a:latin typeface="Verdana" panose="020B0604030504040204" pitchFamily="34" charset="0"/>
                <a:ea typeface="Verdana" panose="020B0604030504040204" pitchFamily="34" charset="0"/>
              </a:rPr>
              <a:t>Ron </a:t>
            </a:r>
            <a:r>
              <a:rPr lang="en-US" sz="2400" dirty="0" err="1">
                <a:latin typeface="Verdana" panose="020B0604030504040204" pitchFamily="34" charset="0"/>
                <a:ea typeface="Verdana" panose="020B0604030504040204" pitchFamily="34" charset="0"/>
              </a:rPr>
              <a:t>Kovic</a:t>
            </a:r>
            <a:r>
              <a:rPr lang="en-US" sz="2400" dirty="0">
                <a:latin typeface="Verdana" panose="020B0604030504040204" pitchFamily="34" charset="0"/>
                <a:ea typeface="Verdana" panose="020B0604030504040204" pitchFamily="34" charset="0"/>
              </a:rPr>
              <a:t> (Tom Cruise) in</a:t>
            </a:r>
          </a:p>
          <a:p>
            <a:pPr marL="0" indent="0" algn="ctr" eaLnBrk="1" hangingPunct="1">
              <a:buNone/>
            </a:pPr>
            <a:r>
              <a:rPr lang="en-US" sz="2400" dirty="0">
                <a:latin typeface="Verdana" panose="020B0604030504040204" pitchFamily="34" charset="0"/>
                <a:ea typeface="Verdana" panose="020B0604030504040204" pitchFamily="34" charset="0"/>
              </a:rPr>
              <a:t> “Born on the Fourth of July”</a:t>
            </a:r>
          </a:p>
          <a:p>
            <a:pPr eaLnBrk="1" hangingPunct="1"/>
            <a:endParaRPr lang="en-US" sz="2400" dirty="0">
              <a:latin typeface="Verdana" panose="020B0604030504040204" pitchFamily="34" charset="0"/>
              <a:ea typeface="Verdana" panose="020B0604030504040204" pitchFamily="34" charset="0"/>
            </a:endParaRPr>
          </a:p>
        </p:txBody>
      </p:sp>
      <p:sp>
        <p:nvSpPr>
          <p:cNvPr id="2" name="Rectangle 1"/>
          <p:cNvSpPr/>
          <p:nvPr/>
        </p:nvSpPr>
        <p:spPr>
          <a:xfrm>
            <a:off x="556231" y="1720146"/>
            <a:ext cx="5447838" cy="461665"/>
          </a:xfrm>
          <a:prstGeom prst="rect">
            <a:avLst/>
          </a:prstGeom>
        </p:spPr>
        <p:txBody>
          <a:bodyPr wrap="none">
            <a:spAutoFit/>
          </a:bodyPr>
          <a:lstStyle/>
          <a:p>
            <a:pPr algn="ctr"/>
            <a:r>
              <a:rPr lang="en-US" sz="2400" dirty="0">
                <a:latin typeface="Verdana" panose="020B0604030504040204" pitchFamily="34" charset="0"/>
                <a:ea typeface="Verdana" panose="020B0604030504040204" pitchFamily="34" charset="0"/>
              </a:rPr>
              <a:t>Lieutenant Dan in “Forrest Gump”</a:t>
            </a:r>
          </a:p>
        </p:txBody>
      </p:sp>
      <p:sp>
        <p:nvSpPr>
          <p:cNvPr id="3" name="Footer Placeholder 2">
            <a:extLst>
              <a:ext uri="{FF2B5EF4-FFF2-40B4-BE49-F238E27FC236}">
                <a16:creationId xmlns:a16="http://schemas.microsoft.com/office/drawing/2014/main" id="{856AF90E-8997-4A91-8248-42C6645A1A37}"/>
              </a:ext>
            </a:extLst>
          </p:cNvPr>
          <p:cNvSpPr>
            <a:spLocks noGrp="1"/>
          </p:cNvSpPr>
          <p:nvPr>
            <p:ph type="ftr" sz="quarter" idx="11"/>
          </p:nvPr>
        </p:nvSpPr>
        <p:spPr>
          <a:xfrm>
            <a:off x="3050124" y="6388702"/>
            <a:ext cx="5212080" cy="274320"/>
          </a:xfrm>
        </p:spPr>
        <p:txBody>
          <a:bodyPr/>
          <a:lstStyle/>
          <a:p>
            <a:r>
              <a:rPr lang="en-US" dirty="0">
                <a:latin typeface="Verdana" panose="020B0604030504040204" pitchFamily="34" charset="0"/>
                <a:ea typeface="Verdana" panose="020B0604030504040204" pitchFamily="34" charset="0"/>
              </a:rPr>
              <a:t>@</a:t>
            </a:r>
            <a:r>
              <a:rPr lang="en-US" dirty="0" err="1">
                <a:latin typeface="Verdana" panose="020B0604030504040204" pitchFamily="34" charset="0"/>
                <a:ea typeface="Verdana" panose="020B0604030504040204" pitchFamily="34" charset="0"/>
              </a:rPr>
              <a:t>MayaKalyanpur</a:t>
            </a:r>
            <a:endParaRPr lang="en-US"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05F3E332-CEAF-4AAF-9747-F4C5B8563BFE}"/>
              </a:ext>
            </a:extLst>
          </p:cNvPr>
          <p:cNvSpPr>
            <a:spLocks noGrp="1"/>
          </p:cNvSpPr>
          <p:nvPr>
            <p:ph type="sldNum" sz="quarter" idx="12"/>
          </p:nvPr>
        </p:nvSpPr>
        <p:spPr>
          <a:xfrm>
            <a:off x="10469880" y="6342398"/>
            <a:ext cx="1463040" cy="274320"/>
          </a:xfrm>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8</a:t>
            </a:fld>
            <a:endParaRPr lang="en-US" sz="1200"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70F1C5A0-DAB8-431F-A50D-43C1100162D9}"/>
              </a:ext>
            </a:extLst>
          </p:cNvPr>
          <p:cNvSpPr txBox="1"/>
          <p:nvPr/>
        </p:nvSpPr>
        <p:spPr>
          <a:xfrm>
            <a:off x="6702979" y="5992976"/>
            <a:ext cx="4553199" cy="246221"/>
          </a:xfrm>
          <a:prstGeom prst="rect">
            <a:avLst/>
          </a:prstGeom>
          <a:noFill/>
        </p:spPr>
        <p:txBody>
          <a:bodyPr wrap="square" rtlCol="0">
            <a:spAutoFit/>
          </a:bodyPr>
          <a:lstStyle/>
          <a:p>
            <a:r>
              <a:rPr lang="en-US" sz="1000" dirty="0">
                <a:solidFill>
                  <a:srgbClr val="3333FF"/>
                </a:solidFill>
                <a:latin typeface="Verdana" charset="0"/>
                <a:ea typeface="Verdana" charset="0"/>
                <a:cs typeface="Verdana" charset="0"/>
                <a:hlinkClick r:id="rId3">
                  <a:extLst>
                    <a:ext uri="{A12FA001-AC4F-418D-AE19-62706E023703}">
                      <ahyp:hlinkClr xmlns:ahyp="http://schemas.microsoft.com/office/drawing/2018/hyperlinkcolor" val="tx"/>
                    </a:ext>
                  </a:extLst>
                </a:hlinkClick>
              </a:rPr>
              <a:t>DS Born on the Fourth of July </a:t>
            </a:r>
            <a:r>
              <a:rPr lang="en-US" sz="1000" dirty="0">
                <a:latin typeface="Verdana" charset="0"/>
                <a:ea typeface="Verdana" charset="0"/>
                <a:cs typeface="Verdana" charset="0"/>
              </a:rPr>
              <a:t>by Good </a:t>
            </a:r>
            <a:r>
              <a:rPr lang="en-US" sz="1000" dirty="0" err="1">
                <a:latin typeface="Verdana" charset="0"/>
                <a:ea typeface="Verdana" charset="0"/>
                <a:cs typeface="Verdana" charset="0"/>
              </a:rPr>
              <a:t>Fynes</a:t>
            </a:r>
            <a:r>
              <a:rPr lang="en-US" sz="1000" dirty="0">
                <a:latin typeface="Verdana" charset="0"/>
                <a:ea typeface="Verdana" charset="0"/>
                <a:cs typeface="Verdana" charset="0"/>
              </a:rPr>
              <a:t>. CC BY-ND 2.0</a:t>
            </a:r>
          </a:p>
        </p:txBody>
      </p:sp>
      <p:sp>
        <p:nvSpPr>
          <p:cNvPr id="11" name="TextBox 10">
            <a:extLst>
              <a:ext uri="{FF2B5EF4-FFF2-40B4-BE49-F238E27FC236}">
                <a16:creationId xmlns:a16="http://schemas.microsoft.com/office/drawing/2014/main" id="{A8345EFF-A99C-4E18-BE7D-AD314D1080A0}"/>
              </a:ext>
            </a:extLst>
          </p:cNvPr>
          <p:cNvSpPr txBox="1"/>
          <p:nvPr/>
        </p:nvSpPr>
        <p:spPr>
          <a:xfrm>
            <a:off x="556231" y="5992976"/>
            <a:ext cx="5617045" cy="246221"/>
          </a:xfrm>
          <a:prstGeom prst="rect">
            <a:avLst/>
          </a:prstGeom>
          <a:noFill/>
        </p:spPr>
        <p:txBody>
          <a:bodyPr wrap="square" rtlCol="0">
            <a:spAutoFit/>
          </a:bodyPr>
          <a:lstStyle/>
          <a:p>
            <a:r>
              <a:rPr lang="en-US" sz="1000" dirty="0">
                <a:solidFill>
                  <a:srgbClr val="3333FF"/>
                </a:solidFill>
                <a:latin typeface="Verdana" charset="0"/>
                <a:ea typeface="Verdana" charset="0"/>
                <a:cs typeface="Verdana" charset="0"/>
                <a:hlinkClick r:id="rId4">
                  <a:extLst>
                    <a:ext uri="{A12FA001-AC4F-418D-AE19-62706E023703}">
                      <ahyp:hlinkClr xmlns:ahyp="http://schemas.microsoft.com/office/drawing/2018/hyperlinkcolor" val="tx"/>
                    </a:ext>
                  </a:extLst>
                </a:hlinkClick>
              </a:rPr>
              <a:t>That terrible time when we forgot our warriors</a:t>
            </a:r>
            <a:r>
              <a:rPr lang="en-US" sz="1000" dirty="0">
                <a:solidFill>
                  <a:srgbClr val="3333FF"/>
                </a:solidFill>
                <a:latin typeface="Verdana" charset="0"/>
                <a:ea typeface="Verdana" charset="0"/>
                <a:cs typeface="Verdana" charset="0"/>
              </a:rPr>
              <a:t>... </a:t>
            </a:r>
            <a:r>
              <a:rPr lang="en-US" sz="1000" dirty="0">
                <a:latin typeface="Verdana" charset="0"/>
                <a:ea typeface="Verdana" charset="0"/>
                <a:cs typeface="Verdana" charset="0"/>
              </a:rPr>
              <a:t>by Greg Bishop. CC BY-NC-SA 2.0</a:t>
            </a:r>
          </a:p>
        </p:txBody>
      </p:sp>
      <p:pic>
        <p:nvPicPr>
          <p:cNvPr id="6" name="Picture 5" descr="“Forrest Gump” star Gary Sinise, who played Lt. Dan Taylor, sits in a wheelchair on a dock." title="Lieutenant D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025" y="2376142"/>
            <a:ext cx="5432381" cy="3616834"/>
          </a:xfrm>
          <a:prstGeom prst="rect">
            <a:avLst/>
          </a:prstGeom>
        </p:spPr>
      </p:pic>
      <p:pic>
        <p:nvPicPr>
          <p:cNvPr id="8" name="Picture 7" descr="&quot;Born on the Fourth of July&quot; star, Tom Cruise, who plays Ron Kovic stares ahead. A US flag is reflected on his face." title="Ron Kovic"/>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2979" y="2389187"/>
            <a:ext cx="4030956" cy="3590744"/>
          </a:xfrm>
          <a:prstGeom prst="rect">
            <a:avLst/>
          </a:prstGeom>
        </p:spPr>
      </p:pic>
    </p:spTree>
    <p:extLst>
      <p:ext uri="{BB962C8B-B14F-4D97-AF65-F5344CB8AC3E}">
        <p14:creationId xmlns:p14="http://schemas.microsoft.com/office/powerpoint/2010/main" val="1919113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p:cNvSpPr>
          <p:nvPr>
            <p:ph type="title"/>
          </p:nvPr>
        </p:nvSpPr>
        <p:spPr bwMode="auto">
          <a:xfrm>
            <a:off x="6846137" y="1184826"/>
            <a:ext cx="4602152" cy="1718225"/>
          </a:xfrm>
        </p:spPr>
        <p:txBody>
          <a:bodyPr vert="horz" lIns="91440" tIns="45720" rIns="91440" bIns="45720" numCol="1" rtlCol="0" anchorCtr="0" compatLnSpc="1">
            <a:prstTxWarp prst="textNoShape">
              <a:avLst/>
            </a:prstTxWarp>
            <a:normAutofit/>
          </a:bodyPr>
          <a:lstStyle/>
          <a:p>
            <a:pPr algn="ctr" eaLnBrk="1" hangingPunct="1">
              <a:defRPr/>
            </a:pPr>
            <a:r>
              <a:rPr lang="en-US" dirty="0">
                <a:effectLst/>
                <a:latin typeface="Verdana" panose="020B0604030504040204" pitchFamily="34" charset="0"/>
                <a:ea typeface="Verdana" panose="020B0604030504040204" pitchFamily="34" charset="0"/>
              </a:rPr>
              <a:t>“Atmosphere”</a:t>
            </a:r>
          </a:p>
        </p:txBody>
      </p:sp>
      <p:sp>
        <p:nvSpPr>
          <p:cNvPr id="73" name="Rectangle 7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7650" name="Rectangle 3"/>
          <p:cNvSpPr>
            <a:spLocks noGrp="1"/>
          </p:cNvSpPr>
          <p:nvPr>
            <p:ph type="body" idx="1"/>
          </p:nvPr>
        </p:nvSpPr>
        <p:spPr>
          <a:xfrm>
            <a:off x="6846137" y="2821321"/>
            <a:ext cx="4602152" cy="1510567"/>
          </a:xfrm>
        </p:spPr>
        <p:txBody>
          <a:bodyPr>
            <a:normAutofit/>
          </a:bodyPr>
          <a:lstStyle/>
          <a:p>
            <a:r>
              <a:rPr lang="en-US" sz="2400" dirty="0">
                <a:latin typeface="Verdana" panose="020B0604030504040204" pitchFamily="34" charset="0"/>
                <a:ea typeface="Verdana" panose="020B0604030504040204" pitchFamily="34" charset="0"/>
              </a:rPr>
              <a:t>Blind Musician</a:t>
            </a:r>
          </a:p>
          <a:p>
            <a:r>
              <a:rPr lang="en-US" sz="2400" dirty="0">
                <a:latin typeface="Verdana" panose="020B0604030504040204" pitchFamily="34" charset="0"/>
                <a:ea typeface="Verdana" panose="020B0604030504040204" pitchFamily="34" charset="0"/>
              </a:rPr>
              <a:t>“Murphy Brown” original version</a:t>
            </a:r>
          </a:p>
          <a:p>
            <a:pPr eaLnBrk="1" hangingPunct="1"/>
            <a:endParaRPr lang="en-US" sz="2400" dirty="0">
              <a:latin typeface="Verdana" panose="020B0604030504040204" pitchFamily="34" charset="0"/>
              <a:ea typeface="Verdana" panose="020B0604030504040204" pitchFamily="34" charset="0"/>
            </a:endParaRPr>
          </a:p>
        </p:txBody>
      </p:sp>
      <p:sp>
        <p:nvSpPr>
          <p:cNvPr id="2" name="Footer Placeholder 1">
            <a:extLst>
              <a:ext uri="{FF2B5EF4-FFF2-40B4-BE49-F238E27FC236}">
                <a16:creationId xmlns:a16="http://schemas.microsoft.com/office/drawing/2014/main" id="{13179142-7E26-42D0-ACE9-33F6EED2EC4F}"/>
              </a:ext>
            </a:extLst>
          </p:cNvPr>
          <p:cNvSpPr>
            <a:spLocks noGrp="1"/>
          </p:cNvSpPr>
          <p:nvPr>
            <p:ph type="ftr" sz="quarter" idx="11"/>
          </p:nvPr>
        </p:nvSpPr>
        <p:spPr>
          <a:xfrm>
            <a:off x="3487298" y="6581992"/>
            <a:ext cx="5212080" cy="274320"/>
          </a:xfrm>
        </p:spPr>
        <p:txBody>
          <a:bodyPr/>
          <a:lstStyle/>
          <a:p>
            <a:r>
              <a:rPr lang="en-US" dirty="0">
                <a:latin typeface="Verdana" panose="020B0604030504040204" pitchFamily="34" charset="0"/>
                <a:ea typeface="Verdana" panose="020B0604030504040204" pitchFamily="34" charset="0"/>
              </a:rPr>
              <a:t>@</a:t>
            </a:r>
            <a:r>
              <a:rPr lang="en-US" dirty="0" err="1">
                <a:latin typeface="Verdana" panose="020B0604030504040204" pitchFamily="34" charset="0"/>
                <a:ea typeface="Verdana" panose="020B0604030504040204" pitchFamily="34" charset="0"/>
              </a:rPr>
              <a:t>MayaKalyanpur</a:t>
            </a:r>
            <a:endParaRPr lang="en-US" dirty="0">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A4D54BB4-29FB-4927-AD6D-69E4B85AC3EA}"/>
              </a:ext>
            </a:extLst>
          </p:cNvPr>
          <p:cNvSpPr>
            <a:spLocks noGrp="1"/>
          </p:cNvSpPr>
          <p:nvPr>
            <p:ph type="sldNum" sz="quarter" idx="12"/>
          </p:nvPr>
        </p:nvSpPr>
        <p:spPr/>
        <p:txBody>
          <a:bodyPr vert="horz" lIns="91440" tIns="45720" rIns="91440" bIns="45720" rtlCol="0" anchor="b"/>
          <a:lstStyle/>
          <a:p>
            <a:fld id="{2B9307FB-254A-4AB6-83D6-5507A0AD1575}" type="slidenum">
              <a:rPr lang="en-US" sz="1200">
                <a:latin typeface="Verdana" panose="020B0604030504040204" pitchFamily="34" charset="0"/>
                <a:ea typeface="Verdana" panose="020B0604030504040204" pitchFamily="34" charset="0"/>
              </a:rPr>
              <a:pPr/>
              <a:t>9</a:t>
            </a:fld>
            <a:endParaRPr lang="en-US" sz="12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8D922F1-0ECF-45FE-AC69-12FE8CC788FA}"/>
              </a:ext>
            </a:extLst>
          </p:cNvPr>
          <p:cNvSpPr txBox="1"/>
          <p:nvPr/>
        </p:nvSpPr>
        <p:spPr>
          <a:xfrm>
            <a:off x="170718" y="5169421"/>
            <a:ext cx="5922620" cy="246221"/>
          </a:xfrm>
          <a:prstGeom prst="rect">
            <a:avLst/>
          </a:prstGeom>
          <a:noFill/>
        </p:spPr>
        <p:txBody>
          <a:bodyPr wrap="square" rtlCol="0">
            <a:spAutoFit/>
          </a:bodyPr>
          <a:lstStyle/>
          <a:p>
            <a:r>
              <a:rPr lang="en-US" sz="1000" dirty="0">
                <a:solidFill>
                  <a:srgbClr val="3333FF"/>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Blind street musician playing </a:t>
            </a:r>
            <a:r>
              <a:rPr lang="en-US" sz="1000" dirty="0">
                <a:latin typeface="Verdana" panose="020B0604030504040204" pitchFamily="34" charset="0"/>
                <a:ea typeface="Verdana" panose="020B0604030504040204" pitchFamily="34" charset="0"/>
              </a:rPr>
              <a:t>by Nikolaj Potanin. CC BY-SA 2.0</a:t>
            </a:r>
          </a:p>
        </p:txBody>
      </p:sp>
      <p:pic>
        <p:nvPicPr>
          <p:cNvPr id="5" name="Picture 4" descr="A blind man sits on a sidewalk playing music as people walk past." title="blind m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024" y="1184826"/>
            <a:ext cx="5850314" cy="3900647"/>
          </a:xfrm>
          <a:prstGeom prst="rect">
            <a:avLst/>
          </a:prstGeom>
        </p:spPr>
      </p:pic>
    </p:spTree>
    <p:extLst>
      <p:ext uri="{BB962C8B-B14F-4D97-AF65-F5344CB8AC3E}">
        <p14:creationId xmlns:p14="http://schemas.microsoft.com/office/powerpoint/2010/main" val="27806765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EDITED_ABLEISM IN CHILDREN'S BOOKS_6-10-20.pptx" id="{544E6917-C93B-7746-A844-AC5CDFE3633C}" vid="{030E3177-DC6B-F54E-8C8C-0A8F9102B9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themeOverride>
</file>

<file path=docProps/app.xml><?xml version="1.0" encoding="utf-8"?>
<Properties xmlns="http://schemas.openxmlformats.org/officeDocument/2006/extended-properties" xmlns:vt="http://schemas.openxmlformats.org/officeDocument/2006/docPropsVTypes">
  <Template>Savon</Template>
  <TotalTime>5156</TotalTime>
  <Words>3756</Words>
  <Application>Microsoft Office PowerPoint</Application>
  <PresentationFormat>Widescreen</PresentationFormat>
  <Paragraphs>303</Paragraphs>
  <Slides>23</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Century Gothic</vt:lpstr>
      <vt:lpstr>Garamond</vt:lpstr>
      <vt:lpstr>source sans pro</vt:lpstr>
      <vt:lpstr>Verdana</vt:lpstr>
      <vt:lpstr>Wingdings 3</vt:lpstr>
      <vt:lpstr>Savon</vt:lpstr>
      <vt:lpstr>ABLEISM IN MEDIA:  Books for children</vt:lpstr>
      <vt:lpstr>Outline</vt:lpstr>
      <vt:lpstr>Alignment with DSE Tenets</vt:lpstr>
      <vt:lpstr>Ableism</vt:lpstr>
      <vt:lpstr>Manifestations of Ableism</vt:lpstr>
      <vt:lpstr>Ableist Stereotypes</vt:lpstr>
      <vt:lpstr>Pitiable and Pathetic</vt:lpstr>
      <vt:lpstr>Bitter/Own Worst Enemy</vt:lpstr>
      <vt:lpstr>“Atmosphere”</vt:lpstr>
      <vt:lpstr>Sinister and/or  Evil (Villain)</vt:lpstr>
      <vt:lpstr>Laughable</vt:lpstr>
      <vt:lpstr>Burden</vt:lpstr>
      <vt:lpstr>Asexual</vt:lpstr>
      <vt:lpstr>Incapable of Participating in Everyday Life</vt:lpstr>
      <vt:lpstr>“Supercrip”</vt:lpstr>
      <vt:lpstr>Activity # 1:</vt:lpstr>
      <vt:lpstr>Select a book and critique it, using the same guidelines </vt:lpstr>
      <vt:lpstr>Optional Activity # 3:</vt:lpstr>
      <vt:lpstr>Additional Resources</vt:lpstr>
      <vt:lpstr>Additional Resources (cont.)</vt:lpstr>
      <vt:lpstr>Supplemental Resource Accompanying This Module</vt:lpstr>
      <vt:lpstr>References</vt:lpstr>
      <vt:lpstr>References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ABLEISM IN MEDIA:  Books for children</dc:title>
  <dc:creator>Microsoft Office User</dc:creator>
  <cp:lastModifiedBy>Ankit Shah</cp:lastModifiedBy>
  <cp:revision>42</cp:revision>
  <dcterms:created xsi:type="dcterms:W3CDTF">2020-07-08T03:42:35Z</dcterms:created>
  <dcterms:modified xsi:type="dcterms:W3CDTF">2020-08-26T00:35:54Z</dcterms:modified>
</cp:coreProperties>
</file>