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3" r:id="rId3"/>
    <p:sldId id="303" r:id="rId4"/>
    <p:sldId id="275" r:id="rId5"/>
    <p:sldId id="277" r:id="rId6"/>
    <p:sldId id="278" r:id="rId7"/>
    <p:sldId id="257" r:id="rId8"/>
    <p:sldId id="280" r:id="rId9"/>
    <p:sldId id="281" r:id="rId10"/>
    <p:sldId id="284" r:id="rId11"/>
    <p:sldId id="292" r:id="rId12"/>
    <p:sldId id="297" r:id="rId13"/>
    <p:sldId id="294" r:id="rId14"/>
    <p:sldId id="282" r:id="rId15"/>
    <p:sldId id="287" r:id="rId16"/>
    <p:sldId id="285" r:id="rId17"/>
    <p:sldId id="286" r:id="rId18"/>
    <p:sldId id="288" r:id="rId19"/>
    <p:sldId id="289" r:id="rId20"/>
    <p:sldId id="290" r:id="rId21"/>
    <p:sldId id="293" r:id="rId22"/>
    <p:sldId id="300" r:id="rId23"/>
    <p:sldId id="313" r:id="rId24"/>
    <p:sldId id="31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jEuZoM+CAkcP5s+7cOH7Cw==" hashData="hAL9wil6jKZghNWZIcEW29LmX+M="/>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A23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5" autoAdjust="0"/>
    <p:restoredTop sz="86251" autoAdjust="0"/>
  </p:normalViewPr>
  <p:slideViewPr>
    <p:cSldViewPr>
      <p:cViewPr varScale="1">
        <p:scale>
          <a:sx n="98" d="100"/>
          <a:sy n="98" d="100"/>
        </p:scale>
        <p:origin x="2340" y="90"/>
      </p:cViewPr>
      <p:guideLst>
        <p:guide orient="horz" pos="2160"/>
        <p:guide pos="2880"/>
      </p:guideLst>
    </p:cSldViewPr>
  </p:slideViewPr>
  <p:outlineViewPr>
    <p:cViewPr>
      <p:scale>
        <a:sx n="33" d="100"/>
        <a:sy n="33" d="100"/>
      </p:scale>
      <p:origin x="0" y="-19059"/>
    </p:cViewPr>
  </p:outlineViewPr>
  <p:notesTextViewPr>
    <p:cViewPr>
      <p:scale>
        <a:sx n="1" d="1"/>
        <a:sy n="1" d="1"/>
      </p:scale>
      <p:origin x="0" y="0"/>
    </p:cViewPr>
  </p:notesTextViewPr>
  <p:sorterViewPr>
    <p:cViewPr>
      <p:scale>
        <a:sx n="100" d="100"/>
        <a:sy n="100" d="100"/>
      </p:scale>
      <p:origin x="0" y="-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08E63-14AB-FB46-AFF2-D4792AEDDB09}" type="datetimeFigureOut">
              <a:rPr lang="en-US" smtClean="0"/>
              <a:t>8/25/2020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0987B-0955-6B47-B5FF-FAC86BE322CC}" type="slidenum">
              <a:rPr lang="en-US" smtClean="0"/>
              <a:t>‹#›</a:t>
            </a:fld>
            <a:endParaRPr lang="en-US"/>
          </a:p>
        </p:txBody>
      </p:sp>
    </p:spTree>
    <p:extLst>
      <p:ext uri="{BB962C8B-B14F-4D97-AF65-F5344CB8AC3E}">
        <p14:creationId xmlns:p14="http://schemas.microsoft.com/office/powerpoint/2010/main" val="2508080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This presentation focuses on the influence of culture</a:t>
            </a:r>
            <a:r>
              <a:rPr lang="en-US" sz="1400" baseline="0" dirty="0">
                <a:latin typeface="Verdana" panose="020B0604030504040204" pitchFamily="34" charset="0"/>
                <a:ea typeface="Verdana" panose="020B0604030504040204" pitchFamily="34" charset="0"/>
              </a:rPr>
              <a:t> on students’ behavior, and helps us to understand how much our behavior is a result of our culture.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We are often not aware that special education has its culture and values. These are the values of our mainstream American culture, such as the importance of individualism, choice, equality, which may be different for families from culturally diverse backgrounds.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As special education professionals, we might believe it is important to work towards a young adult with disabilities becoming independent as transitioning to moving out of their parents’ home.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However, some cultures may believe that marriage is a marker of independence, not moving out of the parent’s home, and a family from such a culture may not feel the same pressure to have their adolescent move out, especially if the other typical siblings have not either!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People’s behavior then is influenced by what they believe.</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 And the expectations in special education systems, by being grounded in mainstream values, may cause cultural dissonance when families of children and young adults with disabilities from culturally diverse backgrounds navigate through this system and have to interact with professionals who are unaware of these deeply embedded values, often because they subscribe to them themselves.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a:t>
            </a:fld>
            <a:endParaRPr lang="en-US"/>
          </a:p>
        </p:txBody>
      </p:sp>
    </p:spTree>
    <p:extLst>
      <p:ext uri="{BB962C8B-B14F-4D97-AF65-F5344CB8AC3E}">
        <p14:creationId xmlns:p14="http://schemas.microsoft.com/office/powerpoint/2010/main" val="32029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[INSTRUCTIONS – After reading the scenario, give the participants a few minutes to think about their answer, and then ask them to discuss either in pair share or as a whole class </a:t>
            </a:r>
            <a:r>
              <a:rPr lang="en-US" sz="1400" baseline="0" dirty="0">
                <a:latin typeface="Verdana" panose="020B0604030504040204" pitchFamily="34" charset="0"/>
                <a:ea typeface="Verdana" panose="020B0604030504040204" pitchFamily="34" charset="0"/>
              </a:rPr>
              <a:t>depending on the size]</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Case # 4 is based on a true story.</a:t>
            </a:r>
            <a:r>
              <a:rPr lang="en-US" sz="1400" baseline="0" dirty="0">
                <a:latin typeface="Verdana" panose="020B0604030504040204" pitchFamily="34" charset="0"/>
                <a:ea typeface="Verdana" panose="020B0604030504040204" pitchFamily="34" charset="0"/>
              </a:rPr>
              <a:t>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a:t>
            </a:r>
            <a:r>
              <a:rPr lang="en-US" sz="1400" dirty="0">
                <a:latin typeface="Verdana" panose="020B0604030504040204" pitchFamily="34" charset="0"/>
                <a:ea typeface="Verdana" panose="020B0604030504040204" pitchFamily="34" charset="0"/>
              </a:rPr>
              <a:t> preschool teacher was surprised when her student from Afghanistan said he wouldn’t clean up after himself.</a:t>
            </a:r>
            <a:r>
              <a:rPr lang="en-US" sz="1400" baseline="0" dirty="0">
                <a:latin typeface="Verdana" panose="020B0604030504040204" pitchFamily="34" charset="0"/>
                <a:ea typeface="Verdana" panose="020B0604030504040204" pitchFamily="34" charset="0"/>
              </a:rPr>
              <a:t> This was something that the womenfolk in his home did. A little taken aback, the teacher contacted the boy’s mother to find out what could be done about the situation. She thought about her own expectations for why she thought it was important for this preschooler to learn to clean up, and identified the underlying values in her expectations. </a:t>
            </a:r>
          </a:p>
          <a:p>
            <a:endParaRPr lang="en-US" sz="1400" baseline="0" dirty="0">
              <a:latin typeface="Verdana" panose="020B0604030504040204" pitchFamily="34" charset="0"/>
              <a:ea typeface="Verdana" panose="020B0604030504040204" pitchFamily="34" charset="0"/>
            </a:endParaRP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One, she realized, was the value of gender equality in American culture where chores were evenly distributed among men and women, so men as well as women would be expected to help with the housework and cleaning up.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Second was the value of being independent: this was a skill he needed to learn now so he could grow up to be an adult who could live by himself and take care of himself. However, when she met the mother, the mother explained that in their culture, the expectations and values were very different. They believed that roles were different for men and women and household chores were reserved for women while the men were expected to work outside the home.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They also believed that adults in a family were interdependent and, just as she now looked after her son, she expected that he would look after her when he grew up.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Presented with this different perspective, the teacher recognized that she would need to work out a compromise. She explained these differences in expectations to the mother and asked her what mutually acceptable solution they might be able to arrive at.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As they spoke, the mother became aware that her son would be expected to have these skills if he was to be successful and a productive citizen in the US, so she made the informed decision to allow the teacher to teach her son to clean up after himself in school.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However, the mother said, she would not place this demand on him at home where he would continue to respect their own traditions. The teacher agreed that this was an acceptable compromise.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10</a:t>
            </a:fld>
            <a:endParaRPr lang="en-US"/>
          </a:p>
        </p:txBody>
      </p:sp>
    </p:spTree>
    <p:extLst>
      <p:ext uri="{BB962C8B-B14F-4D97-AF65-F5344CB8AC3E}">
        <p14:creationId xmlns:p14="http://schemas.microsoft.com/office/powerpoint/2010/main" val="141049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[INSTRUCTIONS – After reading the scenario, give the participants a few minutes to think about their answer, and then ask them to discuss either in pair share or as a whole class </a:t>
            </a:r>
            <a:r>
              <a:rPr lang="en-US" sz="1400" baseline="0" dirty="0">
                <a:latin typeface="Verdana" panose="020B0604030504040204" pitchFamily="34" charset="0"/>
                <a:ea typeface="Verdana" panose="020B0604030504040204" pitchFamily="34" charset="0"/>
              </a:rPr>
              <a:t>depending on the size]</a:t>
            </a:r>
          </a:p>
          <a:p>
            <a:endParaRPr lang="en-US" sz="1400" baseline="0" dirty="0">
              <a:latin typeface="Verdana" panose="020B0604030504040204" pitchFamily="34" charset="0"/>
              <a:ea typeface="Verdana" panose="020B0604030504040204" pitchFamily="34" charset="0"/>
            </a:endParaRP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Case # 5 is based on research conducted by Maya Kalyanpur and </a:t>
            </a:r>
            <a:r>
              <a:rPr lang="en-US" sz="1400" baseline="0" dirty="0" err="1">
                <a:latin typeface="Verdana" panose="020B0604030504040204" pitchFamily="34" charset="0"/>
                <a:ea typeface="Verdana" panose="020B0604030504040204" pitchFamily="34" charset="0"/>
              </a:rPr>
              <a:t>Shridevi</a:t>
            </a:r>
            <a:r>
              <a:rPr lang="en-US" sz="1400" baseline="0" dirty="0">
                <a:latin typeface="Verdana" panose="020B0604030504040204" pitchFamily="34" charset="0"/>
                <a:ea typeface="Verdana" panose="020B0604030504040204" pitchFamily="34" charset="0"/>
              </a:rPr>
              <a:t> Rao.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Annie, an African-American mother of a young boy with a disability was very upset that her social worker had reported her to Child Protection Services because she had told her that she beat her son one time when he was naughty.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social worker had been visiting her for a year and she thought they had a good relationship.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Yet, when she told her this, the social worker didn’t make any effort to learn more about the situation and just went ahead and reported her for child abuse.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Annie went on to explain her perspective. She knew the difference between beating and abuse. “Abuse,” she said, “was when you do a number on the kid.” She wasn’t doing that. She had just spanked him once on his bottom when he didn’t listen and obey her instantly.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As she pointed out, living in public housing often meant being exposed to danger and it was a matter of life and death for her son to know the importance of instant obedience. Spanking him was a way to let him know how serious this was.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She wished that the social worker had taken advantage of the fact that the two of them had a good relationship and taken some time to hear more of her story. It might have caused her to change her mind about reporting her because she could have seen that this was not a case of abuse but a difference in parenting styles.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11</a:t>
            </a:fld>
            <a:endParaRPr lang="en-US"/>
          </a:p>
        </p:txBody>
      </p:sp>
    </p:spTree>
    <p:extLst>
      <p:ext uri="{BB962C8B-B14F-4D97-AF65-F5344CB8AC3E}">
        <p14:creationId xmlns:p14="http://schemas.microsoft.com/office/powerpoint/2010/main" val="83165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[INSTRUCTIONS – After reading the scenario, give the participants a few minutes to think about their answer, and then ask them to discuss either in pair share or as a whole class </a:t>
            </a:r>
            <a:r>
              <a:rPr lang="en-US" sz="1400" baseline="0" dirty="0">
                <a:latin typeface="Verdana" panose="020B0604030504040204" pitchFamily="34" charset="0"/>
                <a:ea typeface="Verdana" panose="020B0604030504040204" pitchFamily="34" charset="0"/>
              </a:rPr>
              <a:t>depending on the size]</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In Case # 6, Monique Morris writes about how African-American girls are being increasingly</a:t>
            </a:r>
            <a:r>
              <a:rPr lang="en-US" sz="1400" baseline="0" dirty="0">
                <a:latin typeface="Verdana" panose="020B0604030504040204" pitchFamily="34" charset="0"/>
                <a:ea typeface="Verdana" panose="020B0604030504040204" pitchFamily="34" charset="0"/>
              </a:rPr>
              <a:t> identified as having behavior or conduct disorders.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This phenomenon, which has resulted in the over-representation of minority students in special education, has affected African-American males most, causing what has come to be known as a “school to prison pipeline”.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Morris points out that the behaviors manifested by African-American girls are misunderstood when interpreted by white middle class norms of “good” behavior.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Black girls are greatly affected by the stigma of having to participate in identity politics that marginalize them or place them into polarizing categories: they are either ”good” girls or ”ghetto” girls who behave in ways that exacerbate stereotypes about Black femininity, particularly those relating to socioeconomic status, crime and punishment.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When Black girls do engage in acts that are deemed “ghetto’ – often a euphemism for actions that deviate from social norms tied to a narrow, white middle class definition of femininity they are frequently labeled as nonconforming and thereby subjected to criminalizing – such as being pushed out to programs for conduct disorders, alternative schools and eventually in juvenile criminal systems.    </a:t>
            </a:r>
            <a:endParaRPr lang="en-US" sz="1400" dirty="0">
              <a:latin typeface="Verdana" panose="020B0604030504040204" pitchFamily="34" charset="0"/>
              <a:ea typeface="Verdana" panose="020B0604030504040204" pitchFamily="34" charset="0"/>
            </a:endParaRPr>
          </a:p>
          <a:p>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5402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[INSTRUCTIONS – After reading the scenario, give the participants a few minutes to think about their answer, and then ask them to discuss either in pair share or as a whole class </a:t>
            </a:r>
            <a:r>
              <a:rPr lang="en-US" sz="1400" baseline="0" dirty="0">
                <a:latin typeface="Verdana" panose="020B0604030504040204" pitchFamily="34" charset="0"/>
                <a:ea typeface="Verdana" panose="020B0604030504040204" pitchFamily="34" charset="0"/>
              </a:rPr>
              <a:t>depending on the size]</a:t>
            </a:r>
          </a:p>
          <a:p>
            <a:endParaRPr lang="en-US" sz="1400" dirty="0">
              <a:latin typeface="Verdana" panose="020B0604030504040204" pitchFamily="34" charset="0"/>
              <a:ea typeface="Verdana" panose="020B0604030504040204" pitchFamily="34" charset="0"/>
            </a:endParaRP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Case # 7 is based on my own experience of sitting in an IEP and realizing</a:t>
            </a:r>
            <a:r>
              <a:rPr lang="en-US" sz="1400" baseline="0" dirty="0">
                <a:latin typeface="Verdana" panose="020B0604030504040204" pitchFamily="34" charset="0"/>
                <a:ea typeface="Verdana" panose="020B0604030504040204" pitchFamily="34" charset="0"/>
              </a:rPr>
              <a:t> that I was becoming uncomfortable about something that eventually caused me to disengage from the proceedings.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Later, after the meeting, as I thought back to try and understand my behavior, I realized that the parents’ continued references to Jesus were what had set me off. This was a huge shock to me.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Although I am a Hindu and the parents were obviously Christian, I have always prided myself on being liberal and tolerant of other religions. Obviously I wasn’t as tolerant as I thought I was. I then realized there was another factor that had intruded.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Growing up in India, soon after independence from the British, the best schools were run by Christian missionaries. So if we wanted a good education, we had little choice but to attend these schools, although almost all of the students were non-Christian. A strong colonial legacy was the perception by the nuns that not being Christians made us pagans. I was proud to be Hindu and being told even obliquely that I was somehow lesser for not being Christian and a follower of Jesus affected my self-worth.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This deep-seated, even forgotten, feeling was triggered by the parents’ words, even though I was fully aware they were saying this to express their deep gratitude for all the effort we were putting in to help them and their son and for the progress their son was showing because of our efforts.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This disastrous (to me) meeting serves as a reminder of how taken for granted our values are and that we are all vulnerable to cultural blindness.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next few slides describe the approach of cultural reciprocity as a means of building parent-professional relationships where professionals develop deeper understanding of parents’ culture through learning about their own values, and parents acquire social capital to navigate mainstream American culture and the culture of special education in particular.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13</a:t>
            </a:fld>
            <a:endParaRPr lang="en-US"/>
          </a:p>
        </p:txBody>
      </p:sp>
    </p:spTree>
    <p:extLst>
      <p:ext uri="{BB962C8B-B14F-4D97-AF65-F5344CB8AC3E}">
        <p14:creationId xmlns:p14="http://schemas.microsoft.com/office/powerpoint/2010/main" val="218879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There are four steps in cultural reciprocity.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Each of these steps will be explained in</a:t>
            </a:r>
            <a:r>
              <a:rPr lang="en-US" sz="1400" baseline="0" dirty="0">
                <a:latin typeface="Verdana" panose="020B0604030504040204" pitchFamily="34" charset="0"/>
                <a:ea typeface="Verdana" panose="020B0604030504040204" pitchFamily="34" charset="0"/>
              </a:rPr>
              <a:t> more detail.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14</a:t>
            </a:fld>
            <a:endParaRPr lang="en-US"/>
          </a:p>
        </p:txBody>
      </p:sp>
    </p:spTree>
    <p:extLst>
      <p:ext uri="{BB962C8B-B14F-4D97-AF65-F5344CB8AC3E}">
        <p14:creationId xmlns:p14="http://schemas.microsoft.com/office/powerpoint/2010/main" val="251540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The first step involves </a:t>
            </a:r>
            <a:r>
              <a:rPr lang="en-US" sz="1400" b="1" dirty="0">
                <a:latin typeface="Verdana" panose="020B0604030504040204" pitchFamily="34" charset="0"/>
                <a:ea typeface="Verdana" panose="020B0604030504040204" pitchFamily="34" charset="0"/>
              </a:rPr>
              <a:t>identifying the cultural assumptions in one’s teaching.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There are two parts to this.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First, as professionals,</a:t>
            </a:r>
            <a:r>
              <a:rPr lang="en-US" sz="1400" baseline="0" dirty="0">
                <a:latin typeface="Verdana" panose="020B0604030504040204" pitchFamily="34" charset="0"/>
                <a:ea typeface="Verdana" panose="020B0604030504040204" pitchFamily="34" charset="0"/>
              </a:rPr>
              <a:t> we need to ask ourselves “why?” In this example, we might ask why we want our students to walk in a line to get from one place to another. The reasons may be because of some underlying values. </a:t>
            </a:r>
            <a:r>
              <a:rPr lang="en-US" sz="1400" dirty="0">
                <a:latin typeface="Verdana" panose="020B0604030504040204" pitchFamily="34" charset="0"/>
                <a:ea typeface="Verdana" panose="020B0604030504040204" pitchFamily="34" charset="0"/>
              </a:rPr>
              <a:t>Perhaps because safety is important in this litigious culture of accountability.</a:t>
            </a:r>
            <a:r>
              <a:rPr lang="en-US" sz="1400" baseline="0" dirty="0">
                <a:latin typeface="Verdana" panose="020B0604030504040204" pitchFamily="34" charset="0"/>
                <a:ea typeface="Verdana" panose="020B0604030504040204" pitchFamily="34" charset="0"/>
              </a:rPr>
              <a:t>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For instance, we are accountable for our students’ safety and having them walk in a line at an even pace (“Walk, don’t run”) ensures that they will get to their destination safely. </a:t>
            </a:r>
            <a:r>
              <a:rPr lang="en-US" sz="1400" dirty="0">
                <a:latin typeface="Verdana" panose="020B0604030504040204" pitchFamily="34" charset="0"/>
                <a:ea typeface="Verdana" panose="020B0604030504040204" pitchFamily="34" charset="0"/>
              </a:rPr>
              <a:t>Perhaps because we like</a:t>
            </a:r>
            <a:r>
              <a:rPr lang="en-US" sz="1400" baseline="0" dirty="0">
                <a:latin typeface="Verdana" panose="020B0604030504040204" pitchFamily="34" charset="0"/>
                <a:ea typeface="Verdana" panose="020B0604030504040204" pitchFamily="34" charset="0"/>
              </a:rPr>
              <a:t> children to learn </a:t>
            </a:r>
            <a:r>
              <a:rPr lang="en-US" sz="1400" dirty="0">
                <a:latin typeface="Verdana" panose="020B0604030504040204" pitchFamily="34" charset="0"/>
                <a:ea typeface="Verdana" panose="020B0604030504040204" pitchFamily="34" charset="0"/>
              </a:rPr>
              <a:t>discipline. They must learn the rules for indoor behavior and remain orderly; only in the gym are they permitted to</a:t>
            </a:r>
            <a:r>
              <a:rPr lang="en-US" sz="1400" baseline="0"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run and shout.</a:t>
            </a:r>
            <a:r>
              <a:rPr lang="en-US" sz="1400" baseline="0" dirty="0">
                <a:latin typeface="Verdana" panose="020B0604030504040204" pitchFamily="34" charset="0"/>
                <a:ea typeface="Verdana" panose="020B0604030504040204" pitchFamily="34" charset="0"/>
              </a:rPr>
              <a:t>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Perhaps it is because we know that there will be enough for everyone when you get there.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Think about it.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When do lines break down?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When there isn’t enough for everybody and everyone has to manage for themselves. </a:t>
            </a:r>
          </a:p>
          <a:p>
            <a:endParaRPr lang="en-US" sz="1400" baseline="0" dirty="0">
              <a:latin typeface="Verdana" panose="020B0604030504040204" pitchFamily="34" charset="0"/>
              <a:ea typeface="Verdana" panose="020B0604030504040204" pitchFamily="34" charset="0"/>
            </a:endParaRP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Second, we need to </a:t>
            </a:r>
            <a:r>
              <a:rPr lang="en-US" sz="1400" b="1" baseline="0" dirty="0">
                <a:latin typeface="Verdana" panose="020B0604030504040204" pitchFamily="34" charset="0"/>
                <a:ea typeface="Verdana" panose="020B0604030504040204" pitchFamily="34" charset="0"/>
              </a:rPr>
              <a:t>identify the macro and micro-cultures that make up who we are.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This is based on James Banks’ model of cultural identity.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Examples of macro-cultures might be nationality or race, especially if from the dominant or mainstream race.</a:t>
            </a:r>
          </a:p>
          <a:p>
            <a:r>
              <a:rPr lang="en-US" sz="1400" baseline="0" dirty="0">
                <a:latin typeface="Verdana" panose="020B0604030504040204" pitchFamily="34" charset="0"/>
                <a:ea typeface="Verdana" panose="020B0604030504040204" pitchFamily="34" charset="0"/>
              </a:rPr>
              <a:t>Examples of micro-cultures might be birth order, age, or occupation.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Each of these variables influences who we are and each intersects in ways that make us unique. We may also emphasize different aspects of ourselves at different times and places; some variables may be more salient than others.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For instance, as I grow old, my age is more salient to me than being a woman but less salient than being a woman of color, since the intersection of gender and ethnicity affects my life in the US more strongly than just my gender.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15</a:t>
            </a:fld>
            <a:endParaRPr lang="en-US"/>
          </a:p>
        </p:txBody>
      </p:sp>
    </p:spTree>
    <p:extLst>
      <p:ext uri="{BB962C8B-B14F-4D97-AF65-F5344CB8AC3E}">
        <p14:creationId xmlns:p14="http://schemas.microsoft.com/office/powerpoint/2010/main" val="208234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Banks’ cultural identity</a:t>
            </a:r>
            <a:r>
              <a:rPr lang="en-US" sz="1400" baseline="0" dirty="0">
                <a:latin typeface="Verdana" panose="020B0604030504040204" pitchFamily="34" charset="0"/>
                <a:ea typeface="Verdana" panose="020B0604030504040204" pitchFamily="34" charset="0"/>
              </a:rPr>
              <a:t> web names several variables including </a:t>
            </a:r>
          </a:p>
          <a:p>
            <a:endParaRPr lang="en-US" sz="1400" baseline="0" dirty="0">
              <a:latin typeface="Verdana" panose="020B0604030504040204" pitchFamily="34" charset="0"/>
              <a:ea typeface="Verdana" panose="020B0604030504040204" pitchFamily="34" charset="0"/>
            </a:endParaRPr>
          </a:p>
          <a:p>
            <a:pPr marL="285750" indent="-285750">
              <a:buFontTx/>
              <a:buChar char="-"/>
            </a:pPr>
            <a:r>
              <a:rPr lang="en-US" sz="1400" baseline="0" dirty="0">
                <a:latin typeface="Verdana" panose="020B0604030504040204" pitchFamily="34" charset="0"/>
                <a:ea typeface="Verdana" panose="020B0604030504040204" pitchFamily="34" charset="0"/>
              </a:rPr>
              <a:t>Religion</a:t>
            </a:r>
          </a:p>
          <a:p>
            <a:pPr marL="285750" indent="-285750">
              <a:buFontTx/>
              <a:buChar char="-"/>
            </a:pPr>
            <a:r>
              <a:rPr lang="en-US" sz="1400" baseline="0" dirty="0">
                <a:latin typeface="Verdana" panose="020B0604030504040204" pitchFamily="34" charset="0"/>
                <a:ea typeface="Verdana" panose="020B0604030504040204" pitchFamily="34" charset="0"/>
              </a:rPr>
              <a:t>Class</a:t>
            </a:r>
          </a:p>
          <a:p>
            <a:pPr marL="285750" indent="-285750">
              <a:buFontTx/>
              <a:buChar char="-"/>
            </a:pPr>
            <a:r>
              <a:rPr lang="en-US" sz="1400" baseline="0" dirty="0">
                <a:latin typeface="Verdana" panose="020B0604030504040204" pitchFamily="34" charset="0"/>
                <a:ea typeface="Verdana" panose="020B0604030504040204" pitchFamily="34" charset="0"/>
              </a:rPr>
              <a:t>Exceptionality</a:t>
            </a:r>
          </a:p>
          <a:p>
            <a:pPr marL="285750" indent="-285750">
              <a:buFontTx/>
              <a:buChar char="-"/>
            </a:pPr>
            <a:r>
              <a:rPr lang="en-US" sz="1400" baseline="0" dirty="0">
                <a:latin typeface="Verdana" panose="020B0604030504040204" pitchFamily="34" charset="0"/>
                <a:ea typeface="Verdana" panose="020B0604030504040204" pitchFamily="34" charset="0"/>
              </a:rPr>
              <a:t>Race</a:t>
            </a:r>
          </a:p>
          <a:p>
            <a:pPr marL="285750" indent="-285750">
              <a:buFontTx/>
              <a:buChar char="-"/>
            </a:pPr>
            <a:r>
              <a:rPr lang="en-US" sz="1400" baseline="0" dirty="0">
                <a:latin typeface="Verdana" panose="020B0604030504040204" pitchFamily="34" charset="0"/>
                <a:ea typeface="Verdana" panose="020B0604030504040204" pitchFamily="34" charset="0"/>
              </a:rPr>
              <a:t>Gender</a:t>
            </a:r>
          </a:p>
          <a:p>
            <a:pPr marL="285750" indent="-285750">
              <a:buFontTx/>
              <a:buChar char="-"/>
            </a:pPr>
            <a:r>
              <a:rPr lang="en-US" sz="1400" baseline="0" dirty="0">
                <a:latin typeface="Verdana" panose="020B0604030504040204" pitchFamily="34" charset="0"/>
                <a:ea typeface="Verdana" panose="020B0604030504040204" pitchFamily="34" charset="0"/>
              </a:rPr>
              <a:t>Ethnicity</a:t>
            </a:r>
          </a:p>
          <a:p>
            <a:pPr marL="285750" indent="-285750">
              <a:buFontTx/>
              <a:buChar char="-"/>
            </a:pPr>
            <a:r>
              <a:rPr lang="en-US" sz="1400" baseline="0" dirty="0">
                <a:latin typeface="Verdana" panose="020B0604030504040204" pitchFamily="34" charset="0"/>
                <a:ea typeface="Verdana" panose="020B0604030504040204" pitchFamily="34" charset="0"/>
              </a:rPr>
              <a:t>Language</a:t>
            </a:r>
          </a:p>
          <a:p>
            <a:pPr marL="285750" indent="-285750">
              <a:buFontTx/>
              <a:buChar char="-"/>
            </a:pPr>
            <a:r>
              <a:rPr lang="en-US" sz="1400" baseline="0" dirty="0">
                <a:latin typeface="Verdana" panose="020B0604030504040204" pitchFamily="34" charset="0"/>
                <a:ea typeface="Verdana" panose="020B0604030504040204" pitchFamily="34" charset="0"/>
              </a:rPr>
              <a:t>Nationality</a:t>
            </a:r>
          </a:p>
          <a:p>
            <a:pPr marL="285750" indent="-285750">
              <a:buFontTx/>
              <a:buChar char="-"/>
            </a:pPr>
            <a:r>
              <a:rPr lang="en-US" sz="1400" baseline="0" dirty="0">
                <a:latin typeface="Verdana" panose="020B0604030504040204" pitchFamily="34" charset="0"/>
                <a:ea typeface="Verdana" panose="020B0604030504040204" pitchFamily="34" charset="0"/>
              </a:rPr>
              <a:t>Geography</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This list is by no means exhaustive.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You could add any others salient to you to create your own cultural identity web that is unique to you.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16</a:t>
            </a:fld>
            <a:endParaRPr lang="en-US"/>
          </a:p>
        </p:txBody>
      </p:sp>
    </p:spTree>
    <p:extLst>
      <p:ext uri="{BB962C8B-B14F-4D97-AF65-F5344CB8AC3E}">
        <p14:creationId xmlns:p14="http://schemas.microsoft.com/office/powerpoint/2010/main" val="322606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You could use the aspects of the web that Banks has named or you could use others that resonate</a:t>
            </a:r>
            <a:r>
              <a:rPr lang="en-US" sz="1400" baseline="0" dirty="0">
                <a:latin typeface="Verdana" panose="020B0604030504040204" pitchFamily="34" charset="0"/>
                <a:ea typeface="Verdana" panose="020B0604030504040204" pitchFamily="34" charset="0"/>
              </a:rPr>
              <a:t> more with your self.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Be sure to consider which aspects are more salient to you and why (positionality) and how some aspects might intersect to become more powerful or to increase your vulnerability further.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Once you have fleshed out your cultural identity web, discuss this with someone.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Spend some time identifying some of the embedded values that are often associated with these aspects; look at what you take for granted and how this influences your behavior.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I will illustrate the steps of this process with an anecdote from my own professional experience. (You can substitute your own anecdote here. Be sure to make the four steps of the process explicit as you do so.)</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As a special education professional, I believe with passion in the benefits of inclusion and the importance of ensuring that all children with disabilities receive an appropriate education. When I was working with the government Ministry of Education in Cambodia, I traveled around the country meeting with parents of children with disabilities to tell them about the government initiative in inclusive education that would give their child an exciting opportunity to receive an education. I believed this would change the children’s lives. That was the value I brought from my cultural identity web. </a:t>
            </a:r>
          </a:p>
        </p:txBody>
      </p:sp>
      <p:sp>
        <p:nvSpPr>
          <p:cNvPr id="4" name="Slide Number Placeholder 3"/>
          <p:cNvSpPr>
            <a:spLocks noGrp="1"/>
          </p:cNvSpPr>
          <p:nvPr>
            <p:ph type="sldNum" sz="quarter" idx="10"/>
          </p:nvPr>
        </p:nvSpPr>
        <p:spPr/>
        <p:txBody>
          <a:bodyPr/>
          <a:lstStyle/>
          <a:p>
            <a:fld id="{1D30987B-0955-6B47-B5FF-FAC86BE322CC}" type="slidenum">
              <a:rPr lang="en-US" smtClean="0"/>
              <a:t>17</a:t>
            </a:fld>
            <a:endParaRPr lang="en-US"/>
          </a:p>
        </p:txBody>
      </p:sp>
    </p:spTree>
    <p:extLst>
      <p:ext uri="{BB962C8B-B14F-4D97-AF65-F5344CB8AC3E}">
        <p14:creationId xmlns:p14="http://schemas.microsoft.com/office/powerpoint/2010/main" val="1544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The next</a:t>
            </a:r>
            <a:r>
              <a:rPr lang="en-US" sz="1400" baseline="0" dirty="0">
                <a:latin typeface="Verdana" panose="020B0604030504040204" pitchFamily="34" charset="0"/>
                <a:ea typeface="Verdana" panose="020B0604030504040204" pitchFamily="34" charset="0"/>
              </a:rPr>
              <a:t> step is trying to find out if the parent thinks differently.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To continue with my story, when I met a family whose 12-year-old blind daughter had never been to school, I immediately set about trying to convince them that they should send her to the neighborhood that had just begun to offer inclusive education for children like her.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parents who were rice farmers, however, were reluctant.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They thought she was too old to start school at such a late age.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They also thought she was “useless.” They said: She couldn’t even plant rice!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Listening to them, my ministry colleagues and I realized that there were some differences in our assumptions and theirs.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18</a:t>
            </a:fld>
            <a:endParaRPr lang="en-US"/>
          </a:p>
        </p:txBody>
      </p:sp>
    </p:spTree>
    <p:extLst>
      <p:ext uri="{BB962C8B-B14F-4D97-AF65-F5344CB8AC3E}">
        <p14:creationId xmlns:p14="http://schemas.microsoft.com/office/powerpoint/2010/main" val="3295855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We explained why</a:t>
            </a:r>
            <a:r>
              <a:rPr lang="en-US" sz="1400" baseline="0" dirty="0">
                <a:latin typeface="Verdana" panose="020B0604030504040204" pitchFamily="34" charset="0"/>
                <a:ea typeface="Verdana" panose="020B0604030504040204" pitchFamily="34" charset="0"/>
              </a:rPr>
              <a:t> it was important for their daughter to go to school and to receive an education, even more so because she couldn’t plant rice.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But, as we continued our conversation, we began to recognize that, for the family, it was more important that their daughter contribute to the family income than go to school.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We knew we would have to focus on making her economically productive before the parents would consider the possibility of her going to school.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We had to figure out a way to teach her to plant rice.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19</a:t>
            </a:fld>
            <a:endParaRPr lang="en-US"/>
          </a:p>
        </p:txBody>
      </p:sp>
    </p:spTree>
    <p:extLst>
      <p:ext uri="{BB962C8B-B14F-4D97-AF65-F5344CB8AC3E}">
        <p14:creationId xmlns:p14="http://schemas.microsoft.com/office/powerpoint/2010/main" val="235138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0987B-0955-6B47-B5FF-FAC86BE322CC}" type="slidenum">
              <a:rPr lang="en-US" smtClean="0"/>
              <a:t>2</a:t>
            </a:fld>
            <a:endParaRPr lang="en-US"/>
          </a:p>
        </p:txBody>
      </p:sp>
    </p:spTree>
    <p:extLst>
      <p:ext uri="{BB962C8B-B14F-4D97-AF65-F5344CB8AC3E}">
        <p14:creationId xmlns:p14="http://schemas.microsoft.com/office/powerpoint/2010/main" val="342172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So we worked out a compromise.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We learned that planting rice is a two</a:t>
            </a:r>
            <a:r>
              <a:rPr lang="en-US" sz="1400" baseline="0" dirty="0">
                <a:latin typeface="Verdana" panose="020B0604030504040204" pitchFamily="34" charset="0"/>
                <a:ea typeface="Verdana" panose="020B0604030504040204" pitchFamily="34" charset="0"/>
              </a:rPr>
              <a:t> step process. In the first, the seeds are thrown at random in the rice bed. The daughter could do this with no problem, as long as she kept her hand movements small.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But the next step was more complicated: the seedlings needed to be transplanted in even rows, each at even distances.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For this, we created a small tool, two sticks tied together by a long string the length of the rice bed, with knots evenly placed along its length. Each of the sticks would be placed at opposite ends of the rice bed, and the daughter could feel the knots with her hand and know where to transplant the seedling.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With this arrangement, we were respecting the parents’ values and helping their daughter become a productive member of their family.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parents were so pleased they ended the conversation saying they would think about sending her to school so she could learn.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It was what Cynthia Ballenger called a “mélange of styles”; my ministry colleagues and I were okay about being uncomfortable while we sorted through the dilemma and worked out a solution.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20</a:t>
            </a:fld>
            <a:endParaRPr lang="en-US"/>
          </a:p>
        </p:txBody>
      </p:sp>
    </p:spTree>
    <p:extLst>
      <p:ext uri="{BB962C8B-B14F-4D97-AF65-F5344CB8AC3E}">
        <p14:creationId xmlns:p14="http://schemas.microsoft.com/office/powerpoint/2010/main" val="3465782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[INSTRUCTIONS - At this point, ask the participants to think of an example of their own and work through it using the steps of CR.]</a:t>
            </a:r>
          </a:p>
        </p:txBody>
      </p:sp>
      <p:sp>
        <p:nvSpPr>
          <p:cNvPr id="4" name="Slide Number Placeholder 3"/>
          <p:cNvSpPr>
            <a:spLocks noGrp="1"/>
          </p:cNvSpPr>
          <p:nvPr>
            <p:ph type="sldNum" sz="quarter" idx="10"/>
          </p:nvPr>
        </p:nvSpPr>
        <p:spPr/>
        <p:txBody>
          <a:bodyPr/>
          <a:lstStyle/>
          <a:p>
            <a:fld id="{1D30987B-0955-6B47-B5FF-FAC86BE322CC}" type="slidenum">
              <a:rPr lang="en-US" smtClean="0"/>
              <a:t>21</a:t>
            </a:fld>
            <a:endParaRPr lang="en-US"/>
          </a:p>
        </p:txBody>
      </p:sp>
    </p:spTree>
    <p:extLst>
      <p:ext uri="{BB962C8B-B14F-4D97-AF65-F5344CB8AC3E}">
        <p14:creationId xmlns:p14="http://schemas.microsoft.com/office/powerpoint/2010/main" val="340687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0987B-0955-6B47-B5FF-FAC86BE322CC}" type="slidenum">
              <a:rPr lang="en-US" smtClean="0"/>
              <a:t>3</a:t>
            </a:fld>
            <a:endParaRPr lang="en-US"/>
          </a:p>
        </p:txBody>
      </p:sp>
    </p:spTree>
    <p:extLst>
      <p:ext uri="{BB962C8B-B14F-4D97-AF65-F5344CB8AC3E}">
        <p14:creationId xmlns:p14="http://schemas.microsoft.com/office/powerpoint/2010/main" val="341918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[INSTRUCTIONS - Ask the participants – “What’s wrong with this</a:t>
            </a:r>
            <a:r>
              <a:rPr lang="en-US" sz="1400" baseline="0" dirty="0">
                <a:latin typeface="Verdana" panose="020B0604030504040204" pitchFamily="34" charset="0"/>
                <a:ea typeface="Verdana" panose="020B0604030504040204" pitchFamily="34" charset="0"/>
              </a:rPr>
              <a:t> picture?” Give them a few minutes to look over the picture.  You can break out the groups into pair share or open it up to the whole group depending on the size]</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[NOTE - As an Indian, I see a cultural ‘no-no’ depicted in this illustration. </a:t>
            </a:r>
            <a:r>
              <a:rPr lang="en-US" sz="1200" b="0" i="0" kern="1200" dirty="0">
                <a:solidFill>
                  <a:schemeClr val="tx1"/>
                </a:solidFill>
                <a:effectLst/>
                <a:latin typeface="+mn-lt"/>
                <a:ea typeface="+mn-ea"/>
                <a:cs typeface="+mn-cs"/>
              </a:rPr>
              <a:t>Books are a source of knowledge and to Indians, knowledge is considered sacred and divine. Hence one should always respect books all the time. Touching the books with feet is considered disrespectful. </a:t>
            </a:r>
            <a:r>
              <a:rPr lang="en-US" sz="1400" baseline="0" dirty="0">
                <a:latin typeface="Verdana" panose="020B0604030504040204" pitchFamily="34" charset="0"/>
                <a:ea typeface="Verdana" panose="020B0604030504040204" pitchFamily="34" charset="0"/>
              </a:rPr>
              <a:t>People from other cultures may not see this as a behavior that would be considered unacceptable, therefore making the picture “wrong”. So they may see nothing “wrong” or they may end up guessing about what </a:t>
            </a:r>
            <a:r>
              <a:rPr lang="en-US" sz="1400" i="1" baseline="0" dirty="0">
                <a:latin typeface="Verdana" panose="020B0604030504040204" pitchFamily="34" charset="0"/>
                <a:ea typeface="Verdana" panose="020B0604030504040204" pitchFamily="34" charset="0"/>
              </a:rPr>
              <a:t>could</a:t>
            </a:r>
            <a:r>
              <a:rPr lang="en-US" sz="1400" baseline="0" dirty="0">
                <a:latin typeface="Verdana" panose="020B0604030504040204" pitchFamily="34" charset="0"/>
                <a:ea typeface="Verdana" panose="020B0604030504040204" pitchFamily="34" charset="0"/>
              </a:rPr>
              <a:t> be wrong.]</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[INSTRUCTIONS – After hearing from the participants their input about what is wrong with this picture, take a moment to summarize/highlight what the participants shared]</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purpose is to illustrate how deeply entrenched our behavior is that we are often not aware of it. As a member of a certain community, I embody these behaviors without thinking and I might only become aware of this when I step out of my culture or meet someone from another culture who might behave or believe differently.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4</a:t>
            </a:fld>
            <a:endParaRPr lang="en-US"/>
          </a:p>
        </p:txBody>
      </p:sp>
    </p:spTree>
    <p:extLst>
      <p:ext uri="{BB962C8B-B14F-4D97-AF65-F5344CB8AC3E}">
        <p14:creationId xmlns:p14="http://schemas.microsoft.com/office/powerpoint/2010/main" val="43905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There</a:t>
            </a:r>
            <a:r>
              <a:rPr lang="en-US" sz="1400" baseline="0" dirty="0">
                <a:latin typeface="Verdana" panose="020B0604030504040204" pitchFamily="34" charset="0"/>
                <a:ea typeface="Verdana" panose="020B0604030504040204" pitchFamily="34" charset="0"/>
              </a:rPr>
              <a:t> are three levels of cultural awareness.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aseline="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aseline="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latin typeface="Verdana" panose="020B0604030504040204" pitchFamily="34" charset="0"/>
                <a:ea typeface="Verdana" panose="020B0604030504040204" pitchFamily="34" charset="0"/>
              </a:rPr>
              <a:t>The first is the overt level which consists of obvious differences like accent and the way we speak.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400" baseline="0" dirty="0">
                <a:latin typeface="Verdana" panose="020B0604030504040204" pitchFamily="34" charset="0"/>
                <a:ea typeface="Verdana" panose="020B0604030504040204" pitchFamily="34" charset="0"/>
              </a:rPr>
              <a:t>We often talk about Southerners, for instance, having a “different” accent and we know a person comes from a particular region or a different country because of their accent.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400" baseline="0" dirty="0">
                <a:latin typeface="Verdana" panose="020B0604030504040204" pitchFamily="34" charset="0"/>
                <a:ea typeface="Verdana" panose="020B0604030504040204" pitchFamily="34" charset="0"/>
              </a:rPr>
              <a:t>Other markers are color of skin. In the US, this is a very important marker. We may not be conscious of this, but our first identification of another person in the US is based on the color of a person’s skin.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400" baseline="0" dirty="0">
                <a:latin typeface="Verdana" panose="020B0604030504040204" pitchFamily="34" charset="0"/>
                <a:ea typeface="Verdana" panose="020B0604030504040204" pitchFamily="34" charset="0"/>
              </a:rPr>
              <a:t>Other examples of overt difference is religious headgear, where a person wearing a hijab or a turban stands out immediately as being Muslim or Sikh and therefore being different from us. </a:t>
            </a:r>
          </a:p>
          <a:p>
            <a:endParaRPr lang="en-US" sz="1400" baseline="0" dirty="0">
              <a:latin typeface="Verdana" panose="020B0604030504040204" pitchFamily="34" charset="0"/>
              <a:ea typeface="Verdana" panose="020B0604030504040204" pitchFamily="34" charset="0"/>
            </a:endParaRP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next level is the covert level which consists of differences that emerge over time as we might get to know a person or spend time with them.</a:t>
            </a:r>
          </a:p>
          <a:p>
            <a:pPr marL="285750" indent="-285750">
              <a:buFontTx/>
              <a:buChar char="-"/>
            </a:pPr>
            <a:r>
              <a:rPr lang="en-US" sz="1400" baseline="0" dirty="0">
                <a:latin typeface="Verdana" panose="020B0604030504040204" pitchFamily="34" charset="0"/>
                <a:ea typeface="Verdana" panose="020B0604030504040204" pitchFamily="34" charset="0"/>
              </a:rPr>
              <a:t>Best examples are interpersonal communication styles. </a:t>
            </a:r>
          </a:p>
          <a:p>
            <a:pPr marL="285750" indent="-285750">
              <a:buFontTx/>
              <a:buChar char="-"/>
            </a:pPr>
            <a:r>
              <a:rPr lang="en-US" sz="1400" baseline="0" dirty="0">
                <a:latin typeface="Verdana" panose="020B0604030504040204" pitchFamily="34" charset="0"/>
                <a:ea typeface="Verdana" panose="020B0604030504040204" pitchFamily="34" charset="0"/>
              </a:rPr>
              <a:t>For instance, how close you might stand next to a person when talking to them. Are you invading their personal space by standing too close or is that considered an appropriate distance in your culture? Is it okay to gesture while speaking? </a:t>
            </a:r>
          </a:p>
          <a:p>
            <a:endParaRPr lang="en-US" sz="1400" baseline="0" dirty="0">
              <a:latin typeface="Verdana" panose="020B0604030504040204" pitchFamily="34" charset="0"/>
              <a:ea typeface="Verdana" panose="020B0604030504040204" pitchFamily="34" charset="0"/>
            </a:endParaRP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third level is the subtle level where we go deep to understand values and beliefs that are so deeply ingrained that we often take them for granted.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5</a:t>
            </a:fld>
            <a:endParaRPr lang="en-US"/>
          </a:p>
        </p:txBody>
      </p:sp>
    </p:spTree>
    <p:extLst>
      <p:ext uri="{BB962C8B-B14F-4D97-AF65-F5344CB8AC3E}">
        <p14:creationId xmlns:p14="http://schemas.microsoft.com/office/powerpoint/2010/main" val="342631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Here</a:t>
            </a:r>
            <a:r>
              <a:rPr lang="en-US" sz="1400" baseline="0" dirty="0">
                <a:latin typeface="Verdana" panose="020B0604030504040204" pitchFamily="34" charset="0"/>
                <a:ea typeface="Verdana" panose="020B0604030504040204" pitchFamily="34" charset="0"/>
              </a:rPr>
              <a:t> we will talk about cultural reciprocity which is an approach that goes beyond the overt and covert levels to understand the values and beliefs that underlie students’ behaviors.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It is important to note that cultural reciprocity or CR goes beyond cultural competence.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Cultural competence is often understood to be the ability to learn one’s own cultures and how our values and behaviors are influenced by our culture.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Cultural reciprocity assumes self-awareness as a first step and then takes us to the next step of developing an awareness of other cultures towards an understanding of these differences.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As we understand these differences, we present them to the families who may not understand these mainstream values and help them gain what we call “social capital” or the knowledge that will allow them to navigate the mainstream culture.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Families may then make informed decisions about whether they want to go with the mainstream culture or stay with their own. Choice is an important value in American culture, so we are subscribing to our values when we give them this choice.   </a:t>
            </a:r>
          </a:p>
          <a:p>
            <a:endParaRPr lang="en-US" sz="1400" baseline="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 the next</a:t>
            </a:r>
            <a:r>
              <a:rPr lang="en-US" sz="1400" baseline="0" dirty="0">
                <a:latin typeface="Verdana" panose="020B0604030504040204" pitchFamily="34" charset="0"/>
                <a:ea typeface="Verdana" panose="020B0604030504040204" pitchFamily="34" charset="0"/>
              </a:rPr>
              <a:t> few slides, we will present examples of these differences in cultural values that influence students’ behavior.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aseline="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latin typeface="Verdana" panose="020B0604030504040204" pitchFamily="34" charset="0"/>
                <a:ea typeface="Verdana" panose="020B0604030504040204" pitchFamily="34" charset="0"/>
              </a:rPr>
              <a:t>They are all based on research that has been conducted over the years. In some cases, the researchers observed something happening in the classroom and then followed up with the students’ families to get their perspective on the events. Learning this other perspective helped to prevent the student from being labeled. In some cases, the outcome was not so positive. </a:t>
            </a:r>
          </a:p>
          <a:p>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6</a:t>
            </a:fld>
            <a:endParaRPr lang="en-US"/>
          </a:p>
        </p:txBody>
      </p:sp>
    </p:spTree>
    <p:extLst>
      <p:ext uri="{BB962C8B-B14F-4D97-AF65-F5344CB8AC3E}">
        <p14:creationId xmlns:p14="http://schemas.microsoft.com/office/powerpoint/2010/main" val="96226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[INSTRUCTIONS – After reading the scenario, give the participants a few minutes to think about their answer, and then ask them to discuss either in pair share or as a whole class </a:t>
            </a:r>
            <a:r>
              <a:rPr lang="en-US" sz="1400" baseline="0" dirty="0">
                <a:latin typeface="Verdana" panose="020B0604030504040204" pitchFamily="34" charset="0"/>
                <a:ea typeface="Verdana" panose="020B0604030504040204" pitchFamily="34" charset="0"/>
              </a:rPr>
              <a:t>depending on the size]</a:t>
            </a:r>
          </a:p>
          <a:p>
            <a:endParaRPr lang="en-US" sz="1400" baseline="0" dirty="0">
              <a:latin typeface="Verdana" panose="020B0604030504040204" pitchFamily="34" charset="0"/>
              <a:ea typeface="Verdana" panose="020B0604030504040204" pitchFamily="34" charset="0"/>
            </a:endParaRP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Case #1 is based on Guadalupe Valdez’ research with Mexican immigrant parents.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She noticed that the teachers were upset that the children from these families would just sit quietly in class, not raise their hands, not volunteer to answer questions. The teachers thought the students were not ‘good students’, that they were under-achieving.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When Valdez met the parents, she asked them for their idea of what a ‘good student’ is, and the parents all said that a good student is someone who sits quietly and listens to their teacher. This is what they had instructed their children as well, so the children were obeying their parents, not realizing that the expectations for being a good student in these American teachers’ classrooms was quite the opposite!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7</a:t>
            </a:fld>
            <a:endParaRPr lang="en-US"/>
          </a:p>
        </p:txBody>
      </p:sp>
    </p:spTree>
    <p:extLst>
      <p:ext uri="{BB962C8B-B14F-4D97-AF65-F5344CB8AC3E}">
        <p14:creationId xmlns:p14="http://schemas.microsoft.com/office/powerpoint/2010/main" val="286254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[INSTRUCTIONS – After reading the scenario, give the participants a few minutes to think about their answer, and then ask them to discuss either in pair share or as a whole class </a:t>
            </a:r>
            <a:r>
              <a:rPr lang="en-US" sz="1400" baseline="0" dirty="0">
                <a:latin typeface="Verdana" panose="020B0604030504040204" pitchFamily="34" charset="0"/>
                <a:ea typeface="Verdana" panose="020B0604030504040204" pitchFamily="34" charset="0"/>
              </a:rPr>
              <a:t>depending on the size]</a:t>
            </a:r>
            <a:endParaRPr lang="en-US" sz="1400" dirty="0">
              <a:latin typeface="Verdana" panose="020B0604030504040204" pitchFamily="34" charset="0"/>
              <a:ea typeface="Verdana" panose="020B0604030504040204" pitchFamily="34" charset="0"/>
            </a:endParaRP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Case # 2 is based on research conducted by Lisa </a:t>
            </a:r>
            <a:r>
              <a:rPr lang="en-US" sz="1400" dirty="0" err="1">
                <a:latin typeface="Verdana" panose="020B0604030504040204" pitchFamily="34" charset="0"/>
                <a:ea typeface="Verdana" panose="020B0604030504040204" pitchFamily="34" charset="0"/>
              </a:rPr>
              <a:t>Delpitt</a:t>
            </a:r>
            <a:r>
              <a:rPr lang="en-US" sz="1400" dirty="0">
                <a:latin typeface="Verdana" panose="020B0604030504040204" pitchFamily="34" charset="0"/>
                <a:ea typeface="Verdana" panose="020B0604030504040204" pitchFamily="34" charset="0"/>
              </a:rPr>
              <a:t>.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She noticed that a teacher was getting frustrated by an African-American student in her class who she thought was being deliberately defiant.</a:t>
            </a:r>
            <a:r>
              <a:rPr lang="en-US" sz="1400" baseline="0" dirty="0">
                <a:latin typeface="Verdana" panose="020B0604030504040204" pitchFamily="34" charset="0"/>
                <a:ea typeface="Verdana" panose="020B0604030504040204" pitchFamily="34" charset="0"/>
              </a:rPr>
              <a:t> He wouldn’t listen her instructions and stop cutting his art work when it was time to stop and she told him that the scissors went in the box. Instead, he just kept cutting. If he kept this up much longer, she could refer him for a behavior disorder. </a:t>
            </a:r>
          </a:p>
          <a:p>
            <a:endParaRPr lang="en-US" sz="1400" baseline="0" dirty="0">
              <a:latin typeface="Verdana" panose="020B0604030504040204" pitchFamily="34" charset="0"/>
              <a:ea typeface="Verdana" panose="020B0604030504040204" pitchFamily="34" charset="0"/>
            </a:endParaRPr>
          </a:p>
          <a:p>
            <a:r>
              <a:rPr lang="en-US" sz="1400" baseline="0" dirty="0" err="1">
                <a:latin typeface="Verdana" panose="020B0604030504040204" pitchFamily="34" charset="0"/>
                <a:ea typeface="Verdana" panose="020B0604030504040204" pitchFamily="34" charset="0"/>
              </a:rPr>
              <a:t>Delpitt</a:t>
            </a:r>
            <a:r>
              <a:rPr lang="en-US" sz="1400" baseline="0" dirty="0">
                <a:latin typeface="Verdana" panose="020B0604030504040204" pitchFamily="34" charset="0"/>
                <a:ea typeface="Verdana" panose="020B0604030504040204" pitchFamily="34" charset="0"/>
              </a:rPr>
              <a:t>, however, met the parents to get their perspective. The mother explained that if she wanted her son to do something, she used the imperative form of sentence, like “Go shower,” or “Put the pencil in the box”. The mother explained that her son heard the teacher’s “instruction” as information not as a directive. Yes, he knew the scissors went in the box and he would put them there when he was done cutting, but his teacher hadn’t told him to do so yet.  </a:t>
            </a:r>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8</a:t>
            </a:fld>
            <a:endParaRPr lang="en-US"/>
          </a:p>
        </p:txBody>
      </p:sp>
    </p:spTree>
    <p:extLst>
      <p:ext uri="{BB962C8B-B14F-4D97-AF65-F5344CB8AC3E}">
        <p14:creationId xmlns:p14="http://schemas.microsoft.com/office/powerpoint/2010/main" val="334527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Verdana" panose="020B0604030504040204" pitchFamily="34" charset="0"/>
                <a:ea typeface="Verdana" panose="020B0604030504040204" pitchFamily="34" charset="0"/>
              </a:rPr>
              <a:t>[INSTRUCTIONS – After reading the scenario, give the participants a few minutes to think about their answer, and then ask them to discuss either in pair share or as a whole class </a:t>
            </a:r>
            <a:r>
              <a:rPr lang="en-US" sz="1400" baseline="0" dirty="0">
                <a:latin typeface="Verdana" panose="020B0604030504040204" pitchFamily="34" charset="0"/>
                <a:ea typeface="Verdana" panose="020B0604030504040204" pitchFamily="34" charset="0"/>
              </a:rPr>
              <a:t>depending on the size]</a:t>
            </a:r>
            <a:endParaRPr lang="en-US" sz="1400" dirty="0">
              <a:latin typeface="Verdana" panose="020B0604030504040204" pitchFamily="34" charset="0"/>
              <a:ea typeface="Verdana" panose="020B0604030504040204" pitchFamily="34" charset="0"/>
            </a:endParaRP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Case # 3 is based on research that was conducted by Roland Tharp and Ronald Gallimore in Hawaii.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The preschool</a:t>
            </a:r>
            <a:r>
              <a:rPr lang="en-US" sz="1400" baseline="0" dirty="0">
                <a:latin typeface="Verdana" panose="020B0604030504040204" pitchFamily="34" charset="0"/>
                <a:ea typeface="Verdana" panose="020B0604030504040204" pitchFamily="34" charset="0"/>
              </a:rPr>
              <a:t> teachers were frustrated that their students would always interrupt during story-telling. Story telling, they said, was structured so that the students listened while the teacher told the story by reading from a book. Then after the story was narrated, they would ask questions to assess if the students understood the story.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By interrupting, the students were being rude and showed that they were unable to wait for their turn to speak.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 researchers met the families of these children and learnt that, in the Hawaiian culture, it is very appropriate to interrupt during story-telling.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It lets the narrator know that you are listening to them, and by finishing their sentence or adding to what they might say, it affirms what they are saying. </a:t>
            </a:r>
          </a:p>
          <a:p>
            <a:endParaRPr lang="en-US" sz="1400" baseline="0" dirty="0">
              <a:latin typeface="Verdana" panose="020B0604030504040204" pitchFamily="34" charset="0"/>
              <a:ea typeface="Verdana" panose="020B0604030504040204" pitchFamily="34" charset="0"/>
            </a:endParaRPr>
          </a:p>
          <a:p>
            <a:r>
              <a:rPr lang="en-US" sz="1400" baseline="0" dirty="0">
                <a:latin typeface="Verdana" panose="020B0604030504040204" pitchFamily="34" charset="0"/>
                <a:ea typeface="Verdana" panose="020B0604030504040204" pitchFamily="34" charset="0"/>
              </a:rPr>
              <a:t>These students weren’t being rude, they were letting the teachers know they agreed with what they were saying and that they were enjoying their narration! </a:t>
            </a:r>
          </a:p>
          <a:p>
            <a:endParaRPr lang="en-US" sz="14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D30987B-0955-6B47-B5FF-FAC86BE322CC}" type="slidenum">
              <a:rPr lang="en-US" smtClean="0"/>
              <a:t>9</a:t>
            </a:fld>
            <a:endParaRPr lang="en-US"/>
          </a:p>
        </p:txBody>
      </p:sp>
    </p:spTree>
    <p:extLst>
      <p:ext uri="{BB962C8B-B14F-4D97-AF65-F5344CB8AC3E}">
        <p14:creationId xmlns:p14="http://schemas.microsoft.com/office/powerpoint/2010/main" val="88081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32E0B4F-5617-426E-A2B0-EE6970360DE0}" type="datetime1">
              <a:rPr lang="en-US" smtClean="0"/>
              <a:t>8/25/2020</a:t>
            </a:fld>
            <a:endParaRPr lang="en-US"/>
          </a:p>
        </p:txBody>
      </p:sp>
      <p:sp>
        <p:nvSpPr>
          <p:cNvPr id="5" name="Footer Placeholder 4"/>
          <p:cNvSpPr>
            <a:spLocks noGrp="1"/>
          </p:cNvSpPr>
          <p:nvPr>
            <p:ph type="ftr" sz="quarter" idx="11"/>
          </p:nvPr>
        </p:nvSpPr>
        <p:spPr/>
        <p:txBody>
          <a:bodyPr/>
          <a:lstStyle/>
          <a:p>
            <a:r>
              <a:rPr lang="en-US"/>
              <a:t>@MayaKalyanpur</a:t>
            </a: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D2BBEDB-F3D9-49BF-9F5E-2B501FA91F2E}"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E536F-BC72-47B6-AB19-6BF4805E378A}" type="datetime1">
              <a:rPr lang="en-US" smtClean="0"/>
              <a:t>8/25/2020</a:t>
            </a:fld>
            <a:endParaRPr lang="en-US"/>
          </a:p>
        </p:txBody>
      </p:sp>
      <p:sp>
        <p:nvSpPr>
          <p:cNvPr id="5" name="Footer Placeholder 4"/>
          <p:cNvSpPr>
            <a:spLocks noGrp="1"/>
          </p:cNvSpPr>
          <p:nvPr>
            <p:ph type="ftr" sz="quarter" idx="11"/>
          </p:nvPr>
        </p:nvSpPr>
        <p:spPr/>
        <p:txBody>
          <a:bodyPr/>
          <a:lstStyle/>
          <a:p>
            <a:r>
              <a:rPr lang="en-US"/>
              <a:t>@MayaKalyanpur</a:t>
            </a:r>
          </a:p>
        </p:txBody>
      </p:sp>
      <p:sp>
        <p:nvSpPr>
          <p:cNvPr id="6" name="Slide Number Placeholder 5"/>
          <p:cNvSpPr>
            <a:spLocks noGrp="1"/>
          </p:cNvSpPr>
          <p:nvPr>
            <p:ph type="sldNum" sz="quarter" idx="12"/>
          </p:nvPr>
        </p:nvSpPr>
        <p:spPr/>
        <p:txBody>
          <a:bodyPr/>
          <a:lstStyle/>
          <a:p>
            <a:fld id="{0D2BBEDB-F3D9-49BF-9F5E-2B501FA91F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F6086-3131-4393-93D4-6B17ABEEBB0C}" type="datetime1">
              <a:rPr lang="en-US" smtClean="0"/>
              <a:t>8/25/2020</a:t>
            </a:fld>
            <a:endParaRPr lang="en-US"/>
          </a:p>
        </p:txBody>
      </p:sp>
      <p:sp>
        <p:nvSpPr>
          <p:cNvPr id="5" name="Footer Placeholder 4"/>
          <p:cNvSpPr>
            <a:spLocks noGrp="1"/>
          </p:cNvSpPr>
          <p:nvPr>
            <p:ph type="ftr" sz="quarter" idx="11"/>
          </p:nvPr>
        </p:nvSpPr>
        <p:spPr/>
        <p:txBody>
          <a:bodyPr/>
          <a:lstStyle/>
          <a:p>
            <a:r>
              <a:rPr lang="en-US"/>
              <a:t>@MayaKalyanpur</a:t>
            </a:r>
          </a:p>
        </p:txBody>
      </p:sp>
      <p:sp>
        <p:nvSpPr>
          <p:cNvPr id="6" name="Slide Number Placeholder 5"/>
          <p:cNvSpPr>
            <a:spLocks noGrp="1"/>
          </p:cNvSpPr>
          <p:nvPr>
            <p:ph type="sldNum" sz="quarter" idx="12"/>
          </p:nvPr>
        </p:nvSpPr>
        <p:spPr/>
        <p:txBody>
          <a:bodyPr/>
          <a:lstStyle/>
          <a:p>
            <a:fld id="{0D2BBEDB-F3D9-49BF-9F5E-2B501FA91F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9F5B4-4747-4080-ACF7-663A70ACC56D}" type="datetime1">
              <a:rPr lang="en-US" smtClean="0"/>
              <a:t>8/25/2020</a:t>
            </a:fld>
            <a:endParaRPr lang="en-US"/>
          </a:p>
        </p:txBody>
      </p:sp>
      <p:sp>
        <p:nvSpPr>
          <p:cNvPr id="5" name="Footer Placeholder 4"/>
          <p:cNvSpPr>
            <a:spLocks noGrp="1"/>
          </p:cNvSpPr>
          <p:nvPr>
            <p:ph type="ftr" sz="quarter" idx="11"/>
          </p:nvPr>
        </p:nvSpPr>
        <p:spPr/>
        <p:txBody>
          <a:bodyPr/>
          <a:lstStyle/>
          <a:p>
            <a:r>
              <a:rPr lang="en-US"/>
              <a:t>@MayaKalyanpur</a:t>
            </a:r>
          </a:p>
        </p:txBody>
      </p:sp>
      <p:sp>
        <p:nvSpPr>
          <p:cNvPr id="6" name="Slide Number Placeholder 5"/>
          <p:cNvSpPr>
            <a:spLocks noGrp="1"/>
          </p:cNvSpPr>
          <p:nvPr>
            <p:ph type="sldNum" sz="quarter" idx="12"/>
          </p:nvPr>
        </p:nvSpPr>
        <p:spPr/>
        <p:txBody>
          <a:bodyPr/>
          <a:lstStyle/>
          <a:p>
            <a:fld id="{0D2BBEDB-F3D9-49BF-9F5E-2B501FA91F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49CDC91-1F62-40B1-A3B1-51B7CDEAEA60}" type="datetime1">
              <a:rPr lang="en-US" smtClean="0"/>
              <a:t>8/25/2020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@MayaKalyanpur</a:t>
            </a:r>
          </a:p>
        </p:txBody>
      </p:sp>
      <p:sp>
        <p:nvSpPr>
          <p:cNvPr id="6" name="Slide Number Placeholder 5"/>
          <p:cNvSpPr>
            <a:spLocks noGrp="1"/>
          </p:cNvSpPr>
          <p:nvPr>
            <p:ph type="sldNum" sz="quarter" idx="12"/>
          </p:nvPr>
        </p:nvSpPr>
        <p:spPr/>
        <p:txBody>
          <a:bodyPr/>
          <a:lstStyle/>
          <a:p>
            <a:fld id="{0D2BBEDB-F3D9-49BF-9F5E-2B501FA91F2E}"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68FDBB-35D6-4066-B37A-6C8D2374B549}" type="datetime1">
              <a:rPr lang="en-US" smtClean="0"/>
              <a:t>8/25/2020</a:t>
            </a:fld>
            <a:endParaRPr lang="en-US"/>
          </a:p>
        </p:txBody>
      </p:sp>
      <p:sp>
        <p:nvSpPr>
          <p:cNvPr id="6" name="Footer Placeholder 5"/>
          <p:cNvSpPr>
            <a:spLocks noGrp="1"/>
          </p:cNvSpPr>
          <p:nvPr>
            <p:ph type="ftr" sz="quarter" idx="11"/>
          </p:nvPr>
        </p:nvSpPr>
        <p:spPr/>
        <p:txBody>
          <a:bodyPr/>
          <a:lstStyle/>
          <a:p>
            <a:r>
              <a:rPr lang="en-US"/>
              <a:t>@MayaKalyanpur</a:t>
            </a:r>
          </a:p>
        </p:txBody>
      </p:sp>
      <p:sp>
        <p:nvSpPr>
          <p:cNvPr id="7" name="Slide Number Placeholder 6"/>
          <p:cNvSpPr>
            <a:spLocks noGrp="1"/>
          </p:cNvSpPr>
          <p:nvPr>
            <p:ph type="sldNum" sz="quarter" idx="12"/>
          </p:nvPr>
        </p:nvSpPr>
        <p:spPr/>
        <p:txBody>
          <a:bodyPr/>
          <a:lstStyle/>
          <a:p>
            <a:fld id="{0D2BBEDB-F3D9-49BF-9F5E-2B501FA91F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DAB26C-D550-4004-8028-DD7268496CEF}" type="datetime1">
              <a:rPr lang="en-US" smtClean="0"/>
              <a:t>8/25/2020</a:t>
            </a:fld>
            <a:endParaRPr lang="en-US"/>
          </a:p>
        </p:txBody>
      </p:sp>
      <p:sp>
        <p:nvSpPr>
          <p:cNvPr id="8" name="Footer Placeholder 7"/>
          <p:cNvSpPr>
            <a:spLocks noGrp="1"/>
          </p:cNvSpPr>
          <p:nvPr>
            <p:ph type="ftr" sz="quarter" idx="11"/>
          </p:nvPr>
        </p:nvSpPr>
        <p:spPr/>
        <p:txBody>
          <a:bodyPr/>
          <a:lstStyle/>
          <a:p>
            <a:r>
              <a:rPr lang="en-US"/>
              <a:t>@MayaKalyanpur</a:t>
            </a:r>
          </a:p>
        </p:txBody>
      </p:sp>
      <p:sp>
        <p:nvSpPr>
          <p:cNvPr id="9" name="Slide Number Placeholder 8"/>
          <p:cNvSpPr>
            <a:spLocks noGrp="1"/>
          </p:cNvSpPr>
          <p:nvPr>
            <p:ph type="sldNum" sz="quarter" idx="12"/>
          </p:nvPr>
        </p:nvSpPr>
        <p:spPr/>
        <p:txBody>
          <a:bodyPr/>
          <a:lstStyle/>
          <a:p>
            <a:fld id="{0D2BBEDB-F3D9-49BF-9F5E-2B501FA91F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738881-AB0F-4296-9628-96475A677A56}" type="datetime1">
              <a:rPr lang="en-US" smtClean="0"/>
              <a:t>8/25/2020</a:t>
            </a:fld>
            <a:endParaRPr lang="en-US"/>
          </a:p>
        </p:txBody>
      </p:sp>
      <p:sp>
        <p:nvSpPr>
          <p:cNvPr id="4" name="Footer Placeholder 3"/>
          <p:cNvSpPr>
            <a:spLocks noGrp="1"/>
          </p:cNvSpPr>
          <p:nvPr>
            <p:ph type="ftr" sz="quarter" idx="11"/>
          </p:nvPr>
        </p:nvSpPr>
        <p:spPr/>
        <p:txBody>
          <a:bodyPr/>
          <a:lstStyle/>
          <a:p>
            <a:r>
              <a:rPr lang="en-US"/>
              <a:t>@MayaKalyanpur</a:t>
            </a:r>
          </a:p>
        </p:txBody>
      </p:sp>
      <p:sp>
        <p:nvSpPr>
          <p:cNvPr id="5" name="Slide Number Placeholder 4"/>
          <p:cNvSpPr>
            <a:spLocks noGrp="1"/>
          </p:cNvSpPr>
          <p:nvPr>
            <p:ph type="sldNum" sz="quarter" idx="12"/>
          </p:nvPr>
        </p:nvSpPr>
        <p:spPr/>
        <p:txBody>
          <a:bodyPr/>
          <a:lstStyle/>
          <a:p>
            <a:fld id="{0D2BBEDB-F3D9-49BF-9F5E-2B501FA91F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48423B-38C7-48C0-B7CE-855C287D2E14}" type="datetime1">
              <a:rPr lang="en-US" smtClean="0"/>
              <a:t>8/25/2020</a:t>
            </a:fld>
            <a:endParaRPr lang="en-US"/>
          </a:p>
        </p:txBody>
      </p:sp>
      <p:sp>
        <p:nvSpPr>
          <p:cNvPr id="3" name="Footer Placeholder 2"/>
          <p:cNvSpPr>
            <a:spLocks noGrp="1"/>
          </p:cNvSpPr>
          <p:nvPr>
            <p:ph type="ftr" sz="quarter" idx="11"/>
          </p:nvPr>
        </p:nvSpPr>
        <p:spPr/>
        <p:txBody>
          <a:bodyPr/>
          <a:lstStyle/>
          <a:p>
            <a:r>
              <a:rPr lang="en-US"/>
              <a:t>@MayaKalyanpur</a:t>
            </a:r>
          </a:p>
        </p:txBody>
      </p:sp>
      <p:sp>
        <p:nvSpPr>
          <p:cNvPr id="4" name="Slide Number Placeholder 3"/>
          <p:cNvSpPr>
            <a:spLocks noGrp="1"/>
          </p:cNvSpPr>
          <p:nvPr>
            <p:ph type="sldNum" sz="quarter" idx="12"/>
          </p:nvPr>
        </p:nvSpPr>
        <p:spPr/>
        <p:txBody>
          <a:bodyPr/>
          <a:lstStyle/>
          <a:p>
            <a:fld id="{0D2BBEDB-F3D9-49BF-9F5E-2B501FA91F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36E35-B058-46AC-8835-237A39484144}" type="datetime1">
              <a:rPr lang="en-US" smtClean="0"/>
              <a:t>8/25/2020</a:t>
            </a:fld>
            <a:endParaRPr lang="en-US"/>
          </a:p>
        </p:txBody>
      </p:sp>
      <p:sp>
        <p:nvSpPr>
          <p:cNvPr id="6" name="Footer Placeholder 5"/>
          <p:cNvSpPr>
            <a:spLocks noGrp="1"/>
          </p:cNvSpPr>
          <p:nvPr>
            <p:ph type="ftr" sz="quarter" idx="11"/>
          </p:nvPr>
        </p:nvSpPr>
        <p:spPr/>
        <p:txBody>
          <a:bodyPr/>
          <a:lstStyle/>
          <a:p>
            <a:r>
              <a:rPr lang="en-US"/>
              <a:t>@MayaKalyanpur</a:t>
            </a:r>
          </a:p>
        </p:txBody>
      </p:sp>
      <p:sp>
        <p:nvSpPr>
          <p:cNvPr id="7" name="Slide Number Placeholder 6"/>
          <p:cNvSpPr>
            <a:spLocks noGrp="1"/>
          </p:cNvSpPr>
          <p:nvPr>
            <p:ph type="sldNum" sz="quarter" idx="12"/>
          </p:nvPr>
        </p:nvSpPr>
        <p:spPr/>
        <p:txBody>
          <a:bodyPr/>
          <a:lstStyle/>
          <a:p>
            <a:fld id="{0D2BBEDB-F3D9-49BF-9F5E-2B501FA91F2E}"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7C04BDFC-6C45-4499-AB4B-9DF1CA3B744E}" type="datetime1">
              <a:rPr lang="en-US" smtClean="0"/>
              <a:t>8/25/2020</a:t>
            </a:fld>
            <a:endParaRPr lang="en-US"/>
          </a:p>
        </p:txBody>
      </p:sp>
      <p:sp>
        <p:nvSpPr>
          <p:cNvPr id="7" name="Slide Number Placeholder 6"/>
          <p:cNvSpPr>
            <a:spLocks noGrp="1"/>
          </p:cNvSpPr>
          <p:nvPr>
            <p:ph type="sldNum" sz="quarter" idx="12"/>
          </p:nvPr>
        </p:nvSpPr>
        <p:spPr/>
        <p:txBody>
          <a:bodyPr/>
          <a:lstStyle/>
          <a:p>
            <a:fld id="{0D2BBEDB-F3D9-49BF-9F5E-2B501FA91F2E}"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a:t>@MayaKalyanpur</a:t>
            </a: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9669336-5228-4C31-9E03-5BD7B0F427E0}" type="datetime1">
              <a:rPr lang="en-US" smtClean="0"/>
              <a:t>8/25/2020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a:t>@MayaKalyanpur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D2BBEDB-F3D9-49BF-9F5E-2B501FA91F2E}"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a.wikipedia.org/wiki/%D8%A2%D9%85%D9%88%D8%B2%D8%B4_%D9%88_%D9%BE%D8%B1%D9%88%D8%B1%D8%B4_%D8%AF%D8%B1_%D8%A7%D9%81%D8%BA%D8%A7%D9%86%D8%B3%D8%AA%D8%A7%D9%8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eedpix.com/photo/93762/meeting-conference-people-table-scientists-debating-discussion-discussing-debat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Speaking.sv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freesvg.org/country-road-vector-im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Bonheur_Palette_MIA_9274.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Hands_4_Holding.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8" Type="http://schemas.openxmlformats.org/officeDocument/2006/relationships/hyperlink" Target="http://www.ncset.org/publications/essentialtools/diversity/partIV.asp" TargetMode="External"/><Relationship Id="rId3" Type="http://schemas.openxmlformats.org/officeDocument/2006/relationships/hyperlink" Target="https://learningforward.org/docs/jsd-december-2012/guerra336.pdf" TargetMode="External"/><Relationship Id="rId7" Type="http://schemas.openxmlformats.org/officeDocument/2006/relationships/hyperlink" Target="http://archive.brookespublishing.com/author-interviews/kalyanpur-72315-interview.htm" TargetMode="External"/><Relationship Id="rId2" Type="http://schemas.openxmlformats.org/officeDocument/2006/relationships/hyperlink" Target="https://iris.peabody.vanderbilt.edu/module/beh1/cresource/q1/p02/" TargetMode="External"/><Relationship Id="rId1" Type="http://schemas.openxmlformats.org/officeDocument/2006/relationships/slideLayout" Target="../slideLayouts/slideLayout2.xml"/><Relationship Id="rId6" Type="http://schemas.openxmlformats.org/officeDocument/2006/relationships/hyperlink" Target="https://www.zerotothree.org/resources/1577-what-is-cultural-reciprocity" TargetMode="External"/><Relationship Id="rId5" Type="http://schemas.openxmlformats.org/officeDocument/2006/relationships/hyperlink" Target="https://www.psychologicalscience.org/observer/the-weird-science-of-culture-values-and-behavior" TargetMode="External"/><Relationship Id="rId4" Type="http://schemas.openxmlformats.org/officeDocument/2006/relationships/hyperlink" Target="https://www.youtube.com/watch?v=JeMVNDWSVL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Bonheur_Palette_MIA_9274.jpg" TargetMode="External"/><Relationship Id="rId2" Type="http://schemas.openxmlformats.org/officeDocument/2006/relationships/hyperlink" Target="https://pxhere.com/en/photo/1366147" TargetMode="External"/><Relationship Id="rId1" Type="http://schemas.openxmlformats.org/officeDocument/2006/relationships/slideLayout" Target="../slideLayouts/slideLayout2.xml"/><Relationship Id="rId4" Type="http://schemas.openxmlformats.org/officeDocument/2006/relationships/hyperlink" Target="https://commons.wikimedia.org/wiki/File:Speaking.sv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reesvg.org/country-road-vector-image" TargetMode="External"/><Relationship Id="rId2" Type="http://schemas.openxmlformats.org/officeDocument/2006/relationships/hyperlink" Target="https://commons.wikimedia.org/wiki/File:Hands_4_Holding.jpg" TargetMode="External"/><Relationship Id="rId1" Type="http://schemas.openxmlformats.org/officeDocument/2006/relationships/slideLayout" Target="../slideLayouts/slideLayout2.xml"/><Relationship Id="rId6" Type="http://schemas.openxmlformats.org/officeDocument/2006/relationships/hyperlink" Target="https://fa.wikipedia.org/wiki/%D8%A2%D9%85%D9%88%D8%B2%D8%B4_%D9%88_%D9%BE%D8%B1%D9%88%D8%B1%D8%B4_%D8%AF%D8%B1_%D8%A7%D9%81%D8%BA%D8%A7%D9%86%D8%B3%D8%AA%D8%A7%D9%86" TargetMode="External"/><Relationship Id="rId5" Type="http://schemas.openxmlformats.org/officeDocument/2006/relationships/hyperlink" Target="https://www.pikrepo.com/fipdl/boy-sitting-on-book-and-reading-book" TargetMode="External"/><Relationship Id="rId4" Type="http://schemas.openxmlformats.org/officeDocument/2006/relationships/hyperlink" Target="https://www.needpix.com/photo/93762/meeting-conference-people-table-scientists-debating-discussion-discussing-deba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krepo.com/fipdl/boy-sitting-on-book-and-reading-boo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hyperlink" Target="https://pxhere.com/en/photo/13661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1C2C70-840D-41D0-BBE3-8AA5BF0BCFB4}"/>
              </a:ext>
            </a:extLst>
          </p:cNvPr>
          <p:cNvSpPr>
            <a:spLocks noGrp="1"/>
          </p:cNvSpPr>
          <p:nvPr>
            <p:ph type="sldNum" sz="quarter" idx="12"/>
          </p:nvPr>
        </p:nvSpPr>
        <p:spPr/>
        <p:txBody>
          <a:bodyPr/>
          <a:lstStyle/>
          <a:p>
            <a:fld id="{0D2BBEDB-F3D9-49BF-9F5E-2B501FA91F2E}" type="slidenum">
              <a:rPr lang="en-US" smtClean="0"/>
              <a:t>1</a:t>
            </a:fld>
            <a:endParaRPr lang="en-US"/>
          </a:p>
        </p:txBody>
      </p:sp>
      <p:sp>
        <p:nvSpPr>
          <p:cNvPr id="4" name="Rectangle 3"/>
          <p:cNvSpPr/>
          <p:nvPr/>
        </p:nvSpPr>
        <p:spPr>
          <a:xfrm>
            <a:off x="457200" y="5401818"/>
            <a:ext cx="8229600" cy="1323439"/>
          </a:xfrm>
          <a:prstGeom prst="rect">
            <a:avLst/>
          </a:prstGeom>
        </p:spPr>
        <p:txBody>
          <a:bodyPr wrap="square">
            <a:spAutoFit/>
          </a:bodyPr>
          <a:lstStyle/>
          <a:p>
            <a:pPr lvl="0" algn="ctr"/>
            <a:r>
              <a:rPr lang="en-US" sz="2000" dirty="0">
                <a:latin typeface="Verdana"/>
                <a:ea typeface="Verdana"/>
                <a:cs typeface="Verdana"/>
                <a:sym typeface="Verdana"/>
              </a:rPr>
              <a:t>Created by Dr. Maya Kalyanpur as part of the </a:t>
            </a:r>
            <a:r>
              <a:rPr lang="en-US" sz="2000" i="1" dirty="0">
                <a:latin typeface="Verdana"/>
                <a:ea typeface="Verdana"/>
                <a:cs typeface="Verdana"/>
                <a:sym typeface="Verdana"/>
              </a:rPr>
              <a:t>Leaders for Inclusion Project</a:t>
            </a:r>
            <a:r>
              <a:rPr lang="en-US" sz="2000" dirty="0">
                <a:latin typeface="Verdana"/>
                <a:ea typeface="Verdana"/>
                <a:cs typeface="Verdana"/>
                <a:sym typeface="Verdana"/>
              </a:rPr>
              <a:t> at the University of San Diego and generously funded by the Johnson Family Foundation. </a:t>
            </a:r>
          </a:p>
          <a:p>
            <a:pPr lvl="0" algn="ctr"/>
            <a:r>
              <a:rPr lang="en-US" sz="2000" dirty="0">
                <a:latin typeface="Verdana"/>
                <a:ea typeface="Verdana"/>
                <a:cs typeface="Verdana"/>
                <a:sym typeface="Verdana"/>
              </a:rPr>
              <a:t>August 2019</a:t>
            </a:r>
          </a:p>
        </p:txBody>
      </p:sp>
      <p:sp>
        <p:nvSpPr>
          <p:cNvPr id="3" name="Subtitle 2"/>
          <p:cNvSpPr>
            <a:spLocks noGrp="1"/>
          </p:cNvSpPr>
          <p:nvPr>
            <p:ph type="subTitle" idx="1"/>
          </p:nvPr>
        </p:nvSpPr>
        <p:spPr>
          <a:xfrm>
            <a:off x="642805" y="4572000"/>
            <a:ext cx="6553200" cy="829818"/>
          </a:xfrm>
        </p:spPr>
        <p:txBody>
          <a:bodyPr>
            <a:normAutofit/>
          </a:bodyPr>
          <a:lstStyle/>
          <a:p>
            <a:r>
              <a:rPr lang="en-US" dirty="0">
                <a:latin typeface="Verdana" panose="020B0604030504040204" pitchFamily="34" charset="0"/>
                <a:ea typeface="Verdana" panose="020B0604030504040204" pitchFamily="34" charset="0"/>
              </a:rPr>
              <a:t>UNDERSTANDING THE INFLUENCE OF CULTURE ON STUDENTS’ BEHAVIOR</a:t>
            </a:r>
          </a:p>
        </p:txBody>
      </p:sp>
      <p:sp>
        <p:nvSpPr>
          <p:cNvPr id="2" name="Title 1"/>
          <p:cNvSpPr>
            <a:spLocks noGrp="1"/>
          </p:cNvSpPr>
          <p:nvPr>
            <p:ph type="ctrTitle"/>
          </p:nvPr>
        </p:nvSpPr>
        <p:spPr>
          <a:xfrm>
            <a:off x="642805" y="2693634"/>
            <a:ext cx="6629400" cy="1931634"/>
          </a:xfrm>
        </p:spPr>
        <p:txBody>
          <a:bodyPr/>
          <a:lstStyle/>
          <a:p>
            <a:r>
              <a:rPr lang="en-US" sz="3600" dirty="0">
                <a:solidFill>
                  <a:schemeClr val="tx1"/>
                </a:solidFill>
                <a:latin typeface="Verdana" panose="020B0604030504040204" pitchFamily="34" charset="0"/>
                <a:ea typeface="Verdana" panose="020B0604030504040204" pitchFamily="34" charset="0"/>
              </a:rPr>
              <a:t>CULTURAL RECIPROCITY</a:t>
            </a:r>
          </a:p>
        </p:txBody>
      </p:sp>
    </p:spTree>
    <p:extLst>
      <p:ext uri="{BB962C8B-B14F-4D97-AF65-F5344CB8AC3E}">
        <p14:creationId xmlns:p14="http://schemas.microsoft.com/office/powerpoint/2010/main" val="245134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0B79AE85-7265-40BB-B7DE-042CE0554AFB}"/>
              </a:ext>
            </a:extLst>
          </p:cNvPr>
          <p:cNvSpPr txBox="1">
            <a:spLocks/>
          </p:cNvSpPr>
          <p:nvPr/>
        </p:nvSpPr>
        <p:spPr>
          <a:xfrm>
            <a:off x="6620723" y="5234782"/>
            <a:ext cx="2286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3333FF"/>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School Back in Session</a:t>
            </a:r>
            <a:r>
              <a:rPr lang="en-US" sz="1000" dirty="0">
                <a:solidFill>
                  <a:srgbClr val="3333FF"/>
                </a:solidFill>
                <a:latin typeface="Verdana" panose="020B0604030504040204" pitchFamily="34" charset="0"/>
                <a:ea typeface="Verdana" panose="020B0604030504040204" pitchFamily="34" charset="0"/>
              </a:rPr>
              <a:t> </a:t>
            </a:r>
            <a:r>
              <a:rPr lang="en-US" sz="1000" dirty="0">
                <a:solidFill>
                  <a:schemeClr val="tx1"/>
                </a:solidFill>
                <a:latin typeface="Verdana" panose="020B0604030504040204" pitchFamily="34" charset="0"/>
                <a:ea typeface="Verdana" panose="020B0604030504040204" pitchFamily="34" charset="0"/>
              </a:rPr>
              <a:t>by Staff Sgt. Marcus J. Quarterman. CC0</a:t>
            </a:r>
          </a:p>
        </p:txBody>
      </p:sp>
      <p:sp>
        <p:nvSpPr>
          <p:cNvPr id="6" name="Slide Number Placeholder 5">
            <a:extLst>
              <a:ext uri="{FF2B5EF4-FFF2-40B4-BE49-F238E27FC236}">
                <a16:creationId xmlns:a16="http://schemas.microsoft.com/office/drawing/2014/main" id="{31BB740B-D1D9-4577-A675-827DE8A9A062}"/>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10</a:t>
            </a:fld>
            <a:endParaRPr lang="en-US" dirty="0">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63FF45B4-6DAB-49C3-9600-6C12C46BBD04}"/>
              </a:ext>
            </a:extLst>
          </p:cNvPr>
          <p:cNvSpPr>
            <a:spLocks noGrp="1"/>
          </p:cNvSpPr>
          <p:nvPr>
            <p:ph type="ftr" sz="quarter" idx="11"/>
          </p:nvPr>
        </p:nvSpPr>
        <p:spPr>
          <a:xfrm>
            <a:off x="2209800" y="6449628"/>
            <a:ext cx="4038600" cy="365125"/>
          </a:xfrm>
        </p:spPr>
        <p:txBody>
          <a:bodyPr/>
          <a:lstStyle/>
          <a:p>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pic>
        <p:nvPicPr>
          <p:cNvPr id="4" name="Picture 2" descr="Image result for afghan stud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1902" y="3562999"/>
            <a:ext cx="4267200" cy="2832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3658" y="1623218"/>
            <a:ext cx="8223141" cy="1881982"/>
          </a:xfrm>
        </p:spPr>
        <p:txBody>
          <a:bodyPr>
            <a:normAutofit lnSpcReduction="10000"/>
          </a:bodyPr>
          <a:lstStyle/>
          <a:p>
            <a:pPr>
              <a:buClrTx/>
            </a:pPr>
            <a:r>
              <a:rPr lang="en-US" dirty="0">
                <a:solidFill>
                  <a:schemeClr val="tx1"/>
                </a:solidFill>
                <a:latin typeface="Verdana" panose="020B0604030504040204" pitchFamily="34" charset="0"/>
                <a:ea typeface="Verdana" panose="020B0604030504040204" pitchFamily="34" charset="0"/>
              </a:rPr>
              <a:t>An Afghani student refuses to clean up after play time or snack time. He tells you that at home, this is something his mother and older sisters do and he is not expected to clean up. Why do you think he refuses to clean up in the classroom?</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Case #4</a:t>
            </a:r>
          </a:p>
        </p:txBody>
      </p:sp>
    </p:spTree>
    <p:extLst>
      <p:ext uri="{BB962C8B-B14F-4D97-AF65-F5344CB8AC3E}">
        <p14:creationId xmlns:p14="http://schemas.microsoft.com/office/powerpoint/2010/main" val="194102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F6157-934E-46FA-89DC-00F892037D86}"/>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11</a:t>
            </a:fld>
            <a:endParaRPr lang="en-US">
              <a:latin typeface="Verdana" panose="020B0604030504040204" pitchFamily="34" charset="0"/>
              <a:ea typeface="Verdana" panose="020B0604030504040204" pitchFamily="34" charset="0"/>
            </a:endParaRPr>
          </a:p>
        </p:txBody>
      </p:sp>
      <p:sp>
        <p:nvSpPr>
          <p:cNvPr id="6" name="Footer Placeholder 4">
            <a:extLst>
              <a:ext uri="{FF2B5EF4-FFF2-40B4-BE49-F238E27FC236}">
                <a16:creationId xmlns:a16="http://schemas.microsoft.com/office/drawing/2014/main" id="{DC97B54B-C02A-4747-927F-1BEC66BD8D6B}"/>
              </a:ext>
            </a:extLst>
          </p:cNvPr>
          <p:cNvSpPr>
            <a:spLocks noGrp="1"/>
          </p:cNvSpPr>
          <p:nvPr>
            <p:ph type="ftr" sz="quarter" idx="11"/>
          </p:nvPr>
        </p:nvSpPr>
        <p:spPr>
          <a:xfrm>
            <a:off x="2362200" y="6492875"/>
            <a:ext cx="2895600" cy="365125"/>
          </a:xfrm>
        </p:spPr>
        <p:txBody>
          <a:bodyPr/>
          <a:lstStyle/>
          <a:p>
            <a:pPr algn="r"/>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03360398-CA60-482D-898A-56FBA7C89ADE}"/>
              </a:ext>
            </a:extLst>
          </p:cNvPr>
          <p:cNvSpPr txBox="1">
            <a:spLocks/>
          </p:cNvSpPr>
          <p:nvPr/>
        </p:nvSpPr>
        <p:spPr>
          <a:xfrm>
            <a:off x="5486400" y="5912071"/>
            <a:ext cx="299113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chemeClr val="tx1"/>
                </a:solidFill>
                <a:latin typeface="Verdana" panose="020B0604030504040204" pitchFamily="34" charset="0"/>
                <a:ea typeface="Verdana" panose="020B0604030504040204" pitchFamily="34" charset="0"/>
              </a:rPr>
              <a:t>(</a:t>
            </a:r>
            <a:r>
              <a:rPr lang="en-US" sz="1000" dirty="0" err="1">
                <a:solidFill>
                  <a:schemeClr val="tx1"/>
                </a:solidFill>
                <a:latin typeface="Verdana" panose="020B0604030504040204" pitchFamily="34" charset="0"/>
                <a:ea typeface="Verdana" panose="020B0604030504040204" pitchFamily="34" charset="0"/>
              </a:rPr>
              <a:t>Kalyanpur</a:t>
            </a:r>
            <a:r>
              <a:rPr lang="en-US" sz="1000" dirty="0">
                <a:solidFill>
                  <a:schemeClr val="tx1"/>
                </a:solidFill>
                <a:latin typeface="Verdana" panose="020B0604030504040204" pitchFamily="34" charset="0"/>
                <a:ea typeface="Verdana" panose="020B0604030504040204" pitchFamily="34" charset="0"/>
              </a:rPr>
              <a:t> &amp; Harry, 1996, Cover). Copyright by Paul H Brookes Pub Co</a:t>
            </a:r>
          </a:p>
        </p:txBody>
      </p:sp>
      <p:pic>
        <p:nvPicPr>
          <p:cNvPr id="5" name="Picture 4" descr="Front cover page of a book titled Culture in Special Education / Building Cultural Reciprocity with Families by Beth Harry and Maya Kalyanpur"/>
          <p:cNvPicPr>
            <a:picLocks noChangeAspect="1"/>
          </p:cNvPicPr>
          <p:nvPr/>
        </p:nvPicPr>
        <p:blipFill>
          <a:blip r:embed="rId3"/>
          <a:stretch>
            <a:fillRect/>
          </a:stretch>
        </p:blipFill>
        <p:spPr>
          <a:xfrm>
            <a:off x="5886734" y="1598833"/>
            <a:ext cx="2819400" cy="4344767"/>
          </a:xfrm>
          <a:prstGeom prst="rect">
            <a:avLst/>
          </a:prstGeom>
        </p:spPr>
      </p:pic>
      <p:sp>
        <p:nvSpPr>
          <p:cNvPr id="3" name="Content Placeholder 2"/>
          <p:cNvSpPr>
            <a:spLocks noGrp="1"/>
          </p:cNvSpPr>
          <p:nvPr>
            <p:ph idx="1"/>
          </p:nvPr>
        </p:nvSpPr>
        <p:spPr>
          <a:xfrm>
            <a:off x="304800" y="1752600"/>
            <a:ext cx="5105400" cy="4740275"/>
          </a:xfrm>
        </p:spPr>
        <p:txBody>
          <a:bodyPr>
            <a:normAutofit lnSpcReduction="10000"/>
          </a:bodyPr>
          <a:lstStyle/>
          <a:p>
            <a:pPr>
              <a:buClrTx/>
            </a:pPr>
            <a:r>
              <a:rPr lang="en-US" dirty="0">
                <a:solidFill>
                  <a:schemeClr val="tx1"/>
                </a:solidFill>
                <a:latin typeface="Verdana" panose="020B0604030504040204" pitchFamily="34" charset="0"/>
                <a:ea typeface="Verdana" panose="020B0604030504040204" pitchFamily="34" charset="0"/>
              </a:rPr>
              <a:t>Annie is an African-American single mother. Her 5-year-old son has a disability. She has a good relationship with her Anglo-American social worker who visits her in her Section 8 apartment once a month. One time, Annie told the social worker that she beat her son when he was naughty. The social worker reported her to Child Protection Services. Is this the appropriate action?</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Case # 5</a:t>
            </a:r>
          </a:p>
        </p:txBody>
      </p:sp>
    </p:spTree>
    <p:extLst>
      <p:ext uri="{BB962C8B-B14F-4D97-AF65-F5344CB8AC3E}">
        <p14:creationId xmlns:p14="http://schemas.microsoft.com/office/powerpoint/2010/main" val="344967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E0905B-AC2C-4183-BDDE-42B91B322AD7}"/>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12</a:t>
            </a:fld>
            <a:endParaRPr lang="en-US">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397D8712-45F4-4E23-957D-7FE84C33B08B}"/>
              </a:ext>
            </a:extLst>
          </p:cNvPr>
          <p:cNvSpPr>
            <a:spLocks noGrp="1"/>
          </p:cNvSpPr>
          <p:nvPr>
            <p:ph type="ftr" sz="quarter" idx="11"/>
          </p:nvPr>
        </p:nvSpPr>
        <p:spPr>
          <a:xfrm>
            <a:off x="2611583" y="6492875"/>
            <a:ext cx="2895600" cy="365125"/>
          </a:xfrm>
        </p:spPr>
        <p:txBody>
          <a:bodyPr/>
          <a:lstStyle/>
          <a:p>
            <a:pPr algn="r"/>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678F78CA-58C6-467A-B293-2F88A4C5F0C3}"/>
              </a:ext>
            </a:extLst>
          </p:cNvPr>
          <p:cNvSpPr txBox="1">
            <a:spLocks/>
          </p:cNvSpPr>
          <p:nvPr/>
        </p:nvSpPr>
        <p:spPr>
          <a:xfrm>
            <a:off x="6553200" y="5689211"/>
            <a:ext cx="213816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Verdana" panose="020B0604030504040204" pitchFamily="34" charset="0"/>
                <a:ea typeface="Verdana" panose="020B0604030504040204" pitchFamily="34" charset="0"/>
              </a:rPr>
              <a:t>(Morris, 2016, cover). Copyright by The New Press</a:t>
            </a:r>
          </a:p>
        </p:txBody>
      </p:sp>
      <p:pic>
        <p:nvPicPr>
          <p:cNvPr id="6" name="Picture 5" descr="Front cover of a book titled Pushout: The Criminalization of Black Girls in Schools by Monique W. Morris"/>
          <p:cNvPicPr>
            <a:picLocks noChangeAspect="1"/>
          </p:cNvPicPr>
          <p:nvPr/>
        </p:nvPicPr>
        <p:blipFill>
          <a:blip r:embed="rId3"/>
          <a:stretch>
            <a:fillRect/>
          </a:stretch>
        </p:blipFill>
        <p:spPr>
          <a:xfrm>
            <a:off x="6324600" y="1676400"/>
            <a:ext cx="2553325" cy="3966773"/>
          </a:xfrm>
          <a:prstGeom prst="rect">
            <a:avLst/>
          </a:prstGeom>
        </p:spPr>
      </p:pic>
      <p:sp>
        <p:nvSpPr>
          <p:cNvPr id="9" name="Content Placeholder 6">
            <a:extLst>
              <a:ext uri="{FF2B5EF4-FFF2-40B4-BE49-F238E27FC236}">
                <a16:creationId xmlns:a16="http://schemas.microsoft.com/office/drawing/2014/main" id="{892DA931-8092-4A88-9EA2-F16688DBFA6F}"/>
              </a:ext>
            </a:extLst>
          </p:cNvPr>
          <p:cNvSpPr>
            <a:spLocks noGrp="1"/>
          </p:cNvSpPr>
          <p:nvPr>
            <p:ph idx="1"/>
          </p:nvPr>
        </p:nvSpPr>
        <p:spPr>
          <a:xfrm>
            <a:off x="488186" y="1686097"/>
            <a:ext cx="5313405" cy="4550802"/>
          </a:xfrm>
        </p:spPr>
        <p:txBody>
          <a:bodyPr>
            <a:noAutofit/>
          </a:bodyPr>
          <a:lstStyle/>
          <a:p>
            <a:r>
              <a:rPr lang="en-US" dirty="0">
                <a:solidFill>
                  <a:schemeClr val="tx1"/>
                </a:solidFill>
                <a:latin typeface="Verdana" panose="020B0604030504040204" pitchFamily="34" charset="0"/>
                <a:ea typeface="Verdana" panose="020B0604030504040204" pitchFamily="34" charset="0"/>
              </a:rPr>
              <a:t>In a classroom, you observed a Black girl being pulled out of the classroom due to misbehaving according to the teacher. But when a White girl engage in the same behavior, the teacher does not pull the student out of the classroom. Why do you think the teacher handled the situation differently?</a:t>
            </a:r>
          </a:p>
        </p:txBody>
      </p:sp>
      <p:sp>
        <p:nvSpPr>
          <p:cNvPr id="2" name="Title 1">
            <a:extLst>
              <a:ext uri="{FF2B5EF4-FFF2-40B4-BE49-F238E27FC236}">
                <a16:creationId xmlns:a16="http://schemas.microsoft.com/office/drawing/2014/main" id="{3477532F-550D-4ABD-86D1-61664D841CE2}"/>
              </a:ext>
            </a:extLst>
          </p:cNvPr>
          <p:cNvSpPr>
            <a:spLocks noGrp="1"/>
          </p:cNvSpPr>
          <p:nvPr>
            <p:ph type="title"/>
          </p:nvPr>
        </p:nvSpPr>
        <p:spPr/>
        <p:txBody>
          <a:bodyPr/>
          <a:lstStyle/>
          <a:p>
            <a:r>
              <a:rPr lang="en-US" dirty="0">
                <a:solidFill>
                  <a:schemeClr val="tx1"/>
                </a:solidFill>
                <a:latin typeface="Verdana" panose="020B0604030504040204" pitchFamily="34" charset="0"/>
                <a:ea typeface="Verdana" panose="020B0604030504040204" pitchFamily="34" charset="0"/>
              </a:rPr>
              <a:t>CASE #6</a:t>
            </a:r>
          </a:p>
        </p:txBody>
      </p:sp>
    </p:spTree>
    <p:extLst>
      <p:ext uri="{BB962C8B-B14F-4D97-AF65-F5344CB8AC3E}">
        <p14:creationId xmlns:p14="http://schemas.microsoft.com/office/powerpoint/2010/main" val="26692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CAADB7-94D2-4761-9C93-5639564F120E}"/>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13</a:t>
            </a:fld>
            <a:endParaRPr lang="en-US">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717989C3-6AA8-4F40-BC13-7D4E97FD0FA8}"/>
              </a:ext>
            </a:extLst>
          </p:cNvPr>
          <p:cNvSpPr>
            <a:spLocks noGrp="1"/>
          </p:cNvSpPr>
          <p:nvPr>
            <p:ph type="ftr" sz="quarter" idx="11"/>
          </p:nvPr>
        </p:nvSpPr>
        <p:spPr>
          <a:xfrm>
            <a:off x="3124200" y="6492875"/>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6" name="TextBox 5">
            <a:extLst>
              <a:ext uri="{FF2B5EF4-FFF2-40B4-BE49-F238E27FC236}">
                <a16:creationId xmlns:a16="http://schemas.microsoft.com/office/drawing/2014/main" id="{57623518-D033-4CBE-9335-6EDFF9C45A3B}"/>
              </a:ext>
            </a:extLst>
          </p:cNvPr>
          <p:cNvSpPr txBox="1"/>
          <p:nvPr/>
        </p:nvSpPr>
        <p:spPr>
          <a:xfrm>
            <a:off x="4953000" y="6096002"/>
            <a:ext cx="4038600" cy="246221"/>
          </a:xfrm>
          <a:prstGeom prst="rect">
            <a:avLst/>
          </a:prstGeom>
          <a:noFill/>
        </p:spPr>
        <p:txBody>
          <a:bodyPr wrap="square" rtlCol="0">
            <a:spAutoFit/>
          </a:bodyPr>
          <a:lstStyle/>
          <a:p>
            <a:r>
              <a:rPr lang="en-US" sz="1000" dirty="0">
                <a:solidFill>
                  <a:srgbClr val="3333FF"/>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Meeting conference people </a:t>
            </a:r>
            <a:r>
              <a:rPr lang="en-US" sz="1000" dirty="0">
                <a:latin typeface="Verdana" panose="020B0604030504040204" pitchFamily="34" charset="0"/>
                <a:ea typeface="Verdana" panose="020B0604030504040204" pitchFamily="34" charset="0"/>
              </a:rPr>
              <a:t> by </a:t>
            </a:r>
            <a:r>
              <a:rPr lang="en-US" sz="1000" dirty="0" err="1">
                <a:latin typeface="Verdana" panose="020B0604030504040204" pitchFamily="34" charset="0"/>
                <a:ea typeface="Verdana" panose="020B0604030504040204" pitchFamily="34" charset="0"/>
              </a:rPr>
              <a:t>OpenClipart</a:t>
            </a:r>
            <a:r>
              <a:rPr lang="en-US" sz="1000" dirty="0">
                <a:latin typeface="Verdana" panose="020B0604030504040204" pitchFamily="34" charset="0"/>
                <a:ea typeface="Verdana" panose="020B0604030504040204" pitchFamily="34" charset="0"/>
              </a:rPr>
              <a:t>-Vector. CC0.</a:t>
            </a:r>
          </a:p>
        </p:txBody>
      </p:sp>
      <p:pic>
        <p:nvPicPr>
          <p:cNvPr id="5" name="Picture 4" descr="Conference People">
            <a:extLst>
              <a:ext uri="{FF2B5EF4-FFF2-40B4-BE49-F238E27FC236}">
                <a16:creationId xmlns:a16="http://schemas.microsoft.com/office/drawing/2014/main" id="{79961A1F-1F12-412D-9BEC-77CCA94EE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429000"/>
            <a:ext cx="3581400" cy="2635687"/>
          </a:xfrm>
          <a:prstGeom prst="rect">
            <a:avLst/>
          </a:prstGeom>
        </p:spPr>
      </p:pic>
      <p:sp>
        <p:nvSpPr>
          <p:cNvPr id="3" name="Content Placeholder 2"/>
          <p:cNvSpPr>
            <a:spLocks noGrp="1"/>
          </p:cNvSpPr>
          <p:nvPr>
            <p:ph idx="1"/>
          </p:nvPr>
        </p:nvSpPr>
        <p:spPr>
          <a:xfrm>
            <a:off x="457200" y="1752601"/>
            <a:ext cx="4648200" cy="2362200"/>
          </a:xfrm>
        </p:spPr>
        <p:txBody>
          <a:bodyPr>
            <a:normAutofit/>
          </a:bodyPr>
          <a:lstStyle/>
          <a:p>
            <a:pPr>
              <a:buClrTx/>
            </a:pPr>
            <a:r>
              <a:rPr lang="en-US" dirty="0">
                <a:solidFill>
                  <a:schemeClr val="tx1"/>
                </a:solidFill>
                <a:latin typeface="Verdana" panose="020B0604030504040204" pitchFamily="34" charset="0"/>
                <a:ea typeface="Verdana" panose="020B0604030504040204" pitchFamily="34" charset="0"/>
              </a:rPr>
              <a:t>At an IEP meeting, you become more and more uncomfortable as the parents kept saying “Jesus be praised!” </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Case #7</a:t>
            </a:r>
          </a:p>
        </p:txBody>
      </p:sp>
    </p:spTree>
    <p:extLst>
      <p:ext uri="{BB962C8B-B14F-4D97-AF65-F5344CB8AC3E}">
        <p14:creationId xmlns:p14="http://schemas.microsoft.com/office/powerpoint/2010/main" val="160893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E976C0-BA68-48BE-B66D-D4CCE90697C4}"/>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14</a:t>
            </a:fld>
            <a:endParaRPr lang="en-US">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BDC73293-7166-4699-B055-6EBD9B0CADB2}"/>
              </a:ext>
            </a:extLst>
          </p:cNvPr>
          <p:cNvSpPr>
            <a:spLocks noGrp="1"/>
          </p:cNvSpPr>
          <p:nvPr>
            <p:ph type="ftr" sz="quarter" idx="11"/>
          </p:nvPr>
        </p:nvSpPr>
        <p:spPr>
          <a:xfrm>
            <a:off x="3124200" y="6477000"/>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3" name="Content Placeholder 2"/>
          <p:cNvSpPr>
            <a:spLocks noGrp="1"/>
          </p:cNvSpPr>
          <p:nvPr>
            <p:ph idx="1"/>
          </p:nvPr>
        </p:nvSpPr>
        <p:spPr>
          <a:xfrm>
            <a:off x="228600" y="1752600"/>
            <a:ext cx="8686800" cy="4373563"/>
          </a:xfrm>
        </p:spPr>
        <p:txBody>
          <a:bodyPr>
            <a:normAutofit/>
          </a:bodyPr>
          <a:lstStyle/>
          <a:p>
            <a:pPr marL="411480" lvl="1" indent="0">
              <a:buClrTx/>
              <a:buNone/>
            </a:pPr>
            <a:r>
              <a:rPr lang="en-US" sz="2400" dirty="0">
                <a:solidFill>
                  <a:schemeClr val="tx1"/>
                </a:solidFill>
                <a:latin typeface="Verdana" panose="020B0604030504040204" pitchFamily="34" charset="0"/>
                <a:ea typeface="Verdana" panose="020B0604030504040204" pitchFamily="34" charset="0"/>
              </a:rPr>
              <a:t>1. Identify the cultural basis in your instructional practice</a:t>
            </a:r>
          </a:p>
          <a:p>
            <a:pPr marL="1143000" lvl="2" indent="-457200">
              <a:buClrTx/>
              <a:buFont typeface="+mj-lt"/>
              <a:buAutoNum type="alphaLcPeriod"/>
            </a:pPr>
            <a:r>
              <a:rPr lang="en-US" sz="2200" dirty="0">
                <a:solidFill>
                  <a:schemeClr val="tx1"/>
                </a:solidFill>
                <a:latin typeface="Verdana" panose="020B0604030504040204" pitchFamily="34" charset="0"/>
                <a:ea typeface="Verdana" panose="020B0604030504040204" pitchFamily="34" charset="0"/>
              </a:rPr>
              <a:t>Why do you do what you do in your classroom?</a:t>
            </a:r>
          </a:p>
          <a:p>
            <a:pPr marL="1143000" lvl="2" indent="-457200">
              <a:buClrTx/>
              <a:buFont typeface="+mj-lt"/>
              <a:buAutoNum type="alphaLcPeriod"/>
            </a:pPr>
            <a:r>
              <a:rPr lang="en-US" sz="2200" dirty="0">
                <a:solidFill>
                  <a:schemeClr val="tx1"/>
                </a:solidFill>
                <a:latin typeface="Verdana" panose="020B0604030504040204" pitchFamily="34" charset="0"/>
                <a:ea typeface="Verdana" panose="020B0604030504040204" pitchFamily="34" charset="0"/>
              </a:rPr>
              <a:t>Fill out your cultural identity web</a:t>
            </a:r>
          </a:p>
          <a:p>
            <a:pPr marL="411480" lvl="1" indent="0">
              <a:buClrTx/>
              <a:buNone/>
            </a:pPr>
            <a:r>
              <a:rPr lang="en-US" sz="2400" dirty="0">
                <a:solidFill>
                  <a:schemeClr val="tx1"/>
                </a:solidFill>
                <a:latin typeface="Verdana" panose="020B0604030504040204" pitchFamily="34" charset="0"/>
                <a:ea typeface="Verdana" panose="020B0604030504040204" pitchFamily="34" charset="0"/>
              </a:rPr>
              <a:t>2. Identify the cultural basis in your student’s behavior if there is an incongruence</a:t>
            </a:r>
          </a:p>
          <a:p>
            <a:pPr marL="1143000" lvl="2" indent="-457200">
              <a:buClrTx/>
              <a:buFont typeface="+mj-lt"/>
              <a:buAutoNum type="alphaLcPeriod"/>
            </a:pPr>
            <a:r>
              <a:rPr lang="en-US" sz="2200" dirty="0">
                <a:solidFill>
                  <a:schemeClr val="tx1"/>
                </a:solidFill>
                <a:latin typeface="Verdana" panose="020B0604030504040204" pitchFamily="34" charset="0"/>
                <a:ea typeface="Verdana" panose="020B0604030504040204" pitchFamily="34" charset="0"/>
              </a:rPr>
              <a:t>Why does the student do what they do?</a:t>
            </a:r>
          </a:p>
          <a:p>
            <a:pPr marL="1143000" lvl="2" indent="-457200">
              <a:buClrTx/>
              <a:buFont typeface="+mj-lt"/>
              <a:buAutoNum type="alphaLcPeriod"/>
            </a:pPr>
            <a:r>
              <a:rPr lang="en-US" sz="2200" dirty="0">
                <a:solidFill>
                  <a:schemeClr val="tx1"/>
                </a:solidFill>
                <a:latin typeface="Verdana" panose="020B0604030504040204" pitchFamily="34" charset="0"/>
                <a:ea typeface="Verdana" panose="020B0604030504040204" pitchFamily="34" charset="0"/>
              </a:rPr>
              <a:t>Speak to the parents or guardians</a:t>
            </a:r>
          </a:p>
          <a:p>
            <a:pPr marL="411480" lvl="1" indent="0">
              <a:buClrTx/>
              <a:buNone/>
            </a:pPr>
            <a:r>
              <a:rPr lang="en-US" sz="2400" dirty="0">
                <a:solidFill>
                  <a:schemeClr val="tx1"/>
                </a:solidFill>
                <a:latin typeface="Verdana" panose="020B0604030504040204" pitchFamily="34" charset="0"/>
                <a:ea typeface="Verdana" panose="020B0604030504040204" pitchFamily="34" charset="0"/>
              </a:rPr>
              <a:t>3. Make these differences in expectations explicit</a:t>
            </a:r>
          </a:p>
          <a:p>
            <a:pPr marL="411480" lvl="1" indent="0">
              <a:buClrTx/>
              <a:buNone/>
            </a:pPr>
            <a:r>
              <a:rPr lang="en-US" sz="2400" dirty="0">
                <a:solidFill>
                  <a:schemeClr val="tx1"/>
                </a:solidFill>
                <a:latin typeface="Verdana" panose="020B0604030504040204" pitchFamily="34" charset="0"/>
                <a:ea typeface="Verdana" panose="020B0604030504040204" pitchFamily="34" charset="0"/>
              </a:rPr>
              <a:t>4. Work out a compromise </a:t>
            </a:r>
          </a:p>
          <a:p>
            <a:pPr marL="868680" lvl="1" indent="-457200">
              <a:buFont typeface="+mj-lt"/>
              <a:buAutoNum type="alphaLcPeriod"/>
            </a:pPr>
            <a:endParaRPr lang="en-US" sz="2400" dirty="0">
              <a:solidFill>
                <a:schemeClr val="tx1"/>
              </a:solidFill>
              <a:latin typeface="Verdana" panose="020B0604030504040204" pitchFamily="34" charset="0"/>
              <a:ea typeface="Verdana" panose="020B0604030504040204" pitchFamily="34" charset="0"/>
            </a:endParaRPr>
          </a:p>
        </p:txBody>
      </p:sp>
      <p:sp>
        <p:nvSpPr>
          <p:cNvPr id="2" name="Title 1"/>
          <p:cNvSpPr>
            <a:spLocks noGrp="1"/>
          </p:cNvSpPr>
          <p:nvPr>
            <p:ph type="title"/>
          </p:nvPr>
        </p:nvSpPr>
        <p:spPr/>
        <p:txBody>
          <a:bodyPr>
            <a:normAutofit fontScale="90000"/>
          </a:bodyPr>
          <a:lstStyle/>
          <a:p>
            <a:r>
              <a:rPr lang="en-US" dirty="0">
                <a:solidFill>
                  <a:schemeClr val="tx1"/>
                </a:solidFill>
                <a:latin typeface="Verdana" panose="020B0604030504040204" pitchFamily="34" charset="0"/>
                <a:ea typeface="Verdana" panose="020B0604030504040204" pitchFamily="34" charset="0"/>
              </a:rPr>
              <a:t>FOUR STEPS OF CULTURAL RECIPROCITY </a:t>
            </a:r>
          </a:p>
        </p:txBody>
      </p:sp>
    </p:spTree>
    <p:extLst>
      <p:ext uri="{BB962C8B-B14F-4D97-AF65-F5344CB8AC3E}">
        <p14:creationId xmlns:p14="http://schemas.microsoft.com/office/powerpoint/2010/main" val="12989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FA2A38-A8D8-4157-BC85-1CB32C34F664}"/>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15</a:t>
            </a:fld>
            <a:endParaRPr lang="en-US">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C9AC3BF7-09E7-4A3F-BD07-6C9BF8E7E949}"/>
              </a:ext>
            </a:extLst>
          </p:cNvPr>
          <p:cNvSpPr>
            <a:spLocks noGrp="1"/>
          </p:cNvSpPr>
          <p:nvPr>
            <p:ph type="ftr" sz="quarter" idx="11"/>
          </p:nvPr>
        </p:nvSpPr>
        <p:spPr>
          <a:xfrm>
            <a:off x="3583892" y="6432310"/>
            <a:ext cx="1945144" cy="365125"/>
          </a:xfrm>
        </p:spPr>
        <p:txBody>
          <a:bodyPr/>
          <a:lstStyle/>
          <a:p>
            <a:pPr algn="r"/>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66060C8F-7E78-4CCB-95F7-9131FBEAC486}"/>
              </a:ext>
            </a:extLst>
          </p:cNvPr>
          <p:cNvSpPr txBox="1">
            <a:spLocks/>
          </p:cNvSpPr>
          <p:nvPr/>
        </p:nvSpPr>
        <p:spPr>
          <a:xfrm>
            <a:off x="6637123" y="4801837"/>
            <a:ext cx="23500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Verdana" panose="020B0604030504040204" pitchFamily="34" charset="0"/>
                <a:ea typeface="Verdana" panose="020B0604030504040204" pitchFamily="34" charset="0"/>
              </a:rPr>
              <a:t>(Banks, 2005, cover). Copyright by Pearson </a:t>
            </a:r>
          </a:p>
        </p:txBody>
      </p:sp>
      <p:pic>
        <p:nvPicPr>
          <p:cNvPr id="4" name="Content Placeholder 3" descr="Front cover page titled Cultural diversity and education by James A. Banks"/>
          <p:cNvPicPr>
            <a:picLocks noChangeAspect="1"/>
          </p:cNvPicPr>
          <p:nvPr/>
        </p:nvPicPr>
        <p:blipFill>
          <a:blip r:embed="rId3"/>
          <a:stretch>
            <a:fillRect/>
          </a:stretch>
        </p:blipFill>
        <p:spPr>
          <a:xfrm>
            <a:off x="6707248" y="1886601"/>
            <a:ext cx="2209800" cy="2915236"/>
          </a:xfrm>
          <a:prstGeom prst="rect">
            <a:avLst/>
          </a:prstGeom>
        </p:spPr>
      </p:pic>
      <p:sp>
        <p:nvSpPr>
          <p:cNvPr id="3" name="Content Placeholder 2"/>
          <p:cNvSpPr>
            <a:spLocks noGrp="1"/>
          </p:cNvSpPr>
          <p:nvPr>
            <p:ph idx="1"/>
          </p:nvPr>
        </p:nvSpPr>
        <p:spPr>
          <a:xfrm>
            <a:off x="30480" y="1600200"/>
            <a:ext cx="6705600" cy="5257800"/>
          </a:xfrm>
        </p:spPr>
        <p:txBody>
          <a:bodyPr>
            <a:noAutofit/>
          </a:bodyPr>
          <a:lstStyle/>
          <a:p>
            <a:pPr>
              <a:buClrTx/>
            </a:pPr>
            <a:r>
              <a:rPr lang="en-US" sz="2200" dirty="0">
                <a:solidFill>
                  <a:schemeClr val="tx1"/>
                </a:solidFill>
                <a:latin typeface="Verdana" panose="020B0604030504040204" pitchFamily="34" charset="0"/>
                <a:ea typeface="Verdana" panose="020B0604030504040204" pitchFamily="34" charset="0"/>
              </a:rPr>
              <a:t>Asking yourself “why?” </a:t>
            </a:r>
          </a:p>
          <a:p>
            <a:pPr lvl="1">
              <a:buClrTx/>
            </a:pPr>
            <a:r>
              <a:rPr lang="en-US" sz="2200" dirty="0">
                <a:solidFill>
                  <a:schemeClr val="tx1"/>
                </a:solidFill>
                <a:latin typeface="Verdana" panose="020B0604030504040204" pitchFamily="34" charset="0"/>
                <a:ea typeface="Verdana" panose="020B0604030504040204" pitchFamily="34" charset="0"/>
              </a:rPr>
              <a:t>Why do I want my student to walk in a line to get from one place to another? </a:t>
            </a:r>
          </a:p>
          <a:p>
            <a:pPr lvl="1">
              <a:buClrTx/>
            </a:pPr>
            <a:r>
              <a:rPr lang="en-US" sz="2200" dirty="0">
                <a:solidFill>
                  <a:schemeClr val="tx1"/>
                </a:solidFill>
                <a:latin typeface="Verdana" panose="020B0604030504040204" pitchFamily="34" charset="0"/>
                <a:ea typeface="Verdana" panose="020B0604030504040204" pitchFamily="34" charset="0"/>
              </a:rPr>
              <a:t>What are the imbedded values? </a:t>
            </a:r>
          </a:p>
          <a:p>
            <a:pPr>
              <a:buClrTx/>
            </a:pPr>
            <a:r>
              <a:rPr lang="en-US" sz="2200" dirty="0">
                <a:solidFill>
                  <a:schemeClr val="tx1"/>
                </a:solidFill>
                <a:latin typeface="Verdana" panose="020B0604030504040204" pitchFamily="34" charset="0"/>
                <a:ea typeface="Verdana" panose="020B0604030504040204" pitchFamily="34" charset="0"/>
              </a:rPr>
              <a:t>Recognizing “who am I?” </a:t>
            </a:r>
          </a:p>
          <a:p>
            <a:pPr lvl="1">
              <a:buClrTx/>
            </a:pPr>
            <a:r>
              <a:rPr lang="en-US" sz="2200" dirty="0">
                <a:solidFill>
                  <a:schemeClr val="tx1"/>
                </a:solidFill>
                <a:latin typeface="Verdana" panose="020B0604030504040204" pitchFamily="34" charset="0"/>
                <a:ea typeface="Verdana" panose="020B0604030504040204" pitchFamily="34" charset="0"/>
              </a:rPr>
              <a:t>Identifying the macro- and micro-cultural groups that make up who you are</a:t>
            </a:r>
          </a:p>
          <a:p>
            <a:pPr lvl="2">
              <a:buClrTx/>
            </a:pPr>
            <a:r>
              <a:rPr lang="en-US" sz="2200" dirty="0">
                <a:solidFill>
                  <a:schemeClr val="tx1"/>
                </a:solidFill>
                <a:latin typeface="Verdana" panose="020B0604030504040204" pitchFamily="34" charset="0"/>
                <a:ea typeface="Verdana" panose="020B0604030504040204" pitchFamily="34" charset="0"/>
              </a:rPr>
              <a:t>Socio-economic status/ class; Religion; Occupation; Ethnicity/ race; Age; Gender; Nationality; Birth order; Family relationship </a:t>
            </a:r>
          </a:p>
          <a:p>
            <a:pPr>
              <a:buClrTx/>
            </a:pPr>
            <a:r>
              <a:rPr lang="en-US" sz="2200" dirty="0">
                <a:solidFill>
                  <a:schemeClr val="tx1"/>
                </a:solidFill>
                <a:latin typeface="Verdana" panose="020B0604030504040204" pitchFamily="34" charset="0"/>
                <a:ea typeface="Verdana" panose="020B0604030504040204" pitchFamily="34" charset="0"/>
              </a:rPr>
              <a:t>Intersectionality</a:t>
            </a:r>
          </a:p>
          <a:p>
            <a:pPr>
              <a:buClrTx/>
            </a:pPr>
            <a:r>
              <a:rPr lang="en-US" sz="2200" dirty="0">
                <a:solidFill>
                  <a:schemeClr val="tx1"/>
                </a:solidFill>
                <a:latin typeface="Verdana" panose="020B0604030504040204" pitchFamily="34" charset="0"/>
                <a:ea typeface="Verdana" panose="020B0604030504040204" pitchFamily="34" charset="0"/>
              </a:rPr>
              <a:t>Positionality</a:t>
            </a:r>
          </a:p>
        </p:txBody>
      </p:sp>
      <p:sp>
        <p:nvSpPr>
          <p:cNvPr id="2" name="Title 1"/>
          <p:cNvSpPr>
            <a:spLocks noGrp="1"/>
          </p:cNvSpPr>
          <p:nvPr>
            <p:ph type="title"/>
          </p:nvPr>
        </p:nvSpPr>
        <p:spPr/>
        <p:txBody>
          <a:bodyPr>
            <a:normAutofit fontScale="90000"/>
          </a:bodyPr>
          <a:lstStyle/>
          <a:p>
            <a:r>
              <a:rPr lang="en-US" dirty="0">
                <a:solidFill>
                  <a:schemeClr val="tx1"/>
                </a:solidFill>
                <a:latin typeface="Verdana" panose="020B0604030504040204" pitchFamily="34" charset="0"/>
                <a:ea typeface="Verdana" panose="020B0604030504040204" pitchFamily="34" charset="0"/>
              </a:rPr>
              <a:t>Step 1: identifying cultural assumptions in your teaching</a:t>
            </a:r>
          </a:p>
        </p:txBody>
      </p:sp>
    </p:spTree>
    <p:extLst>
      <p:ext uri="{BB962C8B-B14F-4D97-AF65-F5344CB8AC3E}">
        <p14:creationId xmlns:p14="http://schemas.microsoft.com/office/powerpoint/2010/main" val="13547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03B20E-096D-41CC-AC6F-35446FD2C50C}"/>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16</a:t>
            </a:fld>
            <a:endParaRPr lang="en-US">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D919A4CB-857E-4634-BEEA-2D248BEB666E}"/>
              </a:ext>
            </a:extLst>
          </p:cNvPr>
          <p:cNvSpPr>
            <a:spLocks noGrp="1"/>
          </p:cNvSpPr>
          <p:nvPr>
            <p:ph type="ftr" sz="quarter" idx="11"/>
          </p:nvPr>
        </p:nvSpPr>
        <p:spPr>
          <a:xfrm>
            <a:off x="3583892" y="6477264"/>
            <a:ext cx="1945144" cy="365125"/>
          </a:xfrm>
        </p:spPr>
        <p:txBody>
          <a:bodyPr/>
          <a:lstStyle/>
          <a:p>
            <a:pPr algn="r"/>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grpSp>
        <p:nvGrpSpPr>
          <p:cNvPr id="7" name="Group 6" descr="An illustration showing intersectionality of the different components such as age, gender, class, race etc. as Bank describe it as person's micro culture interacts and nested with family, community and nationality called as person's macro-culture.">
            <a:extLst>
              <a:ext uri="{FF2B5EF4-FFF2-40B4-BE49-F238E27FC236}">
                <a16:creationId xmlns:a16="http://schemas.microsoft.com/office/drawing/2014/main" id="{170D8671-784D-4807-BDA5-3413C79978B2}"/>
              </a:ext>
              <a:ext uri="{C183D7F6-B498-43B3-948B-1728B52AA6E4}">
                <adec:decorative xmlns:adec="http://schemas.microsoft.com/office/drawing/2017/decorative" val="0"/>
              </a:ext>
            </a:extLst>
          </p:cNvPr>
          <p:cNvGrpSpPr/>
          <p:nvPr/>
        </p:nvGrpSpPr>
        <p:grpSpPr>
          <a:xfrm>
            <a:off x="1734468" y="751367"/>
            <a:ext cx="5675064" cy="5673256"/>
            <a:chOff x="3258468" y="775248"/>
            <a:chExt cx="5675064" cy="5673256"/>
          </a:xfrm>
        </p:grpSpPr>
        <p:sp>
          <p:nvSpPr>
            <p:cNvPr id="8" name="Oval 7">
              <a:extLst>
                <a:ext uri="{FF2B5EF4-FFF2-40B4-BE49-F238E27FC236}">
                  <a16:creationId xmlns:a16="http://schemas.microsoft.com/office/drawing/2014/main" id="{6F742AF4-1FB2-4629-B5BC-DB02AD1E8AAE}"/>
                </a:ext>
              </a:extLst>
            </p:cNvPr>
            <p:cNvSpPr/>
            <p:nvPr/>
          </p:nvSpPr>
          <p:spPr>
            <a:xfrm>
              <a:off x="3258468" y="775248"/>
              <a:ext cx="5675064" cy="5673256"/>
            </a:xfrm>
            <a:prstGeom prst="ellipse">
              <a:avLst/>
            </a:prstGeom>
            <a:solidFill>
              <a:schemeClr val="bg1">
                <a:lumMod val="50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Oval 8">
              <a:extLst>
                <a:ext uri="{FF2B5EF4-FFF2-40B4-BE49-F238E27FC236}">
                  <a16:creationId xmlns:a16="http://schemas.microsoft.com/office/drawing/2014/main" id="{AED7AE15-A5F9-4448-8213-BD52D2BA3DB6}"/>
                </a:ext>
              </a:extLst>
            </p:cNvPr>
            <p:cNvSpPr/>
            <p:nvPr/>
          </p:nvSpPr>
          <p:spPr>
            <a:xfrm>
              <a:off x="3577805" y="1136177"/>
              <a:ext cx="5025506" cy="5023906"/>
            </a:xfrm>
            <a:prstGeom prst="ellipse">
              <a:avLst/>
            </a:prstGeom>
            <a:solidFill>
              <a:schemeClr val="bg1">
                <a:lumMod val="6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Oval 9">
              <a:extLst>
                <a:ext uri="{FF2B5EF4-FFF2-40B4-BE49-F238E27FC236}">
                  <a16:creationId xmlns:a16="http://schemas.microsoft.com/office/drawing/2014/main" id="{BD147278-7399-4F1C-A669-E38247A71B30}"/>
                </a:ext>
              </a:extLst>
            </p:cNvPr>
            <p:cNvSpPr/>
            <p:nvPr/>
          </p:nvSpPr>
          <p:spPr>
            <a:xfrm>
              <a:off x="3925404" y="1460948"/>
              <a:ext cx="4375758" cy="4374364"/>
            </a:xfrm>
            <a:prstGeom prst="ellipse">
              <a:avLst/>
            </a:prstGeom>
            <a:solidFill>
              <a:schemeClr val="bg1">
                <a:lumMod val="7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pic>
          <p:nvPicPr>
            <p:cNvPr id="11" name="Picture 10">
              <a:extLst>
                <a:ext uri="{FF2B5EF4-FFF2-40B4-BE49-F238E27FC236}">
                  <a16:creationId xmlns:a16="http://schemas.microsoft.com/office/drawing/2014/main" id="{AE179A86-799D-4CB5-AC68-72957B99D11E}"/>
                </a:ext>
              </a:extLst>
            </p:cNvPr>
            <p:cNvPicPr>
              <a:picLocks noChangeAspect="1"/>
            </p:cNvPicPr>
            <p:nvPr/>
          </p:nvPicPr>
          <p:blipFill>
            <a:blip r:embed="rId3">
              <a:duotone>
                <a:prstClr val="black"/>
                <a:srgbClr val="C00000">
                  <a:tint val="45000"/>
                  <a:satMod val="400000"/>
                </a:srgbClr>
              </a:duotone>
              <a:alphaModFix amt="35000"/>
            </a:blip>
            <a:stretch>
              <a:fillRect/>
            </a:stretch>
          </p:blipFill>
          <p:spPr>
            <a:xfrm>
              <a:off x="5236619" y="1922956"/>
              <a:ext cx="2420266" cy="2412196"/>
            </a:xfrm>
            <a:prstGeom prst="rect">
              <a:avLst/>
            </a:prstGeom>
            <a:noFill/>
          </p:spPr>
        </p:pic>
        <p:pic>
          <p:nvPicPr>
            <p:cNvPr id="12" name="Picture 11">
              <a:extLst>
                <a:ext uri="{FF2B5EF4-FFF2-40B4-BE49-F238E27FC236}">
                  <a16:creationId xmlns:a16="http://schemas.microsoft.com/office/drawing/2014/main" id="{2ABBEAA2-4170-4615-A3D3-C7F8C58089F6}"/>
                </a:ext>
              </a:extLst>
            </p:cNvPr>
            <p:cNvPicPr>
              <a:picLocks noChangeAspect="1"/>
            </p:cNvPicPr>
            <p:nvPr/>
          </p:nvPicPr>
          <p:blipFill>
            <a:blip r:embed="rId4">
              <a:duotone>
                <a:prstClr val="black"/>
                <a:schemeClr val="accent5">
                  <a:lumMod val="60000"/>
                  <a:lumOff val="40000"/>
                  <a:tint val="45000"/>
                  <a:satMod val="400000"/>
                </a:schemeClr>
              </a:duotone>
            </a:blip>
            <a:stretch>
              <a:fillRect/>
            </a:stretch>
          </p:blipFill>
          <p:spPr>
            <a:xfrm rot="18900000">
              <a:off x="3537973" y="2389153"/>
              <a:ext cx="3320132" cy="1137872"/>
            </a:xfrm>
            <a:prstGeom prst="rect">
              <a:avLst/>
            </a:prstGeom>
          </p:spPr>
        </p:pic>
        <p:pic>
          <p:nvPicPr>
            <p:cNvPr id="13" name="Picture 12">
              <a:extLst>
                <a:ext uri="{FF2B5EF4-FFF2-40B4-BE49-F238E27FC236}">
                  <a16:creationId xmlns:a16="http://schemas.microsoft.com/office/drawing/2014/main" id="{EC210EA9-FE5D-4BE5-9F7F-3A68E6A949F8}"/>
                </a:ext>
              </a:extLst>
            </p:cNvPr>
            <p:cNvPicPr>
              <a:picLocks noChangeAspect="1"/>
            </p:cNvPicPr>
            <p:nvPr/>
          </p:nvPicPr>
          <p:blipFill>
            <a:blip r:embed="rId3">
              <a:alphaModFix amt="70000"/>
              <a:duotone>
                <a:prstClr val="black"/>
                <a:schemeClr val="accent4">
                  <a:lumMod val="20000"/>
                  <a:lumOff val="80000"/>
                  <a:tint val="45000"/>
                  <a:satMod val="400000"/>
                </a:schemeClr>
              </a:duotone>
            </a:blip>
            <a:stretch>
              <a:fillRect/>
            </a:stretch>
          </p:blipFill>
          <p:spPr>
            <a:xfrm>
              <a:off x="4438838" y="1709871"/>
              <a:ext cx="1766624" cy="1760734"/>
            </a:xfrm>
            <a:prstGeom prst="rect">
              <a:avLst/>
            </a:prstGeom>
          </p:spPr>
        </p:pic>
        <p:pic>
          <p:nvPicPr>
            <p:cNvPr id="14" name="Picture 13">
              <a:extLst>
                <a:ext uri="{FF2B5EF4-FFF2-40B4-BE49-F238E27FC236}">
                  <a16:creationId xmlns:a16="http://schemas.microsoft.com/office/drawing/2014/main" id="{E220F409-918E-4FAD-ADEC-CDA2E7D1690D}"/>
                </a:ext>
              </a:extLst>
            </p:cNvPr>
            <p:cNvPicPr>
              <a:picLocks noChangeAspect="1"/>
            </p:cNvPicPr>
            <p:nvPr/>
          </p:nvPicPr>
          <p:blipFill>
            <a:blip r:embed="rId5">
              <a:alphaModFix amt="50000"/>
            </a:blip>
            <a:stretch>
              <a:fillRect/>
            </a:stretch>
          </p:blipFill>
          <p:spPr>
            <a:xfrm>
              <a:off x="7526733" y="2389186"/>
              <a:ext cx="648944" cy="2449574"/>
            </a:xfrm>
            <a:prstGeom prst="rect">
              <a:avLst/>
            </a:prstGeom>
          </p:spPr>
        </p:pic>
        <p:pic>
          <p:nvPicPr>
            <p:cNvPr id="15" name="Picture 14">
              <a:extLst>
                <a:ext uri="{FF2B5EF4-FFF2-40B4-BE49-F238E27FC236}">
                  <a16:creationId xmlns:a16="http://schemas.microsoft.com/office/drawing/2014/main" id="{2748B190-65BA-4338-B10A-8172C6054638}"/>
                </a:ext>
              </a:extLst>
            </p:cNvPr>
            <p:cNvPicPr>
              <a:picLocks noChangeAspect="1"/>
            </p:cNvPicPr>
            <p:nvPr/>
          </p:nvPicPr>
          <p:blipFill>
            <a:blip r:embed="rId4">
              <a:duotone>
                <a:prstClr val="black"/>
                <a:srgbClr val="99FF99">
                  <a:tint val="45000"/>
                  <a:satMod val="400000"/>
                </a:srgbClr>
              </a:duotone>
              <a:alphaModFix amt="50000"/>
            </a:blip>
            <a:stretch>
              <a:fillRect/>
            </a:stretch>
          </p:blipFill>
          <p:spPr>
            <a:xfrm rot="14142078">
              <a:off x="3726976" y="3788891"/>
              <a:ext cx="3320132" cy="1006105"/>
            </a:xfrm>
            <a:prstGeom prst="rect">
              <a:avLst/>
            </a:prstGeom>
          </p:spPr>
        </p:pic>
        <p:pic>
          <p:nvPicPr>
            <p:cNvPr id="16" name="Picture 15">
              <a:extLst>
                <a:ext uri="{FF2B5EF4-FFF2-40B4-BE49-F238E27FC236}">
                  <a16:creationId xmlns:a16="http://schemas.microsoft.com/office/drawing/2014/main" id="{52417EB5-7462-4D73-9129-E21BFA90653B}"/>
                </a:ext>
              </a:extLst>
            </p:cNvPr>
            <p:cNvPicPr>
              <a:picLocks noChangeAspect="1"/>
            </p:cNvPicPr>
            <p:nvPr/>
          </p:nvPicPr>
          <p:blipFill>
            <a:blip r:embed="rId6">
              <a:duotone>
                <a:prstClr val="black"/>
                <a:schemeClr val="accent4">
                  <a:tint val="45000"/>
                  <a:satMod val="400000"/>
                </a:schemeClr>
              </a:duotone>
              <a:alphaModFix amt="50000"/>
            </a:blip>
            <a:stretch>
              <a:fillRect/>
            </a:stretch>
          </p:blipFill>
          <p:spPr>
            <a:xfrm>
              <a:off x="4305648" y="3972782"/>
              <a:ext cx="1335635" cy="1335635"/>
            </a:xfrm>
            <a:prstGeom prst="rect">
              <a:avLst/>
            </a:prstGeom>
          </p:spPr>
        </p:pic>
        <p:pic>
          <p:nvPicPr>
            <p:cNvPr id="17" name="Picture 16">
              <a:extLst>
                <a:ext uri="{FF2B5EF4-FFF2-40B4-BE49-F238E27FC236}">
                  <a16:creationId xmlns:a16="http://schemas.microsoft.com/office/drawing/2014/main" id="{82BB9F11-3A58-4BD4-8E96-12BB382C347F}"/>
                </a:ext>
              </a:extLst>
            </p:cNvPr>
            <p:cNvPicPr>
              <a:picLocks noChangeAspect="1"/>
            </p:cNvPicPr>
            <p:nvPr/>
          </p:nvPicPr>
          <p:blipFill>
            <a:blip r:embed="rId7">
              <a:duotone>
                <a:prstClr val="black"/>
                <a:schemeClr val="accent1">
                  <a:tint val="45000"/>
                  <a:satMod val="400000"/>
                </a:schemeClr>
              </a:duotone>
              <a:alphaModFix amt="50000"/>
            </a:blip>
            <a:stretch>
              <a:fillRect/>
            </a:stretch>
          </p:blipFill>
          <p:spPr>
            <a:xfrm rot="8697568">
              <a:off x="5762231" y="3957321"/>
              <a:ext cx="1017796" cy="704119"/>
            </a:xfrm>
            <a:prstGeom prst="rect">
              <a:avLst/>
            </a:prstGeom>
          </p:spPr>
        </p:pic>
        <p:sp>
          <p:nvSpPr>
            <p:cNvPr id="18" name="TextBox 17">
              <a:extLst>
                <a:ext uri="{FF2B5EF4-FFF2-40B4-BE49-F238E27FC236}">
                  <a16:creationId xmlns:a16="http://schemas.microsoft.com/office/drawing/2014/main" id="{333B6278-1390-4036-8B65-A9A8E8A628FC}"/>
                </a:ext>
              </a:extLst>
            </p:cNvPr>
            <p:cNvSpPr txBox="1"/>
            <p:nvPr/>
          </p:nvSpPr>
          <p:spPr>
            <a:xfrm>
              <a:off x="5037307" y="3795376"/>
              <a:ext cx="628650"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Race</a:t>
              </a:r>
            </a:p>
          </p:txBody>
        </p:sp>
        <p:sp>
          <p:nvSpPr>
            <p:cNvPr id="19" name="TextBox 18">
              <a:extLst>
                <a:ext uri="{FF2B5EF4-FFF2-40B4-BE49-F238E27FC236}">
                  <a16:creationId xmlns:a16="http://schemas.microsoft.com/office/drawing/2014/main" id="{51FE5D06-154F-4D14-98B4-9800397C59F5}"/>
                </a:ext>
              </a:extLst>
            </p:cNvPr>
            <p:cNvSpPr txBox="1"/>
            <p:nvPr/>
          </p:nvSpPr>
          <p:spPr>
            <a:xfrm>
              <a:off x="6764128" y="4205429"/>
              <a:ext cx="1000680" cy="261610"/>
            </a:xfrm>
            <a:prstGeom prst="rect">
              <a:avLst/>
            </a:prstGeom>
            <a:noFill/>
            <a:ln>
              <a:noFill/>
            </a:ln>
          </p:spPr>
          <p:txBody>
            <a:bodyPr wrap="square" rtlCol="0">
              <a:spAutoFit/>
            </a:bodyPr>
            <a:lstStyle/>
            <a:p>
              <a:r>
                <a:rPr lang="en-US" sz="1100">
                  <a:solidFill>
                    <a:schemeClr val="tx1">
                      <a:lumMod val="50000"/>
                      <a:lumOff val="50000"/>
                    </a:schemeClr>
                  </a:solidFill>
                  <a:latin typeface="Verdana" panose="020B0604030504040204" pitchFamily="34" charset="0"/>
                  <a:ea typeface="Verdana" panose="020B0604030504040204" pitchFamily="34" charset="0"/>
                </a:rPr>
                <a:t>Dis/Ability</a:t>
              </a:r>
              <a:endParaRPr lang="en-US" sz="1100"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id="{5E6AA624-3D43-469F-A858-9365B5C2C4E1}"/>
                </a:ext>
              </a:extLst>
            </p:cNvPr>
            <p:cNvSpPr txBox="1"/>
            <p:nvPr/>
          </p:nvSpPr>
          <p:spPr>
            <a:xfrm>
              <a:off x="6649514" y="3470290"/>
              <a:ext cx="1103439"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Education</a:t>
              </a:r>
            </a:p>
          </p:txBody>
        </p:sp>
        <p:sp>
          <p:nvSpPr>
            <p:cNvPr id="21" name="TextBox 20">
              <a:extLst>
                <a:ext uri="{FF2B5EF4-FFF2-40B4-BE49-F238E27FC236}">
                  <a16:creationId xmlns:a16="http://schemas.microsoft.com/office/drawing/2014/main" id="{4010D01A-AE9F-4837-BEB8-8A4BB08C25DE}"/>
                </a:ext>
              </a:extLst>
            </p:cNvPr>
            <p:cNvSpPr txBox="1"/>
            <p:nvPr/>
          </p:nvSpPr>
          <p:spPr>
            <a:xfrm>
              <a:off x="6372091" y="5197058"/>
              <a:ext cx="1062197"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Language</a:t>
              </a:r>
            </a:p>
          </p:txBody>
        </p:sp>
        <p:sp>
          <p:nvSpPr>
            <p:cNvPr id="22" name="TextBox 21">
              <a:extLst>
                <a:ext uri="{FF2B5EF4-FFF2-40B4-BE49-F238E27FC236}">
                  <a16:creationId xmlns:a16="http://schemas.microsoft.com/office/drawing/2014/main" id="{195281C2-C1F4-4C84-B5E8-FA07CDE66F4C}"/>
                </a:ext>
              </a:extLst>
            </p:cNvPr>
            <p:cNvSpPr txBox="1"/>
            <p:nvPr/>
          </p:nvSpPr>
          <p:spPr>
            <a:xfrm>
              <a:off x="4707879" y="2185915"/>
              <a:ext cx="1119360" cy="261610"/>
            </a:xfrm>
            <a:prstGeom prst="rect">
              <a:avLst/>
            </a:prstGeom>
            <a:noFill/>
            <a:ln>
              <a:noFill/>
            </a:ln>
          </p:spPr>
          <p:txBody>
            <a:bodyPr wrap="square" rtlCol="0">
              <a:spAutoFit/>
            </a:bodyPr>
            <a:lstStyle/>
            <a:p>
              <a:pPr algn="ctr"/>
              <a:r>
                <a:rPr lang="en-US" sz="1100" dirty="0">
                  <a:solidFill>
                    <a:schemeClr val="tx1">
                      <a:lumMod val="50000"/>
                      <a:lumOff val="50000"/>
                    </a:schemeClr>
                  </a:solidFill>
                  <a:latin typeface="Verdana" panose="020B0604030504040204" pitchFamily="34" charset="0"/>
                  <a:ea typeface="Verdana" panose="020B0604030504040204" pitchFamily="34" charset="0"/>
                </a:rPr>
                <a:t>Geography</a:t>
              </a:r>
            </a:p>
          </p:txBody>
        </p:sp>
        <p:sp>
          <p:nvSpPr>
            <p:cNvPr id="23" name="TextBox 22">
              <a:extLst>
                <a:ext uri="{FF2B5EF4-FFF2-40B4-BE49-F238E27FC236}">
                  <a16:creationId xmlns:a16="http://schemas.microsoft.com/office/drawing/2014/main" id="{27AD4D70-ED5A-46AC-B57D-BCFC98902168}"/>
                </a:ext>
              </a:extLst>
            </p:cNvPr>
            <p:cNvSpPr txBox="1"/>
            <p:nvPr/>
          </p:nvSpPr>
          <p:spPr>
            <a:xfrm>
              <a:off x="4301212" y="4625428"/>
              <a:ext cx="1048972"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Ethnicity</a:t>
              </a:r>
            </a:p>
          </p:txBody>
        </p:sp>
        <p:sp>
          <p:nvSpPr>
            <p:cNvPr id="24" name="TextBox 23">
              <a:extLst>
                <a:ext uri="{FF2B5EF4-FFF2-40B4-BE49-F238E27FC236}">
                  <a16:creationId xmlns:a16="http://schemas.microsoft.com/office/drawing/2014/main" id="{D258CF85-0AFA-4C6C-9205-51C1A023B1D3}"/>
                </a:ext>
              </a:extLst>
            </p:cNvPr>
            <p:cNvSpPr txBox="1"/>
            <p:nvPr/>
          </p:nvSpPr>
          <p:spPr>
            <a:xfrm>
              <a:off x="6044759" y="4328375"/>
              <a:ext cx="628650"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Age</a:t>
              </a:r>
            </a:p>
          </p:txBody>
        </p:sp>
        <p:sp>
          <p:nvSpPr>
            <p:cNvPr id="25" name="TextBox 24">
              <a:extLst>
                <a:ext uri="{FF2B5EF4-FFF2-40B4-BE49-F238E27FC236}">
                  <a16:creationId xmlns:a16="http://schemas.microsoft.com/office/drawing/2014/main" id="{24663BA3-DF8C-4A69-8381-D9C685662558}"/>
                </a:ext>
              </a:extLst>
            </p:cNvPr>
            <p:cNvSpPr txBox="1"/>
            <p:nvPr/>
          </p:nvSpPr>
          <p:spPr>
            <a:xfrm>
              <a:off x="7496777" y="3595251"/>
              <a:ext cx="817131"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Gender</a:t>
              </a:r>
            </a:p>
          </p:txBody>
        </p:sp>
        <p:sp>
          <p:nvSpPr>
            <p:cNvPr id="26" name="TextBox 25">
              <a:extLst>
                <a:ext uri="{FF2B5EF4-FFF2-40B4-BE49-F238E27FC236}">
                  <a16:creationId xmlns:a16="http://schemas.microsoft.com/office/drawing/2014/main" id="{CD1B8321-A762-478E-901E-27A727ACB4FF}"/>
                </a:ext>
              </a:extLst>
            </p:cNvPr>
            <p:cNvSpPr txBox="1"/>
            <p:nvPr/>
          </p:nvSpPr>
          <p:spPr>
            <a:xfrm>
              <a:off x="3909234" y="3769414"/>
              <a:ext cx="868418" cy="261610"/>
            </a:xfrm>
            <a:prstGeom prst="rect">
              <a:avLst/>
            </a:prstGeom>
            <a:noFill/>
            <a:ln>
              <a:noFill/>
            </a:ln>
          </p:spPr>
          <p:txBody>
            <a:bodyPr wrap="square" rtlCol="0">
              <a:spAutoFit/>
            </a:bodyPr>
            <a:lstStyle/>
            <a:p>
              <a:pPr algn="ctr"/>
              <a:r>
                <a:rPr lang="en-US" sz="1100" dirty="0">
                  <a:solidFill>
                    <a:schemeClr val="tx1">
                      <a:lumMod val="50000"/>
                      <a:lumOff val="50000"/>
                    </a:schemeClr>
                  </a:solidFill>
                  <a:latin typeface="Verdana" panose="020B0604030504040204" pitchFamily="34" charset="0"/>
                  <a:ea typeface="Verdana" panose="020B0604030504040204" pitchFamily="34" charset="0"/>
                </a:rPr>
                <a:t>Faith</a:t>
              </a:r>
            </a:p>
          </p:txBody>
        </p:sp>
        <p:sp>
          <p:nvSpPr>
            <p:cNvPr id="27" name="TextBox 26">
              <a:extLst>
                <a:ext uri="{FF2B5EF4-FFF2-40B4-BE49-F238E27FC236}">
                  <a16:creationId xmlns:a16="http://schemas.microsoft.com/office/drawing/2014/main" id="{8893EE95-D55E-456B-BE70-E9F27A159A09}"/>
                </a:ext>
              </a:extLst>
            </p:cNvPr>
            <p:cNvSpPr txBox="1"/>
            <p:nvPr/>
          </p:nvSpPr>
          <p:spPr>
            <a:xfrm>
              <a:off x="5747355" y="811254"/>
              <a:ext cx="686406" cy="276999"/>
            </a:xfrm>
            <a:prstGeom prst="rect">
              <a:avLst/>
            </a:prstGeom>
            <a:noFill/>
            <a:ln>
              <a:noFill/>
            </a:ln>
          </p:spPr>
          <p:txBody>
            <a:bodyPr wrap="none" rtlCol="0">
              <a:spAutoFit/>
            </a:bodyPr>
            <a:lstStyle/>
            <a:p>
              <a:pPr algn="ctr"/>
              <a:r>
                <a:rPr lang="en-US" sz="1200" dirty="0">
                  <a:solidFill>
                    <a:schemeClr val="tx1">
                      <a:lumMod val="75000"/>
                      <a:lumOff val="25000"/>
                    </a:schemeClr>
                  </a:solidFill>
                  <a:latin typeface="Verdana" panose="020B0604030504040204" pitchFamily="34" charset="0"/>
                  <a:ea typeface="Verdana" panose="020B0604030504040204" pitchFamily="34" charset="0"/>
                </a:rPr>
                <a:t>Nation</a:t>
              </a:r>
            </a:p>
          </p:txBody>
        </p:sp>
        <p:sp>
          <p:nvSpPr>
            <p:cNvPr id="28" name="TextBox 27">
              <a:extLst>
                <a:ext uri="{FF2B5EF4-FFF2-40B4-BE49-F238E27FC236}">
                  <a16:creationId xmlns:a16="http://schemas.microsoft.com/office/drawing/2014/main" id="{15ABEDCA-1120-427B-9264-050762911116}"/>
                </a:ext>
              </a:extLst>
            </p:cNvPr>
            <p:cNvSpPr txBox="1"/>
            <p:nvPr/>
          </p:nvSpPr>
          <p:spPr>
            <a:xfrm>
              <a:off x="5554578" y="1159945"/>
              <a:ext cx="1071960" cy="276999"/>
            </a:xfrm>
            <a:prstGeom prst="rect">
              <a:avLst/>
            </a:prstGeom>
            <a:noFill/>
            <a:ln>
              <a:noFill/>
            </a:ln>
          </p:spPr>
          <p:txBody>
            <a:bodyPr wrap="none" rtlCol="0">
              <a:spAutoFit/>
            </a:bodyPr>
            <a:lstStyle/>
            <a:p>
              <a:pPr algn="ctr"/>
              <a:r>
                <a:rPr lang="en-US" sz="1200" dirty="0">
                  <a:solidFill>
                    <a:schemeClr val="tx1">
                      <a:lumMod val="65000"/>
                      <a:lumOff val="35000"/>
                    </a:schemeClr>
                  </a:solidFill>
                  <a:latin typeface="Verdana" panose="020B0604030504040204" pitchFamily="34" charset="0"/>
                  <a:ea typeface="Verdana" panose="020B0604030504040204" pitchFamily="34" charset="0"/>
                </a:rPr>
                <a:t>Community</a:t>
              </a:r>
            </a:p>
          </p:txBody>
        </p:sp>
        <p:sp>
          <p:nvSpPr>
            <p:cNvPr id="29" name="TextBox 28">
              <a:extLst>
                <a:ext uri="{FF2B5EF4-FFF2-40B4-BE49-F238E27FC236}">
                  <a16:creationId xmlns:a16="http://schemas.microsoft.com/office/drawing/2014/main" id="{24C7D590-14EC-448F-B38F-07D688D44591}"/>
                </a:ext>
              </a:extLst>
            </p:cNvPr>
            <p:cNvSpPr txBox="1"/>
            <p:nvPr/>
          </p:nvSpPr>
          <p:spPr>
            <a:xfrm>
              <a:off x="5747355" y="1458910"/>
              <a:ext cx="682110" cy="276999"/>
            </a:xfrm>
            <a:prstGeom prst="rect">
              <a:avLst/>
            </a:prstGeom>
            <a:noFill/>
            <a:ln>
              <a:noFill/>
            </a:ln>
          </p:spPr>
          <p:txBody>
            <a:bodyPr wrap="none" rtlCol="0">
              <a:spAutoFit/>
            </a:bodyPr>
            <a:lstStyle/>
            <a:p>
              <a:pPr algn="ctr"/>
              <a:r>
                <a:rPr lang="en-US" sz="1200" dirty="0">
                  <a:solidFill>
                    <a:schemeClr val="tx1">
                      <a:lumMod val="50000"/>
                      <a:lumOff val="50000"/>
                    </a:schemeClr>
                  </a:solidFill>
                  <a:latin typeface="Verdana" panose="020B0604030504040204" pitchFamily="34" charset="0"/>
                  <a:ea typeface="Verdana" panose="020B0604030504040204" pitchFamily="34" charset="0"/>
                </a:rPr>
                <a:t>Family</a:t>
              </a:r>
            </a:p>
          </p:txBody>
        </p:sp>
        <p:pic>
          <p:nvPicPr>
            <p:cNvPr id="30" name="Picture 29">
              <a:extLst>
                <a:ext uri="{FF2B5EF4-FFF2-40B4-BE49-F238E27FC236}">
                  <a16:creationId xmlns:a16="http://schemas.microsoft.com/office/drawing/2014/main" id="{A67F8629-99DA-4C84-889F-1436505DCA87}"/>
                </a:ext>
              </a:extLst>
            </p:cNvPr>
            <p:cNvPicPr>
              <a:picLocks noChangeAspect="1"/>
            </p:cNvPicPr>
            <p:nvPr/>
          </p:nvPicPr>
          <p:blipFill>
            <a:blip r:embed="rId8">
              <a:alphaModFix amt="50000"/>
              <a:duotone>
                <a:prstClr val="black"/>
                <a:srgbClr val="996600">
                  <a:tint val="45000"/>
                  <a:satMod val="400000"/>
                </a:srgbClr>
              </a:duotone>
            </a:blip>
            <a:stretch>
              <a:fillRect/>
            </a:stretch>
          </p:blipFill>
          <p:spPr>
            <a:xfrm>
              <a:off x="6385132" y="3664129"/>
              <a:ext cx="1436864" cy="1436864"/>
            </a:xfrm>
            <a:prstGeom prst="rect">
              <a:avLst/>
            </a:prstGeom>
          </p:spPr>
        </p:pic>
        <p:pic>
          <p:nvPicPr>
            <p:cNvPr id="31" name="Picture 30">
              <a:extLst>
                <a:ext uri="{FF2B5EF4-FFF2-40B4-BE49-F238E27FC236}">
                  <a16:creationId xmlns:a16="http://schemas.microsoft.com/office/drawing/2014/main" id="{ED9694D3-94AC-407D-A7A7-0F6DA6274246}"/>
                </a:ext>
              </a:extLst>
            </p:cNvPr>
            <p:cNvPicPr>
              <a:picLocks noChangeAspect="1"/>
            </p:cNvPicPr>
            <p:nvPr/>
          </p:nvPicPr>
          <p:blipFill>
            <a:blip r:embed="rId8">
              <a:alphaModFix amt="50000"/>
              <a:duotone>
                <a:prstClr val="black"/>
                <a:srgbClr val="000066">
                  <a:tint val="45000"/>
                  <a:satMod val="400000"/>
                </a:srgbClr>
              </a:duotone>
            </a:blip>
            <a:stretch>
              <a:fillRect/>
            </a:stretch>
          </p:blipFill>
          <p:spPr>
            <a:xfrm>
              <a:off x="6283351" y="1765434"/>
              <a:ext cx="1516472" cy="1743544"/>
            </a:xfrm>
            <a:prstGeom prst="rect">
              <a:avLst/>
            </a:prstGeom>
          </p:spPr>
        </p:pic>
        <p:pic>
          <p:nvPicPr>
            <p:cNvPr id="32" name="Picture 31">
              <a:extLst>
                <a:ext uri="{FF2B5EF4-FFF2-40B4-BE49-F238E27FC236}">
                  <a16:creationId xmlns:a16="http://schemas.microsoft.com/office/drawing/2014/main" id="{3EFFEFED-A7D6-4BA9-ADF1-04BB8C49ED0B}"/>
                </a:ext>
              </a:extLst>
            </p:cNvPr>
            <p:cNvPicPr>
              <a:picLocks noChangeAspect="1"/>
            </p:cNvPicPr>
            <p:nvPr/>
          </p:nvPicPr>
          <p:blipFill>
            <a:blip r:embed="rId9">
              <a:duotone>
                <a:prstClr val="black"/>
                <a:srgbClr val="002060">
                  <a:tint val="45000"/>
                  <a:satMod val="400000"/>
                </a:srgbClr>
              </a:duotone>
            </a:blip>
            <a:stretch>
              <a:fillRect/>
            </a:stretch>
          </p:blipFill>
          <p:spPr>
            <a:xfrm>
              <a:off x="5667973" y="2976087"/>
              <a:ext cx="856056" cy="905826"/>
            </a:xfrm>
            <a:prstGeom prst="rect">
              <a:avLst/>
            </a:prstGeom>
          </p:spPr>
        </p:pic>
        <p:pic>
          <p:nvPicPr>
            <p:cNvPr id="33" name="Picture 32">
              <a:extLst>
                <a:ext uri="{FF2B5EF4-FFF2-40B4-BE49-F238E27FC236}">
                  <a16:creationId xmlns:a16="http://schemas.microsoft.com/office/drawing/2014/main" id="{E4B3E5CE-E59A-480D-BD89-3FF003051E62}"/>
                </a:ext>
              </a:extLst>
            </p:cNvPr>
            <p:cNvPicPr>
              <a:picLocks noChangeAspect="1"/>
            </p:cNvPicPr>
            <p:nvPr/>
          </p:nvPicPr>
          <p:blipFill>
            <a:blip r:embed="rId10"/>
            <a:stretch>
              <a:fillRect/>
            </a:stretch>
          </p:blipFill>
          <p:spPr>
            <a:xfrm>
              <a:off x="7082545" y="1998087"/>
              <a:ext cx="634039" cy="304826"/>
            </a:xfrm>
            <a:prstGeom prst="rect">
              <a:avLst/>
            </a:prstGeom>
          </p:spPr>
        </p:pic>
        <p:pic>
          <p:nvPicPr>
            <p:cNvPr id="34" name="Picture 33">
              <a:extLst>
                <a:ext uri="{FF2B5EF4-FFF2-40B4-BE49-F238E27FC236}">
                  <a16:creationId xmlns:a16="http://schemas.microsoft.com/office/drawing/2014/main" id="{7AC6CF88-4FCE-4DD6-A4DD-0CB28B13E744}"/>
                </a:ext>
              </a:extLst>
            </p:cNvPr>
            <p:cNvPicPr>
              <a:picLocks noChangeAspect="1"/>
            </p:cNvPicPr>
            <p:nvPr/>
          </p:nvPicPr>
          <p:blipFill>
            <a:blip r:embed="rId7">
              <a:duotone>
                <a:prstClr val="black"/>
                <a:srgbClr val="CC00CC">
                  <a:tint val="45000"/>
                  <a:satMod val="400000"/>
                </a:srgbClr>
              </a:duotone>
              <a:alphaModFix amt="20000"/>
            </a:blip>
            <a:stretch>
              <a:fillRect/>
            </a:stretch>
          </p:blipFill>
          <p:spPr>
            <a:xfrm rot="9973493">
              <a:off x="5311649" y="4833945"/>
              <a:ext cx="2120953" cy="939776"/>
            </a:xfrm>
            <a:prstGeom prst="rect">
              <a:avLst/>
            </a:prstGeom>
          </p:spPr>
        </p:pic>
      </p:grpSp>
      <p:sp>
        <p:nvSpPr>
          <p:cNvPr id="36" name="TextBox 35">
            <a:extLst>
              <a:ext uri="{FF2B5EF4-FFF2-40B4-BE49-F238E27FC236}">
                <a16:creationId xmlns:a16="http://schemas.microsoft.com/office/drawing/2014/main" id="{6A519CF9-EF4F-43B1-8D1C-472F00810DAA}"/>
              </a:ext>
            </a:extLst>
          </p:cNvPr>
          <p:cNvSpPr txBox="1"/>
          <p:nvPr/>
        </p:nvSpPr>
        <p:spPr>
          <a:xfrm>
            <a:off x="5910288" y="5960378"/>
            <a:ext cx="3005112" cy="276999"/>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Adapted from Banks (2005, p.52)</a:t>
            </a:r>
          </a:p>
        </p:txBody>
      </p:sp>
      <p:sp>
        <p:nvSpPr>
          <p:cNvPr id="4" name="Title 3">
            <a:extLst>
              <a:ext uri="{FF2B5EF4-FFF2-40B4-BE49-F238E27FC236}">
                <a16:creationId xmlns:a16="http://schemas.microsoft.com/office/drawing/2014/main" id="{DE4A8D77-9E45-44A4-A4B8-17D4C9370055}"/>
              </a:ext>
            </a:extLst>
          </p:cNvPr>
          <p:cNvSpPr>
            <a:spLocks noGrp="1"/>
          </p:cNvSpPr>
          <p:nvPr>
            <p:ph type="title" idx="4294967295"/>
          </p:nvPr>
        </p:nvSpPr>
        <p:spPr>
          <a:xfrm>
            <a:off x="426128" y="-125027"/>
            <a:ext cx="8260672" cy="1039427"/>
          </a:xfrm>
        </p:spPr>
        <p:txBody>
          <a:bodyPr/>
          <a:lstStyle/>
          <a:p>
            <a:r>
              <a:rPr lang="en-US" dirty="0">
                <a:solidFill>
                  <a:schemeClr val="tx1"/>
                </a:solidFill>
                <a:latin typeface="Verdana" panose="020B0604030504040204" pitchFamily="34" charset="0"/>
                <a:ea typeface="Verdana" panose="020B0604030504040204" pitchFamily="34" charset="0"/>
              </a:rPr>
              <a:t>CULTURAL IDENTITY</a:t>
            </a:r>
          </a:p>
        </p:txBody>
      </p:sp>
    </p:spTree>
    <p:extLst>
      <p:ext uri="{BB962C8B-B14F-4D97-AF65-F5344CB8AC3E}">
        <p14:creationId xmlns:p14="http://schemas.microsoft.com/office/powerpoint/2010/main" val="100539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683D15-4C79-460E-AC6F-DDD34AAE6EE4}"/>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17</a:t>
            </a:fld>
            <a:endParaRPr lang="en-US" dirty="0">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A052EDFC-553F-4322-978A-A1C73AE5EA93}"/>
              </a:ext>
            </a:extLst>
          </p:cNvPr>
          <p:cNvSpPr>
            <a:spLocks noGrp="1"/>
          </p:cNvSpPr>
          <p:nvPr>
            <p:ph type="ftr" sz="quarter" idx="11"/>
          </p:nvPr>
        </p:nvSpPr>
        <p:spPr>
          <a:xfrm>
            <a:off x="3583892" y="6450975"/>
            <a:ext cx="1945144" cy="365125"/>
          </a:xfrm>
        </p:spPr>
        <p:txBody>
          <a:bodyPr/>
          <a:lstStyle/>
          <a:p>
            <a:pPr algn="r"/>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8" name="Footer Placeholder 4">
            <a:extLst>
              <a:ext uri="{FF2B5EF4-FFF2-40B4-BE49-F238E27FC236}">
                <a16:creationId xmlns:a16="http://schemas.microsoft.com/office/drawing/2014/main" id="{04BEA677-3AB5-42A9-A7DA-79A269E4691D}"/>
              </a:ext>
            </a:extLst>
          </p:cNvPr>
          <p:cNvSpPr txBox="1">
            <a:spLocks/>
          </p:cNvSpPr>
          <p:nvPr/>
        </p:nvSpPr>
        <p:spPr>
          <a:xfrm>
            <a:off x="6179222" y="6172949"/>
            <a:ext cx="2966175" cy="22342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latin typeface="Verdana" panose="020B0604030504040204" pitchFamily="34" charset="0"/>
                <a:ea typeface="Verdana" panose="020B0604030504040204" pitchFamily="34" charset="0"/>
              </a:rPr>
              <a:t>Adapted from Banks (2005, p.52)</a:t>
            </a:r>
          </a:p>
          <a:p>
            <a:pPr algn="r"/>
            <a:endParaRPr lang="en-US" dirty="0">
              <a:solidFill>
                <a:schemeClr val="tx1"/>
              </a:solidFill>
              <a:latin typeface="Verdana" panose="020B0604030504040204" pitchFamily="34" charset="0"/>
              <a:ea typeface="Verdana" panose="020B0604030504040204" pitchFamily="34" charset="0"/>
            </a:endParaRPr>
          </a:p>
        </p:txBody>
      </p:sp>
      <p:grpSp>
        <p:nvGrpSpPr>
          <p:cNvPr id="9" name="Group 8" descr="An illustration showing intersectionality of the different components such as age, gender, class, race etc. as Bank describe it as person's micro culture interacts and nested with family, community and nationality called as person's macro-culture.">
            <a:extLst>
              <a:ext uri="{FF2B5EF4-FFF2-40B4-BE49-F238E27FC236}">
                <a16:creationId xmlns:a16="http://schemas.microsoft.com/office/drawing/2014/main" id="{170D8671-784D-4807-BDA5-3413C79978B2}"/>
              </a:ext>
              <a:ext uri="{C183D7F6-B498-43B3-948B-1728B52AA6E4}">
                <adec:decorative xmlns:adec="http://schemas.microsoft.com/office/drawing/2017/decorative" val="0"/>
              </a:ext>
            </a:extLst>
          </p:cNvPr>
          <p:cNvGrpSpPr/>
          <p:nvPr/>
        </p:nvGrpSpPr>
        <p:grpSpPr>
          <a:xfrm>
            <a:off x="4408251" y="1598979"/>
            <a:ext cx="4572000" cy="4511566"/>
            <a:chOff x="3258468" y="775248"/>
            <a:chExt cx="5675064" cy="5673256"/>
          </a:xfrm>
        </p:grpSpPr>
        <p:sp>
          <p:nvSpPr>
            <p:cNvPr id="10" name="Oval 9">
              <a:extLst>
                <a:ext uri="{FF2B5EF4-FFF2-40B4-BE49-F238E27FC236}">
                  <a16:creationId xmlns:a16="http://schemas.microsoft.com/office/drawing/2014/main" id="{6F742AF4-1FB2-4629-B5BC-DB02AD1E8AAE}"/>
                </a:ext>
              </a:extLst>
            </p:cNvPr>
            <p:cNvSpPr/>
            <p:nvPr/>
          </p:nvSpPr>
          <p:spPr>
            <a:xfrm>
              <a:off x="3258468" y="775248"/>
              <a:ext cx="5675064" cy="5673256"/>
            </a:xfrm>
            <a:prstGeom prst="ellipse">
              <a:avLst/>
            </a:prstGeom>
            <a:solidFill>
              <a:schemeClr val="bg1">
                <a:lumMod val="50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ED7AE15-A5F9-4448-8213-BD52D2BA3DB6}"/>
                </a:ext>
              </a:extLst>
            </p:cNvPr>
            <p:cNvSpPr/>
            <p:nvPr/>
          </p:nvSpPr>
          <p:spPr>
            <a:xfrm>
              <a:off x="3577805" y="1136177"/>
              <a:ext cx="5025506" cy="5023906"/>
            </a:xfrm>
            <a:prstGeom prst="ellipse">
              <a:avLst/>
            </a:prstGeom>
            <a:solidFill>
              <a:schemeClr val="bg1">
                <a:lumMod val="6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BD147278-7399-4F1C-A669-E38247A71B30}"/>
                </a:ext>
              </a:extLst>
            </p:cNvPr>
            <p:cNvSpPr/>
            <p:nvPr/>
          </p:nvSpPr>
          <p:spPr>
            <a:xfrm>
              <a:off x="3925404" y="1460948"/>
              <a:ext cx="4375758" cy="4374364"/>
            </a:xfrm>
            <a:prstGeom prst="ellipse">
              <a:avLst/>
            </a:prstGeom>
            <a:solidFill>
              <a:schemeClr val="bg1">
                <a:lumMod val="75000"/>
              </a:schemeClr>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pic>
          <p:nvPicPr>
            <p:cNvPr id="13" name="Picture 12">
              <a:extLst>
                <a:ext uri="{FF2B5EF4-FFF2-40B4-BE49-F238E27FC236}">
                  <a16:creationId xmlns:a16="http://schemas.microsoft.com/office/drawing/2014/main" id="{AE179A86-799D-4CB5-AC68-72957B99D11E}"/>
                </a:ext>
              </a:extLst>
            </p:cNvPr>
            <p:cNvPicPr>
              <a:picLocks noChangeAspect="1"/>
            </p:cNvPicPr>
            <p:nvPr/>
          </p:nvPicPr>
          <p:blipFill>
            <a:blip r:embed="rId3">
              <a:duotone>
                <a:prstClr val="black"/>
                <a:srgbClr val="C00000">
                  <a:tint val="45000"/>
                  <a:satMod val="400000"/>
                </a:srgbClr>
              </a:duotone>
              <a:alphaModFix amt="35000"/>
            </a:blip>
            <a:stretch>
              <a:fillRect/>
            </a:stretch>
          </p:blipFill>
          <p:spPr>
            <a:xfrm>
              <a:off x="5236619" y="1922956"/>
              <a:ext cx="2420266" cy="2412196"/>
            </a:xfrm>
            <a:prstGeom prst="rect">
              <a:avLst/>
            </a:prstGeom>
            <a:noFill/>
          </p:spPr>
        </p:pic>
        <p:pic>
          <p:nvPicPr>
            <p:cNvPr id="14" name="Picture 13">
              <a:extLst>
                <a:ext uri="{FF2B5EF4-FFF2-40B4-BE49-F238E27FC236}">
                  <a16:creationId xmlns:a16="http://schemas.microsoft.com/office/drawing/2014/main" id="{2ABBEAA2-4170-4615-A3D3-C7F8C58089F6}"/>
                </a:ext>
              </a:extLst>
            </p:cNvPr>
            <p:cNvPicPr>
              <a:picLocks noChangeAspect="1"/>
            </p:cNvPicPr>
            <p:nvPr/>
          </p:nvPicPr>
          <p:blipFill>
            <a:blip r:embed="rId4">
              <a:duotone>
                <a:prstClr val="black"/>
                <a:schemeClr val="accent5">
                  <a:lumMod val="60000"/>
                  <a:lumOff val="40000"/>
                  <a:tint val="45000"/>
                  <a:satMod val="400000"/>
                </a:schemeClr>
              </a:duotone>
            </a:blip>
            <a:stretch>
              <a:fillRect/>
            </a:stretch>
          </p:blipFill>
          <p:spPr>
            <a:xfrm rot="18900000">
              <a:off x="3537973" y="2389153"/>
              <a:ext cx="3320132" cy="1137872"/>
            </a:xfrm>
            <a:prstGeom prst="rect">
              <a:avLst/>
            </a:prstGeom>
          </p:spPr>
        </p:pic>
        <p:pic>
          <p:nvPicPr>
            <p:cNvPr id="15" name="Picture 14">
              <a:extLst>
                <a:ext uri="{FF2B5EF4-FFF2-40B4-BE49-F238E27FC236}">
                  <a16:creationId xmlns:a16="http://schemas.microsoft.com/office/drawing/2014/main" id="{EC210EA9-FE5D-4BE5-9F7F-3A68E6A949F8}"/>
                </a:ext>
              </a:extLst>
            </p:cNvPr>
            <p:cNvPicPr>
              <a:picLocks noChangeAspect="1"/>
            </p:cNvPicPr>
            <p:nvPr/>
          </p:nvPicPr>
          <p:blipFill>
            <a:blip r:embed="rId3">
              <a:alphaModFix amt="70000"/>
              <a:duotone>
                <a:prstClr val="black"/>
                <a:schemeClr val="accent4">
                  <a:lumMod val="20000"/>
                  <a:lumOff val="80000"/>
                  <a:tint val="45000"/>
                  <a:satMod val="400000"/>
                </a:schemeClr>
              </a:duotone>
            </a:blip>
            <a:stretch>
              <a:fillRect/>
            </a:stretch>
          </p:blipFill>
          <p:spPr>
            <a:xfrm>
              <a:off x="4438838" y="1709871"/>
              <a:ext cx="1766624" cy="1760734"/>
            </a:xfrm>
            <a:prstGeom prst="rect">
              <a:avLst/>
            </a:prstGeom>
          </p:spPr>
        </p:pic>
        <p:pic>
          <p:nvPicPr>
            <p:cNvPr id="16" name="Picture 15">
              <a:extLst>
                <a:ext uri="{FF2B5EF4-FFF2-40B4-BE49-F238E27FC236}">
                  <a16:creationId xmlns:a16="http://schemas.microsoft.com/office/drawing/2014/main" id="{E220F409-918E-4FAD-ADEC-CDA2E7D1690D}"/>
                </a:ext>
              </a:extLst>
            </p:cNvPr>
            <p:cNvPicPr>
              <a:picLocks noChangeAspect="1"/>
            </p:cNvPicPr>
            <p:nvPr/>
          </p:nvPicPr>
          <p:blipFill>
            <a:blip r:embed="rId5">
              <a:alphaModFix amt="50000"/>
            </a:blip>
            <a:stretch>
              <a:fillRect/>
            </a:stretch>
          </p:blipFill>
          <p:spPr>
            <a:xfrm>
              <a:off x="7526733" y="2389186"/>
              <a:ext cx="648944" cy="2449574"/>
            </a:xfrm>
            <a:prstGeom prst="rect">
              <a:avLst/>
            </a:prstGeom>
          </p:spPr>
        </p:pic>
        <p:pic>
          <p:nvPicPr>
            <p:cNvPr id="17" name="Picture 16">
              <a:extLst>
                <a:ext uri="{FF2B5EF4-FFF2-40B4-BE49-F238E27FC236}">
                  <a16:creationId xmlns:a16="http://schemas.microsoft.com/office/drawing/2014/main" id="{2748B190-65BA-4338-B10A-8172C6054638}"/>
                </a:ext>
              </a:extLst>
            </p:cNvPr>
            <p:cNvPicPr>
              <a:picLocks noChangeAspect="1"/>
            </p:cNvPicPr>
            <p:nvPr/>
          </p:nvPicPr>
          <p:blipFill>
            <a:blip r:embed="rId4">
              <a:duotone>
                <a:prstClr val="black"/>
                <a:srgbClr val="99FF99">
                  <a:tint val="45000"/>
                  <a:satMod val="400000"/>
                </a:srgbClr>
              </a:duotone>
              <a:alphaModFix amt="50000"/>
            </a:blip>
            <a:stretch>
              <a:fillRect/>
            </a:stretch>
          </p:blipFill>
          <p:spPr>
            <a:xfrm rot="14142078">
              <a:off x="3726976" y="3788891"/>
              <a:ext cx="3320132" cy="1006105"/>
            </a:xfrm>
            <a:prstGeom prst="rect">
              <a:avLst/>
            </a:prstGeom>
          </p:spPr>
        </p:pic>
        <p:pic>
          <p:nvPicPr>
            <p:cNvPr id="18" name="Picture 17">
              <a:extLst>
                <a:ext uri="{FF2B5EF4-FFF2-40B4-BE49-F238E27FC236}">
                  <a16:creationId xmlns:a16="http://schemas.microsoft.com/office/drawing/2014/main" id="{52417EB5-7462-4D73-9129-E21BFA90653B}"/>
                </a:ext>
              </a:extLst>
            </p:cNvPr>
            <p:cNvPicPr>
              <a:picLocks noChangeAspect="1"/>
            </p:cNvPicPr>
            <p:nvPr/>
          </p:nvPicPr>
          <p:blipFill>
            <a:blip r:embed="rId6">
              <a:duotone>
                <a:prstClr val="black"/>
                <a:schemeClr val="accent4">
                  <a:tint val="45000"/>
                  <a:satMod val="400000"/>
                </a:schemeClr>
              </a:duotone>
              <a:alphaModFix amt="50000"/>
            </a:blip>
            <a:stretch>
              <a:fillRect/>
            </a:stretch>
          </p:blipFill>
          <p:spPr>
            <a:xfrm>
              <a:off x="4305648" y="3972782"/>
              <a:ext cx="1335635" cy="1335635"/>
            </a:xfrm>
            <a:prstGeom prst="rect">
              <a:avLst/>
            </a:prstGeom>
          </p:spPr>
        </p:pic>
        <p:pic>
          <p:nvPicPr>
            <p:cNvPr id="19" name="Picture 18">
              <a:extLst>
                <a:ext uri="{FF2B5EF4-FFF2-40B4-BE49-F238E27FC236}">
                  <a16:creationId xmlns:a16="http://schemas.microsoft.com/office/drawing/2014/main" id="{82BB9F11-3A58-4BD4-8E96-12BB382C347F}"/>
                </a:ext>
              </a:extLst>
            </p:cNvPr>
            <p:cNvPicPr>
              <a:picLocks noChangeAspect="1"/>
            </p:cNvPicPr>
            <p:nvPr/>
          </p:nvPicPr>
          <p:blipFill>
            <a:blip r:embed="rId7">
              <a:duotone>
                <a:prstClr val="black"/>
                <a:schemeClr val="accent1">
                  <a:tint val="45000"/>
                  <a:satMod val="400000"/>
                </a:schemeClr>
              </a:duotone>
              <a:alphaModFix amt="50000"/>
            </a:blip>
            <a:stretch>
              <a:fillRect/>
            </a:stretch>
          </p:blipFill>
          <p:spPr>
            <a:xfrm rot="8697568">
              <a:off x="5762231" y="3957321"/>
              <a:ext cx="1017796" cy="704119"/>
            </a:xfrm>
            <a:prstGeom prst="rect">
              <a:avLst/>
            </a:prstGeom>
          </p:spPr>
        </p:pic>
        <p:sp>
          <p:nvSpPr>
            <p:cNvPr id="20" name="TextBox 19">
              <a:extLst>
                <a:ext uri="{FF2B5EF4-FFF2-40B4-BE49-F238E27FC236}">
                  <a16:creationId xmlns:a16="http://schemas.microsoft.com/office/drawing/2014/main" id="{333B6278-1390-4036-8B65-A9A8E8A628FC}"/>
                </a:ext>
              </a:extLst>
            </p:cNvPr>
            <p:cNvSpPr txBox="1"/>
            <p:nvPr/>
          </p:nvSpPr>
          <p:spPr>
            <a:xfrm>
              <a:off x="5037307" y="3795376"/>
              <a:ext cx="628650"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Race</a:t>
              </a:r>
            </a:p>
          </p:txBody>
        </p:sp>
        <p:sp>
          <p:nvSpPr>
            <p:cNvPr id="21" name="TextBox 20">
              <a:extLst>
                <a:ext uri="{FF2B5EF4-FFF2-40B4-BE49-F238E27FC236}">
                  <a16:creationId xmlns:a16="http://schemas.microsoft.com/office/drawing/2014/main" id="{51FE5D06-154F-4D14-98B4-9800397C59F5}"/>
                </a:ext>
              </a:extLst>
            </p:cNvPr>
            <p:cNvSpPr txBox="1"/>
            <p:nvPr/>
          </p:nvSpPr>
          <p:spPr>
            <a:xfrm>
              <a:off x="6764128" y="4205429"/>
              <a:ext cx="1000680" cy="261610"/>
            </a:xfrm>
            <a:prstGeom prst="rect">
              <a:avLst/>
            </a:prstGeom>
            <a:noFill/>
            <a:ln>
              <a:noFill/>
            </a:ln>
          </p:spPr>
          <p:txBody>
            <a:bodyPr wrap="square" rtlCol="0">
              <a:spAutoFit/>
            </a:bodyPr>
            <a:lstStyle/>
            <a:p>
              <a:r>
                <a:rPr lang="en-US" sz="1100">
                  <a:solidFill>
                    <a:schemeClr val="tx1">
                      <a:lumMod val="50000"/>
                      <a:lumOff val="50000"/>
                    </a:schemeClr>
                  </a:solidFill>
                  <a:latin typeface="Verdana" panose="020B0604030504040204" pitchFamily="34" charset="0"/>
                  <a:ea typeface="Verdana" panose="020B0604030504040204" pitchFamily="34" charset="0"/>
                </a:rPr>
                <a:t>Dis/Ability</a:t>
              </a:r>
              <a:endParaRPr lang="en-US" sz="1100"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5E6AA624-3D43-469F-A858-9365B5C2C4E1}"/>
                </a:ext>
              </a:extLst>
            </p:cNvPr>
            <p:cNvSpPr txBox="1"/>
            <p:nvPr/>
          </p:nvSpPr>
          <p:spPr>
            <a:xfrm>
              <a:off x="6649514" y="3470290"/>
              <a:ext cx="1103439"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Education</a:t>
              </a:r>
            </a:p>
          </p:txBody>
        </p:sp>
        <p:sp>
          <p:nvSpPr>
            <p:cNvPr id="23" name="TextBox 22">
              <a:extLst>
                <a:ext uri="{FF2B5EF4-FFF2-40B4-BE49-F238E27FC236}">
                  <a16:creationId xmlns:a16="http://schemas.microsoft.com/office/drawing/2014/main" id="{4010D01A-AE9F-4837-BEB8-8A4BB08C25DE}"/>
                </a:ext>
              </a:extLst>
            </p:cNvPr>
            <p:cNvSpPr txBox="1"/>
            <p:nvPr/>
          </p:nvSpPr>
          <p:spPr>
            <a:xfrm>
              <a:off x="6372091" y="5197058"/>
              <a:ext cx="1062197"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Language</a:t>
              </a:r>
            </a:p>
          </p:txBody>
        </p:sp>
        <p:sp>
          <p:nvSpPr>
            <p:cNvPr id="24" name="TextBox 23">
              <a:extLst>
                <a:ext uri="{FF2B5EF4-FFF2-40B4-BE49-F238E27FC236}">
                  <a16:creationId xmlns:a16="http://schemas.microsoft.com/office/drawing/2014/main" id="{195281C2-C1F4-4C84-B5E8-FA07CDE66F4C}"/>
                </a:ext>
              </a:extLst>
            </p:cNvPr>
            <p:cNvSpPr txBox="1"/>
            <p:nvPr/>
          </p:nvSpPr>
          <p:spPr>
            <a:xfrm>
              <a:off x="4707879" y="2185915"/>
              <a:ext cx="1119360" cy="261610"/>
            </a:xfrm>
            <a:prstGeom prst="rect">
              <a:avLst/>
            </a:prstGeom>
            <a:noFill/>
            <a:ln>
              <a:noFill/>
            </a:ln>
          </p:spPr>
          <p:txBody>
            <a:bodyPr wrap="square" rtlCol="0">
              <a:spAutoFit/>
            </a:bodyPr>
            <a:lstStyle/>
            <a:p>
              <a:pPr algn="ctr"/>
              <a:r>
                <a:rPr lang="en-US" sz="1100" dirty="0">
                  <a:solidFill>
                    <a:schemeClr val="tx1">
                      <a:lumMod val="50000"/>
                      <a:lumOff val="50000"/>
                    </a:schemeClr>
                  </a:solidFill>
                  <a:latin typeface="Verdana" panose="020B0604030504040204" pitchFamily="34" charset="0"/>
                  <a:ea typeface="Verdana" panose="020B0604030504040204" pitchFamily="34" charset="0"/>
                </a:rPr>
                <a:t>Geography</a:t>
              </a:r>
            </a:p>
          </p:txBody>
        </p:sp>
        <p:sp>
          <p:nvSpPr>
            <p:cNvPr id="25" name="TextBox 24">
              <a:extLst>
                <a:ext uri="{FF2B5EF4-FFF2-40B4-BE49-F238E27FC236}">
                  <a16:creationId xmlns:a16="http://schemas.microsoft.com/office/drawing/2014/main" id="{27AD4D70-ED5A-46AC-B57D-BCFC98902168}"/>
                </a:ext>
              </a:extLst>
            </p:cNvPr>
            <p:cNvSpPr txBox="1"/>
            <p:nvPr/>
          </p:nvSpPr>
          <p:spPr>
            <a:xfrm>
              <a:off x="4301212" y="4625428"/>
              <a:ext cx="1048972"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Ethnicity</a:t>
              </a:r>
            </a:p>
          </p:txBody>
        </p:sp>
        <p:sp>
          <p:nvSpPr>
            <p:cNvPr id="26" name="TextBox 25">
              <a:extLst>
                <a:ext uri="{FF2B5EF4-FFF2-40B4-BE49-F238E27FC236}">
                  <a16:creationId xmlns:a16="http://schemas.microsoft.com/office/drawing/2014/main" id="{D258CF85-0AFA-4C6C-9205-51C1A023B1D3}"/>
                </a:ext>
              </a:extLst>
            </p:cNvPr>
            <p:cNvSpPr txBox="1"/>
            <p:nvPr/>
          </p:nvSpPr>
          <p:spPr>
            <a:xfrm>
              <a:off x="6044759" y="4328375"/>
              <a:ext cx="628650"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Age</a:t>
              </a:r>
            </a:p>
          </p:txBody>
        </p:sp>
        <p:sp>
          <p:nvSpPr>
            <p:cNvPr id="27" name="TextBox 26">
              <a:extLst>
                <a:ext uri="{FF2B5EF4-FFF2-40B4-BE49-F238E27FC236}">
                  <a16:creationId xmlns:a16="http://schemas.microsoft.com/office/drawing/2014/main" id="{24663BA3-DF8C-4A69-8381-D9C685662558}"/>
                </a:ext>
              </a:extLst>
            </p:cNvPr>
            <p:cNvSpPr txBox="1"/>
            <p:nvPr/>
          </p:nvSpPr>
          <p:spPr>
            <a:xfrm>
              <a:off x="7496777" y="3595251"/>
              <a:ext cx="817131" cy="261610"/>
            </a:xfrm>
            <a:prstGeom prst="rect">
              <a:avLst/>
            </a:prstGeom>
            <a:noFill/>
            <a:ln>
              <a:noFill/>
            </a:ln>
          </p:spPr>
          <p:txBody>
            <a:bodyPr wrap="square" rtlCol="0">
              <a:spAutoFit/>
            </a:bodyPr>
            <a:lstStyle/>
            <a:p>
              <a:r>
                <a:rPr lang="en-US" sz="1100" dirty="0">
                  <a:solidFill>
                    <a:schemeClr val="tx1">
                      <a:lumMod val="50000"/>
                      <a:lumOff val="50000"/>
                    </a:schemeClr>
                  </a:solidFill>
                  <a:latin typeface="Verdana" panose="020B0604030504040204" pitchFamily="34" charset="0"/>
                  <a:ea typeface="Verdana" panose="020B0604030504040204" pitchFamily="34" charset="0"/>
                </a:rPr>
                <a:t>Gender</a:t>
              </a:r>
            </a:p>
          </p:txBody>
        </p:sp>
        <p:sp>
          <p:nvSpPr>
            <p:cNvPr id="28" name="TextBox 27">
              <a:extLst>
                <a:ext uri="{FF2B5EF4-FFF2-40B4-BE49-F238E27FC236}">
                  <a16:creationId xmlns:a16="http://schemas.microsoft.com/office/drawing/2014/main" id="{CD1B8321-A762-478E-901E-27A727ACB4FF}"/>
                </a:ext>
              </a:extLst>
            </p:cNvPr>
            <p:cNvSpPr txBox="1"/>
            <p:nvPr/>
          </p:nvSpPr>
          <p:spPr>
            <a:xfrm>
              <a:off x="3909234" y="3769414"/>
              <a:ext cx="868418" cy="261610"/>
            </a:xfrm>
            <a:prstGeom prst="rect">
              <a:avLst/>
            </a:prstGeom>
            <a:noFill/>
            <a:ln>
              <a:noFill/>
            </a:ln>
          </p:spPr>
          <p:txBody>
            <a:bodyPr wrap="square" rtlCol="0">
              <a:spAutoFit/>
            </a:bodyPr>
            <a:lstStyle/>
            <a:p>
              <a:pPr algn="ctr"/>
              <a:r>
                <a:rPr lang="en-US" sz="1100" dirty="0">
                  <a:solidFill>
                    <a:schemeClr val="tx1">
                      <a:lumMod val="50000"/>
                      <a:lumOff val="50000"/>
                    </a:schemeClr>
                  </a:solidFill>
                  <a:latin typeface="Verdana" panose="020B0604030504040204" pitchFamily="34" charset="0"/>
                  <a:ea typeface="Verdana" panose="020B0604030504040204" pitchFamily="34" charset="0"/>
                </a:rPr>
                <a:t>Faith</a:t>
              </a:r>
            </a:p>
          </p:txBody>
        </p:sp>
        <p:sp>
          <p:nvSpPr>
            <p:cNvPr id="29" name="TextBox 28">
              <a:extLst>
                <a:ext uri="{FF2B5EF4-FFF2-40B4-BE49-F238E27FC236}">
                  <a16:creationId xmlns:a16="http://schemas.microsoft.com/office/drawing/2014/main" id="{8893EE95-D55E-456B-BE70-E9F27A159A09}"/>
                </a:ext>
              </a:extLst>
            </p:cNvPr>
            <p:cNvSpPr txBox="1"/>
            <p:nvPr/>
          </p:nvSpPr>
          <p:spPr>
            <a:xfrm>
              <a:off x="5747355" y="811254"/>
              <a:ext cx="686406" cy="276999"/>
            </a:xfrm>
            <a:prstGeom prst="rect">
              <a:avLst/>
            </a:prstGeom>
            <a:noFill/>
            <a:ln>
              <a:noFill/>
            </a:ln>
          </p:spPr>
          <p:txBody>
            <a:bodyPr wrap="none" rtlCol="0">
              <a:spAutoFit/>
            </a:bodyPr>
            <a:lstStyle/>
            <a:p>
              <a:pPr algn="ctr"/>
              <a:r>
                <a:rPr lang="en-US" sz="1200" dirty="0">
                  <a:solidFill>
                    <a:schemeClr val="tx1">
                      <a:lumMod val="75000"/>
                      <a:lumOff val="25000"/>
                    </a:schemeClr>
                  </a:solidFill>
                  <a:latin typeface="Verdana" panose="020B0604030504040204" pitchFamily="34" charset="0"/>
                  <a:ea typeface="Verdana" panose="020B0604030504040204" pitchFamily="34" charset="0"/>
                </a:rPr>
                <a:t>Nation</a:t>
              </a:r>
            </a:p>
          </p:txBody>
        </p:sp>
        <p:sp>
          <p:nvSpPr>
            <p:cNvPr id="30" name="TextBox 29">
              <a:extLst>
                <a:ext uri="{FF2B5EF4-FFF2-40B4-BE49-F238E27FC236}">
                  <a16:creationId xmlns:a16="http://schemas.microsoft.com/office/drawing/2014/main" id="{15ABEDCA-1120-427B-9264-050762911116}"/>
                </a:ext>
              </a:extLst>
            </p:cNvPr>
            <p:cNvSpPr txBox="1"/>
            <p:nvPr/>
          </p:nvSpPr>
          <p:spPr>
            <a:xfrm>
              <a:off x="5554578" y="1159945"/>
              <a:ext cx="1071960" cy="276999"/>
            </a:xfrm>
            <a:prstGeom prst="rect">
              <a:avLst/>
            </a:prstGeom>
            <a:noFill/>
            <a:ln>
              <a:noFill/>
            </a:ln>
          </p:spPr>
          <p:txBody>
            <a:bodyPr wrap="none" rtlCol="0">
              <a:spAutoFit/>
            </a:bodyPr>
            <a:lstStyle/>
            <a:p>
              <a:pPr algn="ctr"/>
              <a:r>
                <a:rPr lang="en-US" sz="1200" dirty="0">
                  <a:solidFill>
                    <a:schemeClr val="tx1">
                      <a:lumMod val="65000"/>
                      <a:lumOff val="35000"/>
                    </a:schemeClr>
                  </a:solidFill>
                  <a:latin typeface="Verdana" panose="020B0604030504040204" pitchFamily="34" charset="0"/>
                  <a:ea typeface="Verdana" panose="020B0604030504040204" pitchFamily="34" charset="0"/>
                </a:rPr>
                <a:t>Community</a:t>
              </a:r>
            </a:p>
          </p:txBody>
        </p:sp>
        <p:sp>
          <p:nvSpPr>
            <p:cNvPr id="31" name="TextBox 30">
              <a:extLst>
                <a:ext uri="{FF2B5EF4-FFF2-40B4-BE49-F238E27FC236}">
                  <a16:creationId xmlns:a16="http://schemas.microsoft.com/office/drawing/2014/main" id="{24C7D590-14EC-448F-B38F-07D688D44591}"/>
                </a:ext>
              </a:extLst>
            </p:cNvPr>
            <p:cNvSpPr txBox="1"/>
            <p:nvPr/>
          </p:nvSpPr>
          <p:spPr>
            <a:xfrm>
              <a:off x="5747355" y="1458910"/>
              <a:ext cx="682110" cy="276999"/>
            </a:xfrm>
            <a:prstGeom prst="rect">
              <a:avLst/>
            </a:prstGeom>
            <a:noFill/>
            <a:ln>
              <a:noFill/>
            </a:ln>
          </p:spPr>
          <p:txBody>
            <a:bodyPr wrap="none" rtlCol="0">
              <a:spAutoFit/>
            </a:bodyPr>
            <a:lstStyle/>
            <a:p>
              <a:pPr algn="ctr"/>
              <a:r>
                <a:rPr lang="en-US" sz="1200" dirty="0">
                  <a:solidFill>
                    <a:schemeClr val="tx1">
                      <a:lumMod val="50000"/>
                      <a:lumOff val="50000"/>
                    </a:schemeClr>
                  </a:solidFill>
                  <a:latin typeface="Verdana" panose="020B0604030504040204" pitchFamily="34" charset="0"/>
                  <a:ea typeface="Verdana" panose="020B0604030504040204" pitchFamily="34" charset="0"/>
                </a:rPr>
                <a:t>Family</a:t>
              </a:r>
            </a:p>
          </p:txBody>
        </p:sp>
        <p:pic>
          <p:nvPicPr>
            <p:cNvPr id="32" name="Picture 31">
              <a:extLst>
                <a:ext uri="{FF2B5EF4-FFF2-40B4-BE49-F238E27FC236}">
                  <a16:creationId xmlns:a16="http://schemas.microsoft.com/office/drawing/2014/main" id="{A67F8629-99DA-4C84-889F-1436505DCA87}"/>
                </a:ext>
              </a:extLst>
            </p:cNvPr>
            <p:cNvPicPr>
              <a:picLocks noChangeAspect="1"/>
            </p:cNvPicPr>
            <p:nvPr/>
          </p:nvPicPr>
          <p:blipFill>
            <a:blip r:embed="rId8">
              <a:alphaModFix amt="50000"/>
              <a:duotone>
                <a:prstClr val="black"/>
                <a:srgbClr val="996600">
                  <a:tint val="45000"/>
                  <a:satMod val="400000"/>
                </a:srgbClr>
              </a:duotone>
            </a:blip>
            <a:stretch>
              <a:fillRect/>
            </a:stretch>
          </p:blipFill>
          <p:spPr>
            <a:xfrm>
              <a:off x="6385132" y="3664129"/>
              <a:ext cx="1436864" cy="1436864"/>
            </a:xfrm>
            <a:prstGeom prst="rect">
              <a:avLst/>
            </a:prstGeom>
          </p:spPr>
        </p:pic>
        <p:pic>
          <p:nvPicPr>
            <p:cNvPr id="33" name="Picture 32">
              <a:extLst>
                <a:ext uri="{FF2B5EF4-FFF2-40B4-BE49-F238E27FC236}">
                  <a16:creationId xmlns:a16="http://schemas.microsoft.com/office/drawing/2014/main" id="{ED9694D3-94AC-407D-A7A7-0F6DA6274246}"/>
                </a:ext>
              </a:extLst>
            </p:cNvPr>
            <p:cNvPicPr>
              <a:picLocks noChangeAspect="1"/>
            </p:cNvPicPr>
            <p:nvPr/>
          </p:nvPicPr>
          <p:blipFill>
            <a:blip r:embed="rId8">
              <a:alphaModFix amt="50000"/>
              <a:duotone>
                <a:prstClr val="black"/>
                <a:srgbClr val="000066">
                  <a:tint val="45000"/>
                  <a:satMod val="400000"/>
                </a:srgbClr>
              </a:duotone>
            </a:blip>
            <a:stretch>
              <a:fillRect/>
            </a:stretch>
          </p:blipFill>
          <p:spPr>
            <a:xfrm>
              <a:off x="6283351" y="1765434"/>
              <a:ext cx="1516472" cy="1743544"/>
            </a:xfrm>
            <a:prstGeom prst="rect">
              <a:avLst/>
            </a:prstGeom>
          </p:spPr>
        </p:pic>
        <p:pic>
          <p:nvPicPr>
            <p:cNvPr id="34" name="Picture 33">
              <a:extLst>
                <a:ext uri="{FF2B5EF4-FFF2-40B4-BE49-F238E27FC236}">
                  <a16:creationId xmlns:a16="http://schemas.microsoft.com/office/drawing/2014/main" id="{3EFFEFED-A7D6-4BA9-ADF1-04BB8C49ED0B}"/>
                </a:ext>
              </a:extLst>
            </p:cNvPr>
            <p:cNvPicPr>
              <a:picLocks noChangeAspect="1"/>
            </p:cNvPicPr>
            <p:nvPr/>
          </p:nvPicPr>
          <p:blipFill>
            <a:blip r:embed="rId9">
              <a:duotone>
                <a:prstClr val="black"/>
                <a:srgbClr val="002060">
                  <a:tint val="45000"/>
                  <a:satMod val="400000"/>
                </a:srgbClr>
              </a:duotone>
            </a:blip>
            <a:stretch>
              <a:fillRect/>
            </a:stretch>
          </p:blipFill>
          <p:spPr>
            <a:xfrm>
              <a:off x="5667973" y="2976087"/>
              <a:ext cx="856056" cy="905826"/>
            </a:xfrm>
            <a:prstGeom prst="rect">
              <a:avLst/>
            </a:prstGeom>
          </p:spPr>
        </p:pic>
        <p:pic>
          <p:nvPicPr>
            <p:cNvPr id="35" name="Picture 34">
              <a:extLst>
                <a:ext uri="{FF2B5EF4-FFF2-40B4-BE49-F238E27FC236}">
                  <a16:creationId xmlns:a16="http://schemas.microsoft.com/office/drawing/2014/main" id="{E4B3E5CE-E59A-480D-BD89-3FF003051E62}"/>
                </a:ext>
              </a:extLst>
            </p:cNvPr>
            <p:cNvPicPr>
              <a:picLocks noChangeAspect="1"/>
            </p:cNvPicPr>
            <p:nvPr/>
          </p:nvPicPr>
          <p:blipFill>
            <a:blip r:embed="rId10"/>
            <a:stretch>
              <a:fillRect/>
            </a:stretch>
          </p:blipFill>
          <p:spPr>
            <a:xfrm>
              <a:off x="7082545" y="1998087"/>
              <a:ext cx="634039" cy="304826"/>
            </a:xfrm>
            <a:prstGeom prst="rect">
              <a:avLst/>
            </a:prstGeom>
          </p:spPr>
        </p:pic>
        <p:pic>
          <p:nvPicPr>
            <p:cNvPr id="36" name="Picture 35">
              <a:extLst>
                <a:ext uri="{FF2B5EF4-FFF2-40B4-BE49-F238E27FC236}">
                  <a16:creationId xmlns:a16="http://schemas.microsoft.com/office/drawing/2014/main" id="{7AC6CF88-4FCE-4DD6-A4DD-0CB28B13E744}"/>
                </a:ext>
              </a:extLst>
            </p:cNvPr>
            <p:cNvPicPr>
              <a:picLocks noChangeAspect="1"/>
            </p:cNvPicPr>
            <p:nvPr/>
          </p:nvPicPr>
          <p:blipFill>
            <a:blip r:embed="rId7">
              <a:duotone>
                <a:prstClr val="black"/>
                <a:srgbClr val="CC00CC">
                  <a:tint val="45000"/>
                  <a:satMod val="400000"/>
                </a:srgbClr>
              </a:duotone>
              <a:alphaModFix amt="20000"/>
            </a:blip>
            <a:stretch>
              <a:fillRect/>
            </a:stretch>
          </p:blipFill>
          <p:spPr>
            <a:xfrm rot="9973493">
              <a:off x="5311649" y="4833945"/>
              <a:ext cx="2120953" cy="939776"/>
            </a:xfrm>
            <a:prstGeom prst="rect">
              <a:avLst/>
            </a:prstGeom>
          </p:spPr>
        </p:pic>
      </p:grpSp>
      <p:sp>
        <p:nvSpPr>
          <p:cNvPr id="4" name="Content Placeholder 1"/>
          <p:cNvSpPr txBox="1">
            <a:spLocks noGrp="1"/>
          </p:cNvSpPr>
          <p:nvPr>
            <p:ph idx="1"/>
          </p:nvPr>
        </p:nvSpPr>
        <p:spPr>
          <a:xfrm>
            <a:off x="152400" y="1752600"/>
            <a:ext cx="4572000" cy="43735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buFont typeface="Arial" panose="020B0604020202020204" pitchFamily="34" charset="0"/>
              <a:buChar char="•"/>
            </a:pPr>
            <a:r>
              <a:rPr lang="en-US" sz="2400" dirty="0">
                <a:latin typeface="Verdana" panose="020B0604030504040204" pitchFamily="34" charset="0"/>
                <a:ea typeface="Verdana" panose="020B0604030504040204" pitchFamily="34" charset="0"/>
              </a:rPr>
              <a:t>Fill in your cultural identity web: Identify aspects of your macro- and micro-cultures, intersectionality and positionality.</a:t>
            </a:r>
          </a:p>
          <a:p>
            <a:pPr>
              <a:buClrTx/>
              <a:buFont typeface="Arial" panose="020B0604020202020204" pitchFamily="34" charset="0"/>
              <a:buChar char="•"/>
            </a:pPr>
            <a:r>
              <a:rPr lang="en-US" sz="2400" dirty="0">
                <a:latin typeface="Verdana" panose="020B0604030504040204" pitchFamily="34" charset="0"/>
                <a:ea typeface="Verdana" panose="020B0604030504040204" pitchFamily="34" charset="0"/>
              </a:rPr>
              <a:t>Discuss your cultural identity web with the person sitting next to you </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activity #1</a:t>
            </a:r>
          </a:p>
        </p:txBody>
      </p:sp>
    </p:spTree>
    <p:extLst>
      <p:ext uri="{BB962C8B-B14F-4D97-AF65-F5344CB8AC3E}">
        <p14:creationId xmlns:p14="http://schemas.microsoft.com/office/powerpoint/2010/main" val="70216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048171-2905-4EC6-A47B-A52EE546D21A}"/>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18</a:t>
            </a:fld>
            <a:endParaRPr lang="en-US">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FA054BD6-81C6-4677-84CD-BDC24B64774D}"/>
              </a:ext>
            </a:extLst>
          </p:cNvPr>
          <p:cNvSpPr>
            <a:spLocks noGrp="1"/>
          </p:cNvSpPr>
          <p:nvPr>
            <p:ph type="ftr" sz="quarter" idx="11"/>
          </p:nvPr>
        </p:nvSpPr>
        <p:spPr>
          <a:xfrm>
            <a:off x="3124200" y="6492875"/>
            <a:ext cx="2895600" cy="365125"/>
          </a:xfrm>
        </p:spPr>
        <p:txBody>
          <a:bodyPr/>
          <a:lstStyle/>
          <a:p>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437BB311-9AE1-4A16-A256-571D65225BEE}"/>
              </a:ext>
            </a:extLst>
          </p:cNvPr>
          <p:cNvSpPr txBox="1"/>
          <p:nvPr/>
        </p:nvSpPr>
        <p:spPr>
          <a:xfrm>
            <a:off x="5486400" y="6076907"/>
            <a:ext cx="3429000" cy="246221"/>
          </a:xfrm>
          <a:prstGeom prst="rect">
            <a:avLst/>
          </a:prstGeom>
          <a:noFill/>
        </p:spPr>
        <p:txBody>
          <a:bodyPr wrap="square" rtlCol="0">
            <a:spAutoFit/>
          </a:bodyPr>
          <a:lstStyle/>
          <a:p>
            <a:r>
              <a:rPr lang="en-US" sz="1000" dirty="0">
                <a:solidFill>
                  <a:srgbClr val="3333FF"/>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Two people speaking </a:t>
            </a:r>
            <a:r>
              <a:rPr lang="en-US" sz="1000" dirty="0">
                <a:latin typeface="Verdana" panose="020B0604030504040204" pitchFamily="34" charset="0"/>
                <a:ea typeface="Verdana" panose="020B0604030504040204" pitchFamily="34" charset="0"/>
              </a:rPr>
              <a:t>by </a:t>
            </a:r>
            <a:r>
              <a:rPr lang="en-US" sz="1000" dirty="0" err="1">
                <a:latin typeface="Verdana" panose="020B0604030504040204" pitchFamily="34" charset="0"/>
                <a:ea typeface="Verdana" panose="020B0604030504040204" pitchFamily="34" charset="0"/>
              </a:rPr>
              <a:t>Mscharwies</a:t>
            </a:r>
            <a:r>
              <a:rPr lang="en-US" sz="1000" dirty="0">
                <a:latin typeface="Verdana" panose="020B0604030504040204" pitchFamily="34" charset="0"/>
                <a:ea typeface="Verdana" panose="020B0604030504040204" pitchFamily="34" charset="0"/>
              </a:rPr>
              <a:t>. CC0</a:t>
            </a:r>
          </a:p>
        </p:txBody>
      </p:sp>
      <p:pic>
        <p:nvPicPr>
          <p:cNvPr id="6" name="Picture 5" descr="two people speaking or conversation,">
            <a:extLst>
              <a:ext uri="{FF2B5EF4-FFF2-40B4-BE49-F238E27FC236}">
                <a16:creationId xmlns:a16="http://schemas.microsoft.com/office/drawing/2014/main" id="{EB6B6FF1-52C5-4BD6-B488-56D1622F3C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306763"/>
            <a:ext cx="2819400" cy="2819400"/>
          </a:xfrm>
          <a:prstGeom prst="rect">
            <a:avLst/>
          </a:prstGeom>
        </p:spPr>
      </p:pic>
      <p:sp>
        <p:nvSpPr>
          <p:cNvPr id="3" name="Content Placeholder 2"/>
          <p:cNvSpPr>
            <a:spLocks noGrp="1"/>
          </p:cNvSpPr>
          <p:nvPr>
            <p:ph idx="1"/>
          </p:nvPr>
        </p:nvSpPr>
        <p:spPr/>
        <p:txBody>
          <a:bodyPr>
            <a:normAutofit/>
          </a:bodyPr>
          <a:lstStyle/>
          <a:p>
            <a:pPr>
              <a:buClrTx/>
            </a:pPr>
            <a:r>
              <a:rPr lang="en-US" dirty="0">
                <a:solidFill>
                  <a:schemeClr val="tx1"/>
                </a:solidFill>
                <a:latin typeface="Verdana" panose="020B0604030504040204" pitchFamily="34" charset="0"/>
                <a:ea typeface="Verdana" panose="020B0604030504040204" pitchFamily="34" charset="0"/>
              </a:rPr>
              <a:t>Asking the parent “why?” </a:t>
            </a:r>
          </a:p>
          <a:p>
            <a:pPr lvl="1">
              <a:buClrTx/>
            </a:pPr>
            <a:r>
              <a:rPr lang="en-US" sz="2400" dirty="0">
                <a:solidFill>
                  <a:schemeClr val="tx1"/>
                </a:solidFill>
                <a:latin typeface="Verdana" panose="020B0604030504040204" pitchFamily="34" charset="0"/>
                <a:ea typeface="Verdana" panose="020B0604030504040204" pitchFamily="34" charset="0"/>
              </a:rPr>
              <a:t>Speak to the student’s parent or guardian</a:t>
            </a:r>
          </a:p>
          <a:p>
            <a:pPr lvl="1">
              <a:buClrTx/>
            </a:pPr>
            <a:r>
              <a:rPr lang="en-US" sz="2400" dirty="0">
                <a:solidFill>
                  <a:schemeClr val="tx1"/>
                </a:solidFill>
                <a:latin typeface="Verdana" panose="020B0604030504040204" pitchFamily="34" charset="0"/>
                <a:ea typeface="Verdana" panose="020B0604030504040204" pitchFamily="34" charset="0"/>
              </a:rPr>
              <a:t>Find out if there are differences in your assumptions and theirs.  </a:t>
            </a:r>
          </a:p>
        </p:txBody>
      </p:sp>
      <p:sp>
        <p:nvSpPr>
          <p:cNvPr id="2" name="Title 1"/>
          <p:cNvSpPr>
            <a:spLocks noGrp="1"/>
          </p:cNvSpPr>
          <p:nvPr>
            <p:ph type="title"/>
          </p:nvPr>
        </p:nvSpPr>
        <p:spPr>
          <a:xfrm>
            <a:off x="304800" y="381000"/>
            <a:ext cx="8534400" cy="1191828"/>
          </a:xfrm>
        </p:spPr>
        <p:txBody>
          <a:bodyPr>
            <a:normAutofit/>
          </a:bodyPr>
          <a:lstStyle/>
          <a:p>
            <a:r>
              <a:rPr lang="en-US" sz="3100" dirty="0">
                <a:solidFill>
                  <a:schemeClr val="tx1"/>
                </a:solidFill>
                <a:latin typeface="Verdana" panose="020B0604030504040204" pitchFamily="34" charset="0"/>
                <a:ea typeface="Verdana" panose="020B0604030504040204" pitchFamily="34" charset="0"/>
              </a:rPr>
              <a:t>Step 2: identifying cultural assumptions in student’s behavior </a:t>
            </a:r>
          </a:p>
        </p:txBody>
      </p:sp>
    </p:spTree>
    <p:extLst>
      <p:ext uri="{BB962C8B-B14F-4D97-AF65-F5344CB8AC3E}">
        <p14:creationId xmlns:p14="http://schemas.microsoft.com/office/powerpoint/2010/main" val="292004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0000"/>
                <a:satMod val="170000"/>
              </a:schemeClr>
              <a:schemeClr val="bg1">
                <a:shade val="70000"/>
                <a:satMod val="130000"/>
              </a:schemeClr>
            </a:duotone>
          </a:blip>
          <a:tile tx="0" ty="0" sx="100000" sy="100000" flip="none" algn="tl"/>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E0CFE4-835A-41B7-BFEB-A3C6986E568F}"/>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19</a:t>
            </a:fld>
            <a:endParaRPr lang="en-US">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76A1F776-EA18-44C5-B576-C3B11952915B}"/>
              </a:ext>
            </a:extLst>
          </p:cNvPr>
          <p:cNvSpPr>
            <a:spLocks noGrp="1"/>
          </p:cNvSpPr>
          <p:nvPr>
            <p:ph type="ftr" sz="quarter" idx="11"/>
          </p:nvPr>
        </p:nvSpPr>
        <p:spPr>
          <a:xfrm>
            <a:off x="3124200" y="6492875"/>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7" name="TextBox 6">
            <a:extLst>
              <a:ext uri="{FF2B5EF4-FFF2-40B4-BE49-F238E27FC236}">
                <a16:creationId xmlns:a16="http://schemas.microsoft.com/office/drawing/2014/main" id="{66CCB1D7-59D8-46D7-B241-8C594398A841}"/>
              </a:ext>
            </a:extLst>
          </p:cNvPr>
          <p:cNvSpPr txBox="1"/>
          <p:nvPr/>
        </p:nvSpPr>
        <p:spPr>
          <a:xfrm>
            <a:off x="5324272" y="5596860"/>
            <a:ext cx="3810000" cy="246221"/>
          </a:xfrm>
          <a:prstGeom prst="rect">
            <a:avLst/>
          </a:prstGeom>
          <a:noFill/>
        </p:spPr>
        <p:txBody>
          <a:bodyPr wrap="square" rtlCol="0">
            <a:spAutoFit/>
          </a:bodyPr>
          <a:lstStyle/>
          <a:p>
            <a:r>
              <a:rPr lang="en-US" sz="1000" dirty="0">
                <a:solidFill>
                  <a:srgbClr val="3333FF"/>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Country road vector illustration </a:t>
            </a:r>
            <a:r>
              <a:rPr lang="en-US" sz="1000" dirty="0">
                <a:latin typeface="Verdana" panose="020B0604030504040204" pitchFamily="34" charset="0"/>
                <a:ea typeface="Verdana" panose="020B0604030504040204" pitchFamily="34" charset="0"/>
              </a:rPr>
              <a:t>by </a:t>
            </a:r>
            <a:r>
              <a:rPr lang="en-US" sz="1000" dirty="0" err="1">
                <a:latin typeface="Verdana" panose="020B0604030504040204" pitchFamily="34" charset="0"/>
                <a:ea typeface="Verdana" panose="020B0604030504040204" pitchFamily="34" charset="0"/>
              </a:rPr>
              <a:t>OpenClipart</a:t>
            </a:r>
            <a:r>
              <a:rPr lang="en-US" sz="1000" dirty="0">
                <a:latin typeface="Verdana" panose="020B0604030504040204" pitchFamily="34" charset="0"/>
                <a:ea typeface="Verdana" panose="020B0604030504040204" pitchFamily="34" charset="0"/>
              </a:rPr>
              <a:t>. CC0</a:t>
            </a:r>
          </a:p>
        </p:txBody>
      </p:sp>
      <p:pic>
        <p:nvPicPr>
          <p:cNvPr id="6" name="Picture 5" descr="Winding road vector illustration.">
            <a:extLst>
              <a:ext uri="{FF2B5EF4-FFF2-40B4-BE49-F238E27FC236}">
                <a16:creationId xmlns:a16="http://schemas.microsoft.com/office/drawing/2014/main" id="{7AA2DE94-E0BC-4AB3-8609-1C4AF839D67A}"/>
              </a:ext>
            </a:extLst>
          </p:cNvPr>
          <p:cNvPicPr>
            <a:picLocks noChangeAspect="1"/>
          </p:cNvPicPr>
          <p:nvPr/>
        </p:nvPicPr>
        <p:blipFill rotWithShape="1">
          <a:blip r:embed="rId5">
            <a:extLst>
              <a:ext uri="{28A0092B-C50C-407E-A947-70E740481C1C}">
                <a14:useLocalDpi xmlns:a14="http://schemas.microsoft.com/office/drawing/2010/main" val="0"/>
              </a:ext>
            </a:extLst>
          </a:blip>
          <a:srcRect t="30227" b="28264"/>
          <a:stretch/>
        </p:blipFill>
        <p:spPr>
          <a:xfrm>
            <a:off x="5105400" y="1694752"/>
            <a:ext cx="3657600" cy="4148329"/>
          </a:xfrm>
          <a:prstGeom prst="rect">
            <a:avLst/>
          </a:prstGeom>
          <a:noFill/>
        </p:spPr>
      </p:pic>
      <p:sp>
        <p:nvSpPr>
          <p:cNvPr id="3" name="Content Placeholder 2"/>
          <p:cNvSpPr>
            <a:spLocks noGrp="1"/>
          </p:cNvSpPr>
          <p:nvPr>
            <p:ph sz="half" idx="1"/>
          </p:nvPr>
        </p:nvSpPr>
        <p:spPr>
          <a:xfrm>
            <a:off x="426128" y="1719071"/>
            <a:ext cx="4038600" cy="4407408"/>
          </a:xfrm>
          <a:prstGeom prst="rect">
            <a:avLst/>
          </a:prstGeom>
        </p:spPr>
        <p:txBody>
          <a:bodyPr>
            <a:normAutofit/>
          </a:bodyPr>
          <a:lstStyle/>
          <a:p>
            <a:pPr>
              <a:lnSpc>
                <a:spcPct val="90000"/>
              </a:lnSpc>
              <a:buClrTx/>
            </a:pPr>
            <a:r>
              <a:rPr lang="en-US" sz="2200" dirty="0">
                <a:solidFill>
                  <a:schemeClr val="tx1"/>
                </a:solidFill>
                <a:latin typeface="Verdana" panose="020B0604030504040204" pitchFamily="34" charset="0"/>
                <a:ea typeface="Verdana" panose="020B0604030504040204" pitchFamily="34" charset="0"/>
              </a:rPr>
              <a:t>By explaining your expectations, you provide the parents with “social capital” (also called “cultural capital”) or the knowledge to understand our mainstream culture and to navigate through it. </a:t>
            </a:r>
          </a:p>
          <a:p>
            <a:pPr>
              <a:lnSpc>
                <a:spcPct val="90000"/>
              </a:lnSpc>
              <a:buClrTx/>
            </a:pPr>
            <a:r>
              <a:rPr lang="en-US" sz="2200" dirty="0">
                <a:solidFill>
                  <a:schemeClr val="tx1"/>
                </a:solidFill>
                <a:latin typeface="Verdana" panose="020B0604030504040204" pitchFamily="34" charset="0"/>
                <a:ea typeface="Verdana" panose="020B0604030504040204" pitchFamily="34" charset="0"/>
              </a:rPr>
              <a:t>You also help them to make an informed decision</a:t>
            </a:r>
          </a:p>
        </p:txBody>
      </p:sp>
      <p:sp>
        <p:nvSpPr>
          <p:cNvPr id="2" name="Title 1"/>
          <p:cNvSpPr>
            <a:spLocks noGrp="1"/>
          </p:cNvSpPr>
          <p:nvPr>
            <p:ph type="title"/>
          </p:nvPr>
        </p:nvSpPr>
        <p:spPr>
          <a:xfrm>
            <a:off x="426128" y="408372"/>
            <a:ext cx="8260672" cy="1039427"/>
          </a:xfrm>
          <a:prstGeom prst="rect">
            <a:avLst/>
          </a:prstGeom>
        </p:spPr>
        <p:txBody>
          <a:bodyPr anchor="ctr">
            <a:normAutofit/>
          </a:bodyPr>
          <a:lstStyle/>
          <a:p>
            <a:pPr>
              <a:lnSpc>
                <a:spcPct val="90000"/>
              </a:lnSpc>
            </a:pPr>
            <a:r>
              <a:rPr lang="en-US" sz="3200">
                <a:solidFill>
                  <a:schemeClr val="tx1"/>
                </a:solidFill>
                <a:latin typeface="Verdana" panose="020B0604030504040204" pitchFamily="34" charset="0"/>
                <a:ea typeface="Verdana" panose="020B0604030504040204" pitchFamily="34" charset="0"/>
              </a:rPr>
              <a:t>Step 3: make these differences explicit</a:t>
            </a:r>
          </a:p>
        </p:txBody>
      </p:sp>
    </p:spTree>
    <p:extLst>
      <p:ext uri="{BB962C8B-B14F-4D97-AF65-F5344CB8AC3E}">
        <p14:creationId xmlns:p14="http://schemas.microsoft.com/office/powerpoint/2010/main" val="162541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Tx/>
            </a:pPr>
            <a:r>
              <a:rPr lang="en-US" dirty="0">
                <a:solidFill>
                  <a:schemeClr val="tx1"/>
                </a:solidFill>
                <a:latin typeface="Verdana" panose="020B0604030504040204" pitchFamily="34" charset="0"/>
                <a:ea typeface="Verdana" panose="020B0604030504040204" pitchFamily="34" charset="0"/>
              </a:rPr>
              <a:t>Understand that behavior has a cultural basis</a:t>
            </a:r>
          </a:p>
          <a:p>
            <a:pPr>
              <a:buClrTx/>
            </a:pPr>
            <a:r>
              <a:rPr lang="en-US" dirty="0">
                <a:solidFill>
                  <a:schemeClr val="tx1"/>
                </a:solidFill>
                <a:latin typeface="Verdana" panose="020B0604030504040204" pitchFamily="34" charset="0"/>
                <a:ea typeface="Verdana" panose="020B0604030504040204" pitchFamily="34" charset="0"/>
              </a:rPr>
              <a:t>Learn about cultural reciprocity as an approach towards enhancing self-awareness of cultural difference</a:t>
            </a:r>
          </a:p>
          <a:p>
            <a:pPr>
              <a:buClrTx/>
            </a:pPr>
            <a:r>
              <a:rPr lang="en-US" dirty="0">
                <a:solidFill>
                  <a:schemeClr val="tx1"/>
                </a:solidFill>
                <a:latin typeface="Verdana" panose="020B0604030504040204" pitchFamily="34" charset="0"/>
                <a:ea typeface="Verdana" panose="020B0604030504040204" pitchFamily="34" charset="0"/>
              </a:rPr>
              <a:t>Learn the four steps of cultural reciprocity to apply in your own classroom</a:t>
            </a:r>
          </a:p>
        </p:txBody>
      </p:sp>
      <p:sp>
        <p:nvSpPr>
          <p:cNvPr id="4" name="Footer Placeholder 3">
            <a:extLst>
              <a:ext uri="{FF2B5EF4-FFF2-40B4-BE49-F238E27FC236}">
                <a16:creationId xmlns:a16="http://schemas.microsoft.com/office/drawing/2014/main" id="{51149524-CF4D-4B83-BA84-03E3411969E6}"/>
              </a:ext>
            </a:extLst>
          </p:cNvPr>
          <p:cNvSpPr>
            <a:spLocks noGrp="1"/>
          </p:cNvSpPr>
          <p:nvPr>
            <p:ph type="ftr" sz="quarter" idx="11"/>
          </p:nvPr>
        </p:nvSpPr>
        <p:spPr>
          <a:xfrm>
            <a:off x="3200400" y="6521161"/>
            <a:ext cx="2895600" cy="365125"/>
          </a:xfrm>
        </p:spPr>
        <p:txBody>
          <a:bodyPr/>
          <a:lstStyle/>
          <a:p>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1BA48DE3-7CE4-4E5C-92E0-5B4B81793025}"/>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2</a:t>
            </a:fld>
            <a:endParaRPr lang="en-US">
              <a:latin typeface="Verdana" panose="020B0604030504040204" pitchFamily="34" charset="0"/>
              <a:ea typeface="Verdana" panose="020B0604030504040204" pitchFamily="34" charset="0"/>
            </a:endParaRP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OUTLINE</a:t>
            </a:r>
          </a:p>
        </p:txBody>
      </p:sp>
    </p:spTree>
    <p:extLst>
      <p:ext uri="{BB962C8B-B14F-4D97-AF65-F5344CB8AC3E}">
        <p14:creationId xmlns:p14="http://schemas.microsoft.com/office/powerpoint/2010/main" val="7365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FA24A0-F912-430E-9187-51F750050AB0}"/>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20</a:t>
            </a:fld>
            <a:endParaRPr lang="en-US">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70F30099-2940-4914-86C8-16442A2CB350}"/>
              </a:ext>
            </a:extLst>
          </p:cNvPr>
          <p:cNvSpPr>
            <a:spLocks noGrp="1"/>
          </p:cNvSpPr>
          <p:nvPr>
            <p:ph type="ftr" sz="quarter" idx="11"/>
          </p:nvPr>
        </p:nvSpPr>
        <p:spPr>
          <a:xfrm>
            <a:off x="3106883" y="6500139"/>
            <a:ext cx="2895600" cy="365125"/>
          </a:xfrm>
        </p:spPr>
        <p:txBody>
          <a:bodyPr/>
          <a:lstStyle/>
          <a:p>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1AC22144-925B-4220-AF38-FB7899C78C40}"/>
              </a:ext>
            </a:extLst>
          </p:cNvPr>
          <p:cNvSpPr txBox="1"/>
          <p:nvPr/>
        </p:nvSpPr>
        <p:spPr>
          <a:xfrm>
            <a:off x="5943600" y="6233239"/>
            <a:ext cx="2255520" cy="246221"/>
          </a:xfrm>
          <a:prstGeom prst="rect">
            <a:avLst/>
          </a:prstGeom>
          <a:noFill/>
        </p:spPr>
        <p:txBody>
          <a:bodyPr wrap="square" rtlCol="0">
            <a:spAutoFit/>
          </a:bodyPr>
          <a:lstStyle/>
          <a:p>
            <a:r>
              <a:rPr lang="en-US" sz="1000" dirty="0">
                <a:solidFill>
                  <a:srgbClr val="3333FF"/>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Palette</a:t>
            </a:r>
            <a:r>
              <a:rPr lang="en-US" sz="1000" dirty="0">
                <a:latin typeface="Verdana" panose="020B0604030504040204" pitchFamily="34" charset="0"/>
                <a:ea typeface="Verdana" panose="020B0604030504040204" pitchFamily="34" charset="0"/>
              </a:rPr>
              <a:t> by Rosa Bonheur. CC0</a:t>
            </a:r>
          </a:p>
        </p:txBody>
      </p:sp>
      <p:pic>
        <p:nvPicPr>
          <p:cNvPr id="7" name="Picture 6" descr="Painters Palette">
            <a:extLst>
              <a:ext uri="{FF2B5EF4-FFF2-40B4-BE49-F238E27FC236}">
                <a16:creationId xmlns:a16="http://schemas.microsoft.com/office/drawing/2014/main" id="{96620913-F6C8-40B6-82E5-2C709BECAA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581400"/>
            <a:ext cx="2941320" cy="2743200"/>
          </a:xfrm>
          <a:prstGeom prst="rect">
            <a:avLst/>
          </a:prstGeom>
          <a:ln>
            <a:noFill/>
          </a:ln>
          <a:effectLst>
            <a:softEdge rad="112500"/>
          </a:effectLst>
        </p:spPr>
      </p:pic>
      <p:sp>
        <p:nvSpPr>
          <p:cNvPr id="3" name="Content Placeholder 2"/>
          <p:cNvSpPr>
            <a:spLocks noGrp="1"/>
          </p:cNvSpPr>
          <p:nvPr>
            <p:ph idx="1"/>
          </p:nvPr>
        </p:nvSpPr>
        <p:spPr/>
        <p:txBody>
          <a:bodyPr>
            <a:normAutofit/>
          </a:bodyPr>
          <a:lstStyle/>
          <a:p>
            <a:pPr>
              <a:buClrTx/>
            </a:pPr>
            <a:r>
              <a:rPr lang="en-US" dirty="0">
                <a:solidFill>
                  <a:schemeClr val="tx1"/>
                </a:solidFill>
                <a:latin typeface="Verdana" panose="020B0604030504040204" pitchFamily="34" charset="0"/>
                <a:ea typeface="Verdana" panose="020B0604030504040204" pitchFamily="34" charset="0"/>
              </a:rPr>
              <a:t>Respect the parents’ culture, their values and beliefs. </a:t>
            </a:r>
          </a:p>
          <a:p>
            <a:pPr>
              <a:buClrTx/>
            </a:pPr>
            <a:r>
              <a:rPr lang="en-US" dirty="0">
                <a:solidFill>
                  <a:schemeClr val="tx1"/>
                </a:solidFill>
                <a:latin typeface="Verdana" panose="020B0604030504040204" pitchFamily="34" charset="0"/>
                <a:ea typeface="Verdana" panose="020B0604030504040204" pitchFamily="34" charset="0"/>
              </a:rPr>
              <a:t>Negotiate a middle ground </a:t>
            </a:r>
          </a:p>
          <a:p>
            <a:pPr lvl="1">
              <a:buClrTx/>
            </a:pPr>
            <a:r>
              <a:rPr lang="en-US" sz="2400" dirty="0">
                <a:solidFill>
                  <a:schemeClr val="tx1"/>
                </a:solidFill>
                <a:latin typeface="Verdana" panose="020B0604030504040204" pitchFamily="34" charset="0"/>
                <a:ea typeface="Verdana" panose="020B0604030504040204" pitchFamily="34" charset="0"/>
              </a:rPr>
              <a:t>A “mélange of styles” (Ballenger, 2004)</a:t>
            </a:r>
          </a:p>
          <a:p>
            <a:pPr>
              <a:buClrTx/>
            </a:pPr>
            <a:r>
              <a:rPr lang="en-US" dirty="0">
                <a:solidFill>
                  <a:schemeClr val="tx1"/>
                </a:solidFill>
                <a:latin typeface="Verdana" panose="020B0604030504040204" pitchFamily="34" charset="0"/>
                <a:ea typeface="Verdana" panose="020B0604030504040204" pitchFamily="34" charset="0"/>
              </a:rPr>
              <a:t>Being uncomfortable is okay</a:t>
            </a:r>
            <a:r>
              <a:rPr lang="en-US" dirty="0">
                <a:latin typeface="Verdana" panose="020B0604030504040204" pitchFamily="34" charset="0"/>
                <a:ea typeface="Verdana" panose="020B0604030504040204" pitchFamily="34" charset="0"/>
              </a:rPr>
              <a:t>. </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Step 4: work out a compromise</a:t>
            </a:r>
          </a:p>
        </p:txBody>
      </p:sp>
    </p:spTree>
    <p:extLst>
      <p:ext uri="{BB962C8B-B14F-4D97-AF65-F5344CB8AC3E}">
        <p14:creationId xmlns:p14="http://schemas.microsoft.com/office/powerpoint/2010/main" val="1209018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FCB575-3E58-4E1D-ACEB-B800E04CA0D8}"/>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21</a:t>
            </a:fld>
            <a:endParaRPr lang="en-US">
              <a:latin typeface="Verdana" panose="020B0604030504040204" pitchFamily="34" charset="0"/>
              <a:ea typeface="Verdana" panose="020B0604030504040204" pitchFamily="34" charset="0"/>
            </a:endParaRPr>
          </a:p>
        </p:txBody>
      </p:sp>
      <p:sp>
        <p:nvSpPr>
          <p:cNvPr id="3" name="Footer Placeholder 2">
            <a:extLst>
              <a:ext uri="{FF2B5EF4-FFF2-40B4-BE49-F238E27FC236}">
                <a16:creationId xmlns:a16="http://schemas.microsoft.com/office/drawing/2014/main" id="{922DB51F-0A50-478C-BA0C-3692AB31C77F}"/>
              </a:ext>
            </a:extLst>
          </p:cNvPr>
          <p:cNvSpPr>
            <a:spLocks noGrp="1"/>
          </p:cNvSpPr>
          <p:nvPr>
            <p:ph type="ftr" sz="quarter" idx="11"/>
          </p:nvPr>
        </p:nvSpPr>
        <p:spPr>
          <a:xfrm>
            <a:off x="3124200" y="6492875"/>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8" name="TextBox 7">
            <a:extLst>
              <a:ext uri="{FF2B5EF4-FFF2-40B4-BE49-F238E27FC236}">
                <a16:creationId xmlns:a16="http://schemas.microsoft.com/office/drawing/2014/main" id="{CBF62DE4-1253-4171-82E7-1054E59B8189}"/>
              </a:ext>
            </a:extLst>
          </p:cNvPr>
          <p:cNvSpPr txBox="1"/>
          <p:nvPr/>
        </p:nvSpPr>
        <p:spPr>
          <a:xfrm>
            <a:off x="6172200" y="4956555"/>
            <a:ext cx="2725882" cy="246221"/>
          </a:xfrm>
          <a:prstGeom prst="rect">
            <a:avLst/>
          </a:prstGeom>
          <a:noFill/>
        </p:spPr>
        <p:txBody>
          <a:bodyPr wrap="square" rtlCol="0">
            <a:spAutoFit/>
          </a:bodyPr>
          <a:lstStyle/>
          <a:p>
            <a:r>
              <a:rPr lang="en-US" sz="1000" dirty="0">
                <a:solidFill>
                  <a:srgbClr val="3333FF"/>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Four hands holding </a:t>
            </a:r>
            <a:r>
              <a:rPr lang="en-US" sz="1000" dirty="0">
                <a:latin typeface="Verdana" panose="020B0604030504040204" pitchFamily="34" charset="0"/>
                <a:ea typeface="Verdana" panose="020B0604030504040204" pitchFamily="34" charset="0"/>
              </a:rPr>
              <a:t>by Vicki Nunn. CC0 </a:t>
            </a:r>
          </a:p>
        </p:txBody>
      </p:sp>
      <p:pic>
        <p:nvPicPr>
          <p:cNvPr id="6" name="Picture 5" descr="Four hands holding">
            <a:extLst>
              <a:ext uri="{FF2B5EF4-FFF2-40B4-BE49-F238E27FC236}">
                <a16:creationId xmlns:a16="http://schemas.microsoft.com/office/drawing/2014/main" id="{181A2673-A823-4BE8-8F71-5A2E0C99AC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1982" y="2435946"/>
            <a:ext cx="2823418" cy="2520609"/>
          </a:xfrm>
          <a:prstGeom prst="rect">
            <a:avLst/>
          </a:prstGeom>
        </p:spPr>
      </p:pic>
      <p:sp>
        <p:nvSpPr>
          <p:cNvPr id="4" name="Content Placeholder 1"/>
          <p:cNvSpPr txBox="1">
            <a:spLocks noGrp="1"/>
          </p:cNvSpPr>
          <p:nvPr>
            <p:ph idx="1"/>
          </p:nvPr>
        </p:nvSpPr>
        <p:spPr>
          <a:xfrm>
            <a:off x="29497" y="1676400"/>
            <a:ext cx="5853752" cy="5029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buFont typeface="Arial" panose="020B0604020202020204" pitchFamily="34" charset="0"/>
              <a:buChar char="•"/>
            </a:pPr>
            <a:r>
              <a:rPr lang="en-US" sz="2300" dirty="0">
                <a:latin typeface="Verdana" panose="020B0604030504040204" pitchFamily="34" charset="0"/>
                <a:ea typeface="Verdana" panose="020B0604030504040204" pitchFamily="34" charset="0"/>
              </a:rPr>
              <a:t>Apply the approach of cultural reciprocity: </a:t>
            </a:r>
          </a:p>
          <a:p>
            <a:pPr lvl="1">
              <a:buClrTx/>
              <a:buFont typeface="Arial" panose="020B0604020202020204" pitchFamily="34" charset="0"/>
              <a:buChar char="•"/>
            </a:pPr>
            <a:r>
              <a:rPr lang="en-US" dirty="0">
                <a:latin typeface="Verdana" panose="020B0604030504040204" pitchFamily="34" charset="0"/>
                <a:ea typeface="Verdana" panose="020B0604030504040204" pitchFamily="34" charset="0"/>
              </a:rPr>
              <a:t>Think of a situation where a student might be presenting challenging behavior</a:t>
            </a:r>
          </a:p>
          <a:p>
            <a:pPr lvl="1">
              <a:buClrTx/>
              <a:buFont typeface="Arial" panose="020B0604020202020204" pitchFamily="34" charset="0"/>
              <a:buChar char="•"/>
            </a:pPr>
            <a:r>
              <a:rPr lang="en-US" dirty="0">
                <a:latin typeface="Verdana" panose="020B0604030504040204" pitchFamily="34" charset="0"/>
                <a:ea typeface="Verdana" panose="020B0604030504040204" pitchFamily="34" charset="0"/>
              </a:rPr>
              <a:t>What are your expectations? Why? </a:t>
            </a:r>
          </a:p>
          <a:p>
            <a:pPr>
              <a:buClrTx/>
              <a:buFont typeface="Arial" panose="020B0604020202020204" pitchFamily="34" charset="0"/>
              <a:buChar char="•"/>
            </a:pPr>
            <a:r>
              <a:rPr lang="en-US" sz="2300" dirty="0">
                <a:latin typeface="Verdana" panose="020B0604030504040204" pitchFamily="34" charset="0"/>
                <a:ea typeface="Verdana" panose="020B0604030504040204" pitchFamily="34" charset="0"/>
              </a:rPr>
              <a:t>With the group or the person sitting next to you: </a:t>
            </a:r>
          </a:p>
          <a:p>
            <a:pPr lvl="1">
              <a:buClrTx/>
              <a:buFont typeface="Arial" panose="020B0604020202020204" pitchFamily="34" charset="0"/>
              <a:buChar char="•"/>
            </a:pPr>
            <a:r>
              <a:rPr lang="en-US" dirty="0">
                <a:latin typeface="Verdana" panose="020B0604030504040204" pitchFamily="34" charset="0"/>
                <a:ea typeface="Verdana" panose="020B0604030504040204" pitchFamily="34" charset="0"/>
              </a:rPr>
              <a:t>Try to analyze what the parent’s expectations might be and how they differ from yours.</a:t>
            </a:r>
          </a:p>
          <a:p>
            <a:pPr lvl="1">
              <a:buClrTx/>
              <a:buFont typeface="Arial" panose="020B0604020202020204" pitchFamily="34" charset="0"/>
              <a:buChar char="•"/>
            </a:pPr>
            <a:r>
              <a:rPr lang="en-US" dirty="0">
                <a:latin typeface="Verdana" panose="020B0604030504040204" pitchFamily="34" charset="0"/>
                <a:ea typeface="Verdana" panose="020B0604030504040204" pitchFamily="34" charset="0"/>
              </a:rPr>
              <a:t>Work out a possible compromise.</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Group activity #2</a:t>
            </a:r>
          </a:p>
        </p:txBody>
      </p:sp>
    </p:spTree>
    <p:extLst>
      <p:ext uri="{BB962C8B-B14F-4D97-AF65-F5344CB8AC3E}">
        <p14:creationId xmlns:p14="http://schemas.microsoft.com/office/powerpoint/2010/main" val="423686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84ECEC-22E8-4B0E-AEF8-0790D50DF70D}"/>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22</a:t>
            </a:fld>
            <a:endParaRPr lang="en-US" dirty="0">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D1E3C301-30D4-4252-84BA-940B57CF08C5}"/>
              </a:ext>
            </a:extLst>
          </p:cNvPr>
          <p:cNvSpPr>
            <a:spLocks noGrp="1"/>
          </p:cNvSpPr>
          <p:nvPr>
            <p:ph type="ftr" sz="quarter" idx="11"/>
          </p:nvPr>
        </p:nvSpPr>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3" name="Content Placeholder 2"/>
          <p:cNvSpPr>
            <a:spLocks noGrp="1"/>
          </p:cNvSpPr>
          <p:nvPr>
            <p:ph idx="1"/>
          </p:nvPr>
        </p:nvSpPr>
        <p:spPr>
          <a:xfrm>
            <a:off x="457200" y="1752600"/>
            <a:ext cx="8229600" cy="4876800"/>
          </a:xfrm>
        </p:spPr>
        <p:txBody>
          <a:bodyPr>
            <a:normAutofit lnSpcReduction="10000"/>
          </a:bodyPr>
          <a:lstStyle/>
          <a:p>
            <a:pPr>
              <a:buClrTx/>
            </a:pPr>
            <a:r>
              <a:rPr lang="en-US" dirty="0">
                <a:solidFill>
                  <a:schemeClr val="tx1"/>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IRIS module on “Cultural influences on behavior</a:t>
            </a:r>
            <a:r>
              <a:rPr lang="en-US" dirty="0">
                <a:solidFill>
                  <a:schemeClr val="tx1"/>
                </a:solidFill>
                <a:latin typeface="Verdana" panose="020B0604030504040204" pitchFamily="34" charset="0"/>
                <a:ea typeface="Verdana" panose="020B0604030504040204" pitchFamily="34" charset="0"/>
              </a:rPr>
              <a:t>”</a:t>
            </a:r>
          </a:p>
          <a:p>
            <a:pPr>
              <a:buClrTx/>
            </a:pPr>
            <a:r>
              <a:rPr lang="en-US" dirty="0">
                <a:solidFill>
                  <a:schemeClr val="tx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Culture’s influence on behavior doesn’t stop at the classroom door.</a:t>
            </a:r>
            <a:endParaRPr lang="en-US" dirty="0">
              <a:solidFill>
                <a:schemeClr val="tx1"/>
              </a:solidFill>
              <a:latin typeface="Verdana" panose="020B0604030504040204" pitchFamily="34" charset="0"/>
              <a:ea typeface="Verdana" panose="020B0604030504040204" pitchFamily="34" charset="0"/>
            </a:endParaRPr>
          </a:p>
          <a:p>
            <a:pPr>
              <a:buClrTx/>
            </a:pPr>
            <a:r>
              <a:rPr lang="en-US" dirty="0">
                <a:solidFill>
                  <a:schemeClr val="tx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How culture may impact behavior in the classroom </a:t>
            </a:r>
            <a:endParaRPr lang="en-US" dirty="0">
              <a:solidFill>
                <a:schemeClr val="tx1"/>
              </a:solidFill>
              <a:latin typeface="Verdana" panose="020B0604030504040204" pitchFamily="34" charset="0"/>
              <a:ea typeface="Verdana" panose="020B0604030504040204" pitchFamily="34" charset="0"/>
            </a:endParaRPr>
          </a:p>
          <a:p>
            <a:pPr>
              <a:buClrTx/>
            </a:pPr>
            <a:r>
              <a:rPr lang="en-US" dirty="0">
                <a:solidFill>
                  <a:schemeClr val="tx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The WEIRD Science of Culture, Values, and Behavior</a:t>
            </a:r>
            <a:endParaRPr lang="en-US" dirty="0">
              <a:solidFill>
                <a:schemeClr val="tx1"/>
              </a:solidFill>
              <a:latin typeface="Verdana" panose="020B0604030504040204" pitchFamily="34" charset="0"/>
              <a:ea typeface="Verdana" panose="020B0604030504040204" pitchFamily="34" charset="0"/>
            </a:endParaRPr>
          </a:p>
          <a:p>
            <a:pPr>
              <a:buClrTx/>
            </a:pPr>
            <a:r>
              <a:rPr lang="en-US" dirty="0">
                <a:solidFill>
                  <a:schemeClr val="tx1"/>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What is cultural reciprocity? </a:t>
            </a:r>
            <a:endParaRPr lang="en-US" dirty="0">
              <a:solidFill>
                <a:schemeClr val="tx1"/>
              </a:solidFill>
              <a:latin typeface="Verdana" panose="020B0604030504040204" pitchFamily="34" charset="0"/>
              <a:ea typeface="Verdana" panose="020B0604030504040204" pitchFamily="34" charset="0"/>
            </a:endParaRPr>
          </a:p>
          <a:p>
            <a:pPr>
              <a:buClrTx/>
            </a:pPr>
            <a:r>
              <a:rPr lang="en-US" dirty="0">
                <a:solidFill>
                  <a:schemeClr val="tx1"/>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What is cultural reciprocity in special education and why does it matter? </a:t>
            </a:r>
            <a:endParaRPr lang="en-US" dirty="0">
              <a:solidFill>
                <a:schemeClr val="tx1"/>
              </a:solidFill>
              <a:latin typeface="Verdana" panose="020B0604030504040204" pitchFamily="34" charset="0"/>
              <a:ea typeface="Verdana" panose="020B0604030504040204" pitchFamily="34" charset="0"/>
            </a:endParaRPr>
          </a:p>
          <a:p>
            <a:pPr>
              <a:buClrTx/>
            </a:pPr>
            <a:r>
              <a:rPr lang="en-US" dirty="0">
                <a:solidFill>
                  <a:schemeClr val="tx1"/>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Culturally Sensitive Individualization of Services and Supports</a:t>
            </a:r>
            <a:endParaRPr lang="en-US" dirty="0">
              <a:solidFill>
                <a:schemeClr val="tx1"/>
              </a:solidFill>
              <a:latin typeface="Verdana" panose="020B0604030504040204" pitchFamily="34" charset="0"/>
              <a:ea typeface="Verdana" panose="020B0604030504040204" pitchFamily="34" charset="0"/>
            </a:endParaRPr>
          </a:p>
          <a:p>
            <a:pPr>
              <a:buClrTx/>
            </a:pPr>
            <a:endParaRPr lang="en-US" dirty="0">
              <a:solidFill>
                <a:schemeClr val="tx1"/>
              </a:solidFill>
              <a:latin typeface="Verdana" panose="020B0604030504040204" pitchFamily="34" charset="0"/>
              <a:ea typeface="Verdana" panose="020B0604030504040204" pitchFamily="34" charset="0"/>
            </a:endParaRP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ADDITIONAL Resources</a:t>
            </a:r>
            <a:endParaRPr lang="en-US" sz="18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262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33400"/>
            <a:ext cx="8260672" cy="734628"/>
          </a:xfrm>
        </p:spPr>
        <p:txBody>
          <a:bodyPr>
            <a:normAutofit/>
          </a:bodyPr>
          <a:lstStyle/>
          <a:p>
            <a:r>
              <a:rPr lang="en-US" sz="3200" dirty="0">
                <a:solidFill>
                  <a:schemeClr val="tx1"/>
                </a:solidFill>
                <a:latin typeface="Verdana" panose="020B0604030504040204" pitchFamily="34" charset="0"/>
                <a:ea typeface="Verdana" panose="020B0604030504040204" pitchFamily="34" charset="0"/>
              </a:rPr>
              <a:t>Resources CITED</a:t>
            </a:r>
          </a:p>
        </p:txBody>
      </p:sp>
      <p:sp>
        <p:nvSpPr>
          <p:cNvPr id="3" name="Content Placeholder 2"/>
          <p:cNvSpPr>
            <a:spLocks noGrp="1"/>
          </p:cNvSpPr>
          <p:nvPr>
            <p:ph idx="1"/>
          </p:nvPr>
        </p:nvSpPr>
        <p:spPr>
          <a:xfrm>
            <a:off x="6927" y="1752600"/>
            <a:ext cx="9144000" cy="5286374"/>
          </a:xfrm>
        </p:spPr>
        <p:txBody>
          <a:bodyPr>
            <a:noAutofit/>
          </a:bodyPr>
          <a:lstStyle/>
          <a:p>
            <a:pPr lvl="0"/>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Anonymous. (Photograph). (2017, April 05). </a:t>
            </a:r>
            <a:r>
              <a:rPr lang="en-GB" sz="1500" i="1" dirty="0">
                <a:solidFill>
                  <a:schemeClr val="tx1"/>
                </a:solidFill>
                <a:latin typeface="Verdana" panose="020B0604030504040204" pitchFamily="34" charset="0"/>
                <a:ea typeface="Verdana" panose="020B0604030504040204" pitchFamily="34" charset="0"/>
                <a:cs typeface="Verdana" panose="020B0604030504040204" pitchFamily="34" charset="0"/>
              </a:rPr>
              <a:t>books feet legs person reading</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[digital 	image]. Retrieved from </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here</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CC0</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Banks, J. A. &amp; McGee-Banks, C. (2010)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Multicultural 	education: Issues and perspectives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New York: John Wiley &amp; Sons.</a:t>
            </a:r>
          </a:p>
          <a:p>
            <a:pPr lvl="0"/>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Banks, J. A. (2005).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Cultural diversity and education: Foundations, curriculum, and 	teaching. </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Pearson.</a:t>
            </a:r>
          </a:p>
          <a:p>
            <a:pPr lvl="0"/>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Bonheur, R. (n.d.).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Palette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 digital image]. Retrieved from (</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here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CC0</a:t>
            </a:r>
          </a:p>
          <a:p>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Delpit</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L. (2006).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Other People's Children: Cultural Conflict in the Classroom</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New York: 	W.W. Norton</a:t>
            </a:r>
          </a:p>
          <a:p>
            <a:pPr lvl="0"/>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Kalyanpur</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M. &amp; Harry, B. (2012).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Cultural reciprocity in special education: Building 	reciprocal family-professional relationships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Baltimore: Brookes. </a:t>
            </a:r>
          </a:p>
          <a:p>
            <a:pPr lvl="0"/>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Kalyanpur</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M. &amp; Harry, B. (1999).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Culture in special education: Building reciprocal family-	professional relationships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Baltimore: Brookes. </a:t>
            </a:r>
          </a:p>
          <a:p>
            <a:pPr lvl="0"/>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Mscharwies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(2018 May, 1).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Two people speaking</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[clipart]. Retrieved from (</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here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CC0</a:t>
            </a:r>
          </a:p>
          <a:p>
            <a:pPr lvl="0"/>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Morris, M. W. (2016).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Pushout: The Criminalization of Black Girls in Schools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New York: 	New Press</a:t>
            </a:r>
          </a:p>
          <a:p>
            <a:pPr lvl="0"/>
            <a:endParaRPr lang="en-US" sz="15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9778C0C-35D5-42E4-BF85-49180C138E47}"/>
              </a:ext>
            </a:extLst>
          </p:cNvPr>
          <p:cNvSpPr>
            <a:spLocks noGrp="1"/>
          </p:cNvSpPr>
          <p:nvPr>
            <p:ph type="ftr" sz="quarter" idx="11"/>
          </p:nvPr>
        </p:nvSpPr>
        <p:spPr>
          <a:xfrm>
            <a:off x="3124200" y="6492875"/>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5" name="Slide Number Placeholder 4">
            <a:extLst>
              <a:ext uri="{FF2B5EF4-FFF2-40B4-BE49-F238E27FC236}">
                <a16:creationId xmlns:a16="http://schemas.microsoft.com/office/drawing/2014/main" id="{39D2F777-6906-4B14-8C7A-C88042AB2ACA}"/>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23</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6999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33400"/>
            <a:ext cx="8260672" cy="734628"/>
          </a:xfrm>
        </p:spPr>
        <p:txBody>
          <a:bodyPr>
            <a:normAutofit/>
          </a:bodyPr>
          <a:lstStyle/>
          <a:p>
            <a:r>
              <a:rPr lang="en-US" sz="3200" dirty="0">
                <a:solidFill>
                  <a:schemeClr val="tx1"/>
                </a:solidFill>
                <a:latin typeface="Verdana" panose="020B0604030504040204" pitchFamily="34" charset="0"/>
                <a:ea typeface="Verdana" panose="020B0604030504040204" pitchFamily="34" charset="0"/>
              </a:rPr>
              <a:t>Resources CITED (2)</a:t>
            </a:r>
          </a:p>
        </p:txBody>
      </p:sp>
      <p:sp>
        <p:nvSpPr>
          <p:cNvPr id="3" name="Content Placeholder 2"/>
          <p:cNvSpPr>
            <a:spLocks noGrp="1"/>
          </p:cNvSpPr>
          <p:nvPr>
            <p:ph idx="1"/>
          </p:nvPr>
        </p:nvSpPr>
        <p:spPr>
          <a:xfrm>
            <a:off x="6927" y="1752600"/>
            <a:ext cx="9144000" cy="3810000"/>
          </a:xfrm>
        </p:spPr>
        <p:txBody>
          <a:bodyPr>
            <a:noAutofit/>
          </a:bodyPr>
          <a:lstStyle/>
          <a:p>
            <a:pPr lvl="0"/>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Nunn, V. (2010, November 17).</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 Four hands holding</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[a photograph]. Retrieved from 	(</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here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CC0 </a:t>
            </a:r>
          </a:p>
          <a:p>
            <a:pPr lvl="0"/>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OpenClipart</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(2015, May 14)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Country road vector illustration</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[clipart]. Retrieved from 	(</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here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CC0 </a:t>
            </a:r>
          </a:p>
          <a:p>
            <a:pPr lvl="0"/>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OpenClipart</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-Vectors. (n. d.).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Meeting conference people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[a clipart]. Retrieved from 	(</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here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CC0</a:t>
            </a:r>
          </a:p>
          <a:p>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OpenClipart</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(n. d.). </a:t>
            </a:r>
            <a:r>
              <a:rPr lang="en-GB" sz="1500" i="1" dirty="0">
                <a:solidFill>
                  <a:schemeClr val="tx1"/>
                </a:solidFill>
                <a:latin typeface="Verdana" panose="020B0604030504040204" pitchFamily="34" charset="0"/>
                <a:ea typeface="Verdana" panose="020B0604030504040204" pitchFamily="34" charset="0"/>
                <a:cs typeface="Verdana" panose="020B0604030504040204" pitchFamily="34" charset="0"/>
              </a:rPr>
              <a:t>Boy sitting on book and reading book</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[a clipart]. Retrieved from 	(</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here</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CC0.</a:t>
            </a:r>
          </a:p>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Tharp, R. &amp; Gallimore, R. (1995).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Rousing Minds to Life: Teaching, Learning, and 	Schooling in Social Context</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New York: Press Syndicate</a:t>
            </a:r>
          </a:p>
          <a:p>
            <a:pPr lvl="0"/>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Quarterman, M. J. (Photograph). (2007, June 16).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School Back in Session </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[digital 	image]. Retrieved from </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here</a:t>
            </a:r>
            <a:r>
              <a:rPr lang="en-US" sz="1500" u="sng"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CC0</a:t>
            </a:r>
          </a:p>
          <a:p>
            <a:pPr lvl="0"/>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Valdes, G. (1996). </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Con </a:t>
            </a:r>
            <a:r>
              <a:rPr lang="en-US" sz="1500" i="1" dirty="0" err="1">
                <a:solidFill>
                  <a:schemeClr val="tx1"/>
                </a:solidFill>
                <a:latin typeface="Verdana" panose="020B0604030504040204" pitchFamily="34" charset="0"/>
                <a:ea typeface="Verdana" panose="020B0604030504040204" pitchFamily="34" charset="0"/>
                <a:cs typeface="Verdana" panose="020B0604030504040204" pitchFamily="34" charset="0"/>
              </a:rPr>
              <a:t>respeto</a:t>
            </a:r>
            <a:r>
              <a:rPr lang="en-US" sz="1500" i="1" dirty="0">
                <a:solidFill>
                  <a:schemeClr val="tx1"/>
                </a:solidFill>
                <a:latin typeface="Verdana" panose="020B0604030504040204" pitchFamily="34" charset="0"/>
                <a:ea typeface="Verdana" panose="020B0604030504040204" pitchFamily="34" charset="0"/>
                <a:cs typeface="Verdana" panose="020B0604030504040204" pitchFamily="34" charset="0"/>
              </a:rPr>
              <a:t>: Bridging the Distances Between Culturally Diverse 	Families and Schools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New York: Teachers college Press</a:t>
            </a:r>
          </a:p>
          <a:p>
            <a:pPr lvl="0"/>
            <a:endParaRPr lang="en-US" sz="1500" dirty="0">
              <a:solidFill>
                <a:schemeClr val="tx1"/>
              </a:solidFill>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9778C0C-35D5-42E4-BF85-49180C138E47}"/>
              </a:ext>
            </a:extLst>
          </p:cNvPr>
          <p:cNvSpPr>
            <a:spLocks noGrp="1"/>
          </p:cNvSpPr>
          <p:nvPr>
            <p:ph type="ftr" sz="quarter" idx="11"/>
          </p:nvPr>
        </p:nvSpPr>
        <p:spPr>
          <a:xfrm>
            <a:off x="3124200" y="6492875"/>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5" name="Slide Number Placeholder 4">
            <a:extLst>
              <a:ext uri="{FF2B5EF4-FFF2-40B4-BE49-F238E27FC236}">
                <a16:creationId xmlns:a16="http://schemas.microsoft.com/office/drawing/2014/main" id="{39D2F777-6906-4B14-8C7A-C88042AB2ACA}"/>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24</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151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7847D6-4D0A-4BBF-9AAF-A62705627A09}"/>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3</a:t>
            </a:fld>
            <a:endParaRPr lang="en-US">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B5E67A20-0A39-4F23-BF55-1CF408CF5C29}"/>
              </a:ext>
            </a:extLst>
          </p:cNvPr>
          <p:cNvSpPr>
            <a:spLocks noGrp="1"/>
          </p:cNvSpPr>
          <p:nvPr>
            <p:ph type="ftr" sz="quarter" idx="11"/>
          </p:nvPr>
        </p:nvSpPr>
        <p:spPr>
          <a:xfrm>
            <a:off x="3124200" y="6492875"/>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3" name="Content Placeholder 2"/>
          <p:cNvSpPr>
            <a:spLocks noGrp="1"/>
          </p:cNvSpPr>
          <p:nvPr>
            <p:ph idx="1"/>
          </p:nvPr>
        </p:nvSpPr>
        <p:spPr>
          <a:xfrm>
            <a:off x="457200" y="1752600"/>
            <a:ext cx="8229600" cy="4800600"/>
          </a:xfrm>
        </p:spPr>
        <p:txBody>
          <a:bodyPr/>
          <a:lstStyle/>
          <a:p>
            <a:pPr marL="114300" indent="0">
              <a:buNone/>
            </a:pPr>
            <a:r>
              <a:rPr lang="en-US" dirty="0">
                <a:solidFill>
                  <a:schemeClr val="tx1"/>
                </a:solidFill>
                <a:latin typeface="Verdana" panose="020B0604030504040204" pitchFamily="34" charset="0"/>
                <a:ea typeface="Verdana" panose="020B0604030504040204" pitchFamily="34" charset="0"/>
              </a:rPr>
              <a:t>The objectives of this module are to:</a:t>
            </a:r>
          </a:p>
          <a:p>
            <a:pPr>
              <a:buClrTx/>
            </a:pPr>
            <a:r>
              <a:rPr lang="en-US" dirty="0">
                <a:solidFill>
                  <a:schemeClr val="tx1"/>
                </a:solidFill>
                <a:latin typeface="Verdana" panose="020B0604030504040204" pitchFamily="34" charset="0"/>
                <a:ea typeface="Verdana" panose="020B0604030504040204" pitchFamily="34" charset="0"/>
              </a:rPr>
              <a:t>Promote the understanding of disability from a social model perspective</a:t>
            </a:r>
          </a:p>
          <a:p>
            <a:pPr>
              <a:buClrTx/>
            </a:pPr>
            <a:r>
              <a:rPr lang="en-US" dirty="0">
                <a:solidFill>
                  <a:schemeClr val="tx1"/>
                </a:solidFill>
                <a:latin typeface="Verdana" panose="020B0604030504040204" pitchFamily="34" charset="0"/>
                <a:ea typeface="Verdana" panose="020B0604030504040204" pitchFamily="34" charset="0"/>
              </a:rPr>
              <a:t>Reduce some of the social inequities that occur in classrooms with students from culturally diverse backgrounds by explaining the influence of culture on behavior </a:t>
            </a:r>
          </a:p>
          <a:p>
            <a:pPr>
              <a:buClrTx/>
            </a:pPr>
            <a:r>
              <a:rPr lang="en-US" dirty="0">
                <a:solidFill>
                  <a:schemeClr val="tx1"/>
                </a:solidFill>
                <a:latin typeface="Verdana" panose="020B0604030504040204" pitchFamily="34" charset="0"/>
                <a:ea typeface="Verdana" panose="020B0604030504040204" pitchFamily="34" charset="0"/>
              </a:rPr>
              <a:t>Enable teachers to assume competence and reject deficit models of disability</a:t>
            </a:r>
          </a:p>
          <a:p>
            <a:pPr>
              <a:buClrTx/>
            </a:pPr>
            <a:r>
              <a:rPr lang="en-US" dirty="0">
                <a:solidFill>
                  <a:schemeClr val="tx1"/>
                </a:solidFill>
                <a:latin typeface="Verdana" panose="020B0604030504040204" pitchFamily="34" charset="0"/>
                <a:ea typeface="Verdana" panose="020B0604030504040204" pitchFamily="34" charset="0"/>
              </a:rPr>
              <a:t>Privilege the interests and voices of culturally diverse families towards building more effective parent-professional relationships. </a:t>
            </a:r>
          </a:p>
          <a:p>
            <a:endParaRPr lang="en-US" dirty="0">
              <a:solidFill>
                <a:schemeClr val="tx1"/>
              </a:solidFill>
              <a:latin typeface="Verdana" panose="020B0604030504040204" pitchFamily="34" charset="0"/>
              <a:ea typeface="Verdana" panose="020B0604030504040204" pitchFamily="34" charset="0"/>
            </a:endParaRP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ALIGNMENT WITH DSE TENETS</a:t>
            </a:r>
          </a:p>
        </p:txBody>
      </p:sp>
    </p:spTree>
    <p:extLst>
      <p:ext uri="{BB962C8B-B14F-4D97-AF65-F5344CB8AC3E}">
        <p14:creationId xmlns:p14="http://schemas.microsoft.com/office/powerpoint/2010/main" val="75109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E20436-06CE-47A4-8A50-B7736C660722}"/>
              </a:ext>
            </a:extLst>
          </p:cNvPr>
          <p:cNvSpPr>
            <a:spLocks noGrp="1"/>
          </p:cNvSpPr>
          <p:nvPr>
            <p:ph type="sldNum" sz="quarter" idx="12"/>
          </p:nvPr>
        </p:nvSpPr>
        <p:spPr>
          <a:xfrm>
            <a:off x="8839200" y="6434202"/>
            <a:ext cx="261026" cy="365125"/>
          </a:xfrm>
        </p:spPr>
        <p:txBody>
          <a:bodyPr/>
          <a:lstStyle/>
          <a:p>
            <a:fld id="{0D2BBEDB-F3D9-49BF-9F5E-2B501FA91F2E}" type="slidenum">
              <a:rPr lang="en-US" smtClean="0">
                <a:latin typeface="Verdana" panose="020B0604030504040204" pitchFamily="34" charset="0"/>
                <a:ea typeface="Verdana" panose="020B0604030504040204" pitchFamily="34" charset="0"/>
              </a:rPr>
              <a:t>4</a:t>
            </a:fld>
            <a:endParaRPr lang="en-US" dirty="0">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F35AE364-0F98-48B0-A2E5-FFE44F7ACC41}"/>
              </a:ext>
            </a:extLst>
          </p:cNvPr>
          <p:cNvSpPr>
            <a:spLocks noGrp="1"/>
          </p:cNvSpPr>
          <p:nvPr>
            <p:ph type="ftr" sz="quarter" idx="11"/>
          </p:nvPr>
        </p:nvSpPr>
        <p:spPr>
          <a:xfrm>
            <a:off x="2819400" y="6492875"/>
            <a:ext cx="2895600" cy="365125"/>
          </a:xfrm>
        </p:spPr>
        <p:txBody>
          <a:bodyPr/>
          <a:lstStyle/>
          <a:p>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BD3D163B-0A84-428F-A706-6043B550C1DE}"/>
              </a:ext>
            </a:extLst>
          </p:cNvPr>
          <p:cNvSpPr txBox="1"/>
          <p:nvPr/>
        </p:nvSpPr>
        <p:spPr>
          <a:xfrm>
            <a:off x="685800" y="6313862"/>
            <a:ext cx="3429000" cy="246221"/>
          </a:xfrm>
          <a:prstGeom prst="rect">
            <a:avLst/>
          </a:prstGeom>
          <a:noFill/>
        </p:spPr>
        <p:txBody>
          <a:bodyPr wrap="square" rtlCol="0">
            <a:spAutoFit/>
          </a:bodyPr>
          <a:lstStyle/>
          <a:p>
            <a:r>
              <a:rPr lang="en-GB" sz="1000" b="1" dirty="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Boy sitting on book and reading book</a:t>
            </a:r>
            <a:r>
              <a:rPr lang="en-GB" sz="1000" b="1" dirty="0">
                <a:solidFill>
                  <a:srgbClr val="CCCC0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 </a:t>
            </a:r>
            <a:r>
              <a:rPr lang="en-US" sz="1000" dirty="0">
                <a:latin typeface="Verdana" panose="020B0604030504040204" pitchFamily="34" charset="0"/>
                <a:ea typeface="Verdana" panose="020B0604030504040204" pitchFamily="34" charset="0"/>
              </a:rPr>
              <a:t>CC0</a:t>
            </a:r>
          </a:p>
        </p:txBody>
      </p:sp>
      <p:sp>
        <p:nvSpPr>
          <p:cNvPr id="15" name="TextBox 14">
            <a:extLst>
              <a:ext uri="{FF2B5EF4-FFF2-40B4-BE49-F238E27FC236}">
                <a16:creationId xmlns:a16="http://schemas.microsoft.com/office/drawing/2014/main" id="{05A88652-CB93-430D-9818-2B3AB5DD0F2A}"/>
              </a:ext>
            </a:extLst>
          </p:cNvPr>
          <p:cNvSpPr txBox="1"/>
          <p:nvPr/>
        </p:nvSpPr>
        <p:spPr>
          <a:xfrm>
            <a:off x="4702513" y="6337599"/>
            <a:ext cx="4267200" cy="230832"/>
          </a:xfrm>
          <a:prstGeom prst="rect">
            <a:avLst/>
          </a:prstGeom>
          <a:noFill/>
        </p:spPr>
        <p:txBody>
          <a:bodyPr wrap="square" rtlCol="0">
            <a:spAutoFit/>
          </a:bodyPr>
          <a:lstStyle/>
          <a:p>
            <a:r>
              <a:rPr lang="en-GB" sz="900" b="1"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Person sitting and keeping legs on books and reading</a:t>
            </a:r>
            <a:r>
              <a:rPr lang="en-GB" sz="900" b="1" dirty="0">
                <a:solidFill>
                  <a:srgbClr val="CCCC00"/>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en-US" sz="900" dirty="0">
                <a:latin typeface="Verdana" panose="020B0604030504040204" pitchFamily="34" charset="0"/>
                <a:ea typeface="Verdana" panose="020B0604030504040204" pitchFamily="34" charset="0"/>
              </a:rPr>
              <a:t>CC0</a:t>
            </a:r>
          </a:p>
        </p:txBody>
      </p:sp>
      <p:pic>
        <p:nvPicPr>
          <p:cNvPr id="9" name="Picture 8" descr="A picture containing a person sitting on the pile of books and resting feet on the books.">
            <a:extLst>
              <a:ext uri="{FF2B5EF4-FFF2-40B4-BE49-F238E27FC236}">
                <a16:creationId xmlns:a16="http://schemas.microsoft.com/office/drawing/2014/main" id="{EEBF17DE-990B-4B18-BE51-8D08AE2FD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469" y="1605484"/>
            <a:ext cx="3275307" cy="4750866"/>
          </a:xfrm>
          <a:prstGeom prst="rect">
            <a:avLst/>
          </a:prstGeom>
        </p:spPr>
      </p:pic>
      <p:pic>
        <p:nvPicPr>
          <p:cNvPr id="7" name="Picture 6" descr="A picture containing boy sitting on the books and reading books.">
            <a:extLst>
              <a:ext uri="{FF2B5EF4-FFF2-40B4-BE49-F238E27FC236}">
                <a16:creationId xmlns:a16="http://schemas.microsoft.com/office/drawing/2014/main" id="{06D9E35A-A6D3-44A0-A117-4946702ED0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887" y="1595104"/>
            <a:ext cx="3457645" cy="4718758"/>
          </a:xfrm>
          <a:prstGeom prst="rect">
            <a:avLst/>
          </a:prstGeom>
        </p:spPr>
      </p:pic>
      <p:sp>
        <p:nvSpPr>
          <p:cNvPr id="3" name="Title 2"/>
          <p:cNvSpPr>
            <a:spLocks noGrp="1"/>
          </p:cNvSpPr>
          <p:nvPr>
            <p:ph type="title"/>
          </p:nvPr>
        </p:nvSpPr>
        <p:spPr>
          <a:xfrm>
            <a:off x="76200" y="347744"/>
            <a:ext cx="9067800" cy="1170842"/>
          </a:xfrm>
        </p:spPr>
        <p:txBody>
          <a:bodyPr>
            <a:normAutofit/>
          </a:bodyPr>
          <a:lstStyle/>
          <a:p>
            <a:r>
              <a:rPr lang="en-US" sz="3200" dirty="0">
                <a:solidFill>
                  <a:schemeClr val="tx1"/>
                </a:solidFill>
                <a:latin typeface="Verdana" panose="020B0604030504040204" pitchFamily="34" charset="0"/>
                <a:ea typeface="Verdana" panose="020B0604030504040204" pitchFamily="34" charset="0"/>
              </a:rPr>
              <a:t>What’s “wrong” with this picture?</a:t>
            </a:r>
          </a:p>
        </p:txBody>
      </p:sp>
    </p:spTree>
    <p:extLst>
      <p:ext uri="{BB962C8B-B14F-4D97-AF65-F5344CB8AC3E}">
        <p14:creationId xmlns:p14="http://schemas.microsoft.com/office/powerpoint/2010/main" val="215662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BE8C4D-A4C5-4105-8049-B2360CC3D437}"/>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5</a:t>
            </a:fld>
            <a:endParaRPr lang="en-US">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F7C389F9-03EF-4CD6-ADBC-1CE4B4888EA9}"/>
              </a:ext>
            </a:extLst>
          </p:cNvPr>
          <p:cNvSpPr>
            <a:spLocks noGrp="1"/>
          </p:cNvSpPr>
          <p:nvPr>
            <p:ph type="ftr" sz="quarter" idx="11"/>
          </p:nvPr>
        </p:nvSpPr>
        <p:spPr>
          <a:xfrm>
            <a:off x="3124200" y="6492875"/>
            <a:ext cx="2895600" cy="365125"/>
          </a:xfrm>
        </p:spPr>
        <p:txBody>
          <a:bodyPr/>
          <a:lstStyle/>
          <a:p>
            <a:r>
              <a:rPr lang="en-US">
                <a:solidFill>
                  <a:schemeClr val="tx1"/>
                </a:solidFill>
                <a:latin typeface="Verdana" panose="020B0604030504040204" pitchFamily="34" charset="0"/>
                <a:ea typeface="Verdana" panose="020B0604030504040204" pitchFamily="34" charset="0"/>
              </a:rPr>
              <a:t>@MayaKalyanpur</a:t>
            </a:r>
          </a:p>
        </p:txBody>
      </p:sp>
      <p:sp>
        <p:nvSpPr>
          <p:cNvPr id="3" name="Content Placeholder 2"/>
          <p:cNvSpPr>
            <a:spLocks noGrp="1"/>
          </p:cNvSpPr>
          <p:nvPr>
            <p:ph idx="1"/>
          </p:nvPr>
        </p:nvSpPr>
        <p:spPr/>
        <p:txBody>
          <a:bodyPr>
            <a:normAutofit/>
          </a:bodyPr>
          <a:lstStyle/>
          <a:p>
            <a:pPr>
              <a:buClrTx/>
            </a:pPr>
            <a:r>
              <a:rPr lang="en-US" sz="2800" dirty="0">
                <a:solidFill>
                  <a:schemeClr val="tx1"/>
                </a:solidFill>
                <a:latin typeface="Verdana" panose="020B0604030504040204" pitchFamily="34" charset="0"/>
                <a:ea typeface="Verdana" panose="020B0604030504040204" pitchFamily="34" charset="0"/>
              </a:rPr>
              <a:t>Overt level</a:t>
            </a:r>
          </a:p>
          <a:p>
            <a:pPr lvl="1">
              <a:buClrTx/>
            </a:pPr>
            <a:r>
              <a:rPr lang="en-US" sz="2400" dirty="0">
                <a:solidFill>
                  <a:schemeClr val="tx1"/>
                </a:solidFill>
                <a:latin typeface="Verdana" panose="020B0604030504040204" pitchFamily="34" charset="0"/>
                <a:ea typeface="Verdana" panose="020B0604030504040204" pitchFamily="34" charset="0"/>
              </a:rPr>
              <a:t>Obvious differences like color of skin, religious headgear, accent</a:t>
            </a:r>
          </a:p>
          <a:p>
            <a:pPr>
              <a:buClrTx/>
            </a:pPr>
            <a:r>
              <a:rPr lang="en-US" sz="2800" dirty="0">
                <a:solidFill>
                  <a:schemeClr val="tx1"/>
                </a:solidFill>
                <a:latin typeface="Verdana" panose="020B0604030504040204" pitchFamily="34" charset="0"/>
                <a:ea typeface="Verdana" panose="020B0604030504040204" pitchFamily="34" charset="0"/>
              </a:rPr>
              <a:t>Covert level</a:t>
            </a:r>
          </a:p>
          <a:p>
            <a:pPr lvl="1">
              <a:buClrTx/>
            </a:pPr>
            <a:r>
              <a:rPr lang="en-US" sz="2400" dirty="0">
                <a:solidFill>
                  <a:schemeClr val="tx1"/>
                </a:solidFill>
                <a:latin typeface="Verdana" panose="020B0604030504040204" pitchFamily="34" charset="0"/>
                <a:ea typeface="Verdana" panose="020B0604030504040204" pitchFamily="34" charset="0"/>
              </a:rPr>
              <a:t>Less obvious differences that become apparent with time or proximity like interpersonal communication styles</a:t>
            </a:r>
          </a:p>
          <a:p>
            <a:pPr>
              <a:buClrTx/>
            </a:pPr>
            <a:r>
              <a:rPr lang="en-US" sz="2800" dirty="0">
                <a:solidFill>
                  <a:schemeClr val="tx1"/>
                </a:solidFill>
                <a:latin typeface="Verdana" panose="020B0604030504040204" pitchFamily="34" charset="0"/>
                <a:ea typeface="Verdana" panose="020B0604030504040204" pitchFamily="34" charset="0"/>
              </a:rPr>
              <a:t>Subtle level</a:t>
            </a:r>
          </a:p>
          <a:p>
            <a:pPr lvl="1">
              <a:buClrTx/>
            </a:pPr>
            <a:r>
              <a:rPr lang="en-US" sz="2400" dirty="0">
                <a:solidFill>
                  <a:schemeClr val="tx1"/>
                </a:solidFill>
                <a:latin typeface="Verdana" panose="020B0604030504040204" pitchFamily="34" charset="0"/>
                <a:ea typeface="Verdana" panose="020B0604030504040204" pitchFamily="34" charset="0"/>
              </a:rPr>
              <a:t>Deeply imbedded, taken-for-granted assumptions like values and beliefs</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LEVELS OF CULTURAL AWARENESS</a:t>
            </a:r>
          </a:p>
        </p:txBody>
      </p:sp>
    </p:spTree>
    <p:extLst>
      <p:ext uri="{BB962C8B-B14F-4D97-AF65-F5344CB8AC3E}">
        <p14:creationId xmlns:p14="http://schemas.microsoft.com/office/powerpoint/2010/main" val="356508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A2B7F7-1A94-49C6-955A-69A520258C82}"/>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6</a:t>
            </a:fld>
            <a:endParaRPr lang="en-US">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80CAB80C-5DC7-4628-A630-3E8E89DCEE89}"/>
              </a:ext>
            </a:extLst>
          </p:cNvPr>
          <p:cNvSpPr>
            <a:spLocks noGrp="1"/>
          </p:cNvSpPr>
          <p:nvPr>
            <p:ph type="ftr" sz="quarter" idx="11"/>
          </p:nvPr>
        </p:nvSpPr>
        <p:spPr>
          <a:xfrm>
            <a:off x="2209800" y="6517120"/>
            <a:ext cx="2895600" cy="365125"/>
          </a:xfrm>
        </p:spPr>
        <p:txBody>
          <a:bodyPr/>
          <a:lstStyle/>
          <a:p>
            <a:pPr algn="r"/>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E1C9FEE4-15D5-4085-9092-9425D2747786}"/>
              </a:ext>
            </a:extLst>
          </p:cNvPr>
          <p:cNvSpPr txBox="1">
            <a:spLocks/>
          </p:cNvSpPr>
          <p:nvPr/>
        </p:nvSpPr>
        <p:spPr>
          <a:xfrm>
            <a:off x="5771331" y="5832762"/>
            <a:ext cx="293023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Verdana" panose="020B0604030504040204" pitchFamily="34" charset="0"/>
                <a:ea typeface="Verdana" panose="020B0604030504040204" pitchFamily="34" charset="0"/>
              </a:rPr>
              <a:t>(</a:t>
            </a:r>
            <a:r>
              <a:rPr lang="en-US" sz="1000" dirty="0" err="1">
                <a:solidFill>
                  <a:schemeClr val="tx1"/>
                </a:solidFill>
                <a:latin typeface="Verdana" panose="020B0604030504040204" pitchFamily="34" charset="0"/>
                <a:ea typeface="Verdana" panose="020B0604030504040204" pitchFamily="34" charset="0"/>
              </a:rPr>
              <a:t>Kalyanpur</a:t>
            </a:r>
            <a:r>
              <a:rPr lang="en-US" sz="1000" dirty="0">
                <a:solidFill>
                  <a:schemeClr val="tx1"/>
                </a:solidFill>
                <a:latin typeface="Verdana" panose="020B0604030504040204" pitchFamily="34" charset="0"/>
                <a:ea typeface="Verdana" panose="020B0604030504040204" pitchFamily="34" charset="0"/>
              </a:rPr>
              <a:t> &amp; Harry, 2012, Cover). </a:t>
            </a:r>
          </a:p>
          <a:p>
            <a:r>
              <a:rPr lang="en-US" sz="1000" dirty="0">
                <a:solidFill>
                  <a:schemeClr val="tx1"/>
                </a:solidFill>
                <a:latin typeface="Verdana" panose="020B0604030504040204" pitchFamily="34" charset="0"/>
                <a:ea typeface="Verdana" panose="020B0604030504040204" pitchFamily="34" charset="0"/>
              </a:rPr>
              <a:t>Copyright by Brookes Publishing</a:t>
            </a:r>
          </a:p>
        </p:txBody>
      </p:sp>
      <p:pic>
        <p:nvPicPr>
          <p:cNvPr id="4" name="Picture 3" descr="Front cover of the book titled Cultural Reciprocity in Special Education by Maya Kalyanpur and Beth Harry"/>
          <p:cNvPicPr>
            <a:picLocks noChangeAspect="1"/>
          </p:cNvPicPr>
          <p:nvPr/>
        </p:nvPicPr>
        <p:blipFill>
          <a:blip r:embed="rId3"/>
          <a:stretch>
            <a:fillRect/>
          </a:stretch>
        </p:blipFill>
        <p:spPr>
          <a:xfrm>
            <a:off x="5771331" y="1657493"/>
            <a:ext cx="2915469" cy="4148138"/>
          </a:xfrm>
          <a:prstGeom prst="rect">
            <a:avLst/>
          </a:prstGeom>
        </p:spPr>
      </p:pic>
      <p:sp>
        <p:nvSpPr>
          <p:cNvPr id="3" name="Content Placeholder 2"/>
          <p:cNvSpPr>
            <a:spLocks noGrp="1"/>
          </p:cNvSpPr>
          <p:nvPr>
            <p:ph idx="1"/>
          </p:nvPr>
        </p:nvSpPr>
        <p:spPr>
          <a:xfrm>
            <a:off x="304801" y="1592008"/>
            <a:ext cx="5466530" cy="4953000"/>
          </a:xfrm>
        </p:spPr>
        <p:txBody>
          <a:bodyPr>
            <a:noAutofit/>
          </a:bodyPr>
          <a:lstStyle/>
          <a:p>
            <a:pPr>
              <a:buClrTx/>
            </a:pPr>
            <a:r>
              <a:rPr lang="en-US" dirty="0">
                <a:solidFill>
                  <a:schemeClr val="tx1"/>
                </a:solidFill>
                <a:latin typeface="Verdana" panose="020B0604030504040204" pitchFamily="34" charset="0"/>
                <a:ea typeface="Verdana" panose="020B0604030504040204" pitchFamily="34" charset="0"/>
              </a:rPr>
              <a:t>An effort to go beyond the overt and covert levels of cultural awareness is to start understanding the values and beliefs that underlie students’ behaviors. </a:t>
            </a:r>
          </a:p>
          <a:p>
            <a:pPr>
              <a:buClrTx/>
            </a:pPr>
            <a:r>
              <a:rPr lang="en-US" dirty="0">
                <a:solidFill>
                  <a:schemeClr val="tx1"/>
                </a:solidFill>
                <a:latin typeface="Verdana" panose="020B0604030504040204" pitchFamily="34" charset="0"/>
                <a:ea typeface="Verdana" panose="020B0604030504040204" pitchFamily="34" charset="0"/>
              </a:rPr>
              <a:t>It is not about developing cultural COMPETENCE, but cultural RECIPROCITY</a:t>
            </a:r>
          </a:p>
          <a:p>
            <a:pPr>
              <a:buClrTx/>
            </a:pPr>
            <a:r>
              <a:rPr lang="en-US" dirty="0">
                <a:solidFill>
                  <a:schemeClr val="tx1"/>
                </a:solidFill>
                <a:latin typeface="Verdana" panose="020B0604030504040204" pitchFamily="34" charset="0"/>
                <a:ea typeface="Verdana" panose="020B0604030504040204" pitchFamily="34" charset="0"/>
              </a:rPr>
              <a:t>Both professionals and families learn to negotiate other cultures (gain “social capital”).</a:t>
            </a:r>
          </a:p>
        </p:txBody>
      </p:sp>
      <p:sp>
        <p:nvSpPr>
          <p:cNvPr id="2" name="Title 1">
            <a:extLs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What Is CULTURAL RECIPROCITY?</a:t>
            </a:r>
          </a:p>
        </p:txBody>
      </p:sp>
    </p:spTree>
    <p:extLst>
      <p:ext uri="{BB962C8B-B14F-4D97-AF65-F5344CB8AC3E}">
        <p14:creationId xmlns:p14="http://schemas.microsoft.com/office/powerpoint/2010/main" val="38649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4067CA-E345-4344-ABB4-7AAB2D60948F}"/>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7</a:t>
            </a:fld>
            <a:endParaRPr lang="en-US">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C3258C32-ABB8-4E7B-BB7E-69C44BB8E35C}"/>
              </a:ext>
            </a:extLst>
          </p:cNvPr>
          <p:cNvSpPr>
            <a:spLocks noGrp="1"/>
          </p:cNvSpPr>
          <p:nvPr>
            <p:ph type="ftr" sz="quarter" idx="11"/>
          </p:nvPr>
        </p:nvSpPr>
        <p:spPr>
          <a:xfrm>
            <a:off x="2438400" y="6518608"/>
            <a:ext cx="2895600" cy="365125"/>
          </a:xfrm>
        </p:spPr>
        <p:txBody>
          <a:bodyPr/>
          <a:lstStyle/>
          <a:p>
            <a:pPr algn="r"/>
            <a:r>
              <a:rPr lang="en-US">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61A4218A-29D7-4E21-B1E5-BF10285ECAB5}"/>
              </a:ext>
            </a:extLst>
          </p:cNvPr>
          <p:cNvSpPr txBox="1">
            <a:spLocks/>
          </p:cNvSpPr>
          <p:nvPr/>
        </p:nvSpPr>
        <p:spPr>
          <a:xfrm>
            <a:off x="5486400" y="6111875"/>
            <a:ext cx="297903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Verdana" panose="020B0604030504040204" pitchFamily="34" charset="0"/>
                <a:ea typeface="Verdana" panose="020B0604030504040204" pitchFamily="34" charset="0"/>
              </a:rPr>
              <a:t>(Valdes, 1996, cover). Copyright by Teachers College Press </a:t>
            </a:r>
          </a:p>
        </p:txBody>
      </p:sp>
      <p:pic>
        <p:nvPicPr>
          <p:cNvPr id="4" name="Picture 3" descr="Cover page titled Con Respeto: Bridging the Distances Between Culturally Diverse Families and Schools : an Ethnographic Portrait by Guadalupe Valdes"/>
          <p:cNvPicPr>
            <a:picLocks noChangeAspect="1"/>
          </p:cNvPicPr>
          <p:nvPr/>
        </p:nvPicPr>
        <p:blipFill>
          <a:blip r:embed="rId3"/>
          <a:stretch>
            <a:fillRect/>
          </a:stretch>
        </p:blipFill>
        <p:spPr>
          <a:xfrm>
            <a:off x="5440680" y="1600200"/>
            <a:ext cx="2994276" cy="4525963"/>
          </a:xfrm>
          <a:prstGeom prst="rect">
            <a:avLst/>
          </a:prstGeom>
        </p:spPr>
      </p:pic>
      <p:sp>
        <p:nvSpPr>
          <p:cNvPr id="3" name="Content Placeholder 2"/>
          <p:cNvSpPr>
            <a:spLocks noGrp="1"/>
          </p:cNvSpPr>
          <p:nvPr>
            <p:ph idx="1"/>
          </p:nvPr>
        </p:nvSpPr>
        <p:spPr>
          <a:xfrm>
            <a:off x="457200" y="1752600"/>
            <a:ext cx="4953000" cy="4373563"/>
          </a:xfrm>
        </p:spPr>
        <p:txBody>
          <a:bodyPr>
            <a:normAutofit/>
          </a:bodyPr>
          <a:lstStyle/>
          <a:p>
            <a:pPr>
              <a:buClrTx/>
            </a:pPr>
            <a:r>
              <a:rPr lang="en-US" dirty="0">
                <a:solidFill>
                  <a:schemeClr val="tx1"/>
                </a:solidFill>
                <a:latin typeface="Verdana" panose="020B0604030504040204" pitchFamily="34" charset="0"/>
                <a:ea typeface="Verdana" panose="020B0604030504040204" pitchFamily="34" charset="0"/>
              </a:rPr>
              <a:t>You have ten students in your class whose parents are Mexican immigrants. They sit quietly in the classroom, never participate or raise their hands to answer questions. Are they under-achieving students?   </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CASE #1</a:t>
            </a:r>
          </a:p>
        </p:txBody>
      </p:sp>
    </p:spTree>
    <p:extLst>
      <p:ext uri="{BB962C8B-B14F-4D97-AF65-F5344CB8AC3E}">
        <p14:creationId xmlns:p14="http://schemas.microsoft.com/office/powerpoint/2010/main" val="288241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1E1773-E982-46A1-B357-72E0ADF91AD7}"/>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8</a:t>
            </a:fld>
            <a:endParaRPr lang="en-US">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CEE51DD5-A128-46FE-94C8-07D36B792E1C}"/>
              </a:ext>
            </a:extLst>
          </p:cNvPr>
          <p:cNvSpPr>
            <a:spLocks noGrp="1"/>
          </p:cNvSpPr>
          <p:nvPr>
            <p:ph type="ftr" sz="quarter" idx="11"/>
          </p:nvPr>
        </p:nvSpPr>
        <p:spPr>
          <a:xfrm>
            <a:off x="2209800" y="6449628"/>
            <a:ext cx="2895600" cy="365125"/>
          </a:xfrm>
        </p:spPr>
        <p:txBody>
          <a:bodyPr/>
          <a:lstStyle/>
          <a:p>
            <a:pPr algn="r"/>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BB56B897-7654-417C-A688-C9A2FB4F563D}"/>
              </a:ext>
            </a:extLst>
          </p:cNvPr>
          <p:cNvSpPr txBox="1">
            <a:spLocks/>
          </p:cNvSpPr>
          <p:nvPr/>
        </p:nvSpPr>
        <p:spPr>
          <a:xfrm>
            <a:off x="5867400" y="6084503"/>
            <a:ext cx="2667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Verdana" panose="020B0604030504040204" pitchFamily="34" charset="0"/>
                <a:ea typeface="Verdana" panose="020B0604030504040204" pitchFamily="34" charset="0"/>
              </a:rPr>
              <a:t>(</a:t>
            </a:r>
            <a:r>
              <a:rPr lang="en-US" sz="1000" dirty="0" err="1">
                <a:solidFill>
                  <a:schemeClr val="tx1"/>
                </a:solidFill>
                <a:latin typeface="Verdana" panose="020B0604030504040204" pitchFamily="34" charset="0"/>
                <a:ea typeface="Verdana" panose="020B0604030504040204" pitchFamily="34" charset="0"/>
              </a:rPr>
              <a:t>Delpit</a:t>
            </a:r>
            <a:r>
              <a:rPr lang="en-US" sz="1000" dirty="0">
                <a:solidFill>
                  <a:schemeClr val="tx1"/>
                </a:solidFill>
                <a:latin typeface="Verdana" panose="020B0604030504040204" pitchFamily="34" charset="0"/>
                <a:ea typeface="Verdana" panose="020B0604030504040204" pitchFamily="34" charset="0"/>
              </a:rPr>
              <a:t>, 2006, cover). Copyright by The New Press</a:t>
            </a:r>
          </a:p>
        </p:txBody>
      </p:sp>
      <p:pic>
        <p:nvPicPr>
          <p:cNvPr id="4" name="Content Placeholder 3" descr="Front cover page of a book titled Other People's Children: Cultural Conflict in the Classroo by Lisa Delpit"/>
          <p:cNvPicPr>
            <a:picLocks noChangeAspect="1"/>
          </p:cNvPicPr>
          <p:nvPr/>
        </p:nvPicPr>
        <p:blipFill>
          <a:blip r:embed="rId3"/>
          <a:stretch>
            <a:fillRect/>
          </a:stretch>
        </p:blipFill>
        <p:spPr>
          <a:xfrm>
            <a:off x="5715000" y="1590531"/>
            <a:ext cx="2971800" cy="4525241"/>
          </a:xfrm>
          <a:prstGeom prst="rect">
            <a:avLst/>
          </a:prstGeom>
        </p:spPr>
      </p:pic>
      <p:sp>
        <p:nvSpPr>
          <p:cNvPr id="3" name="Content Placeholder 2"/>
          <p:cNvSpPr>
            <a:spLocks noGrp="1"/>
          </p:cNvSpPr>
          <p:nvPr>
            <p:ph idx="1"/>
          </p:nvPr>
        </p:nvSpPr>
        <p:spPr>
          <a:xfrm>
            <a:off x="457200" y="1752600"/>
            <a:ext cx="5029200" cy="4373563"/>
          </a:xfrm>
        </p:spPr>
        <p:txBody>
          <a:bodyPr>
            <a:normAutofit/>
          </a:bodyPr>
          <a:lstStyle/>
          <a:p>
            <a:pPr>
              <a:buClrTx/>
            </a:pPr>
            <a:r>
              <a:rPr lang="en-US" dirty="0">
                <a:solidFill>
                  <a:schemeClr val="tx1"/>
                </a:solidFill>
                <a:latin typeface="Verdana" panose="020B0604030504040204" pitchFamily="34" charset="0"/>
                <a:ea typeface="Verdana" panose="020B0604030504040204" pitchFamily="34" charset="0"/>
              </a:rPr>
              <a:t>At the end of the art activity, as a preschool teacher, you notice that an African-American student continues to cut his turkey shape even though you have told him that “The scissors go in the box”. Is he being defiant deliberately?  </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CASE #2</a:t>
            </a:r>
          </a:p>
        </p:txBody>
      </p:sp>
    </p:spTree>
    <p:extLst>
      <p:ext uri="{BB962C8B-B14F-4D97-AF65-F5344CB8AC3E}">
        <p14:creationId xmlns:p14="http://schemas.microsoft.com/office/powerpoint/2010/main" val="377186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81F83B-6197-4E45-989A-5777A4494B9F}"/>
              </a:ext>
            </a:extLst>
          </p:cNvPr>
          <p:cNvSpPr>
            <a:spLocks noGrp="1"/>
          </p:cNvSpPr>
          <p:nvPr>
            <p:ph type="sldNum" sz="quarter" idx="12"/>
          </p:nvPr>
        </p:nvSpPr>
        <p:spPr/>
        <p:txBody>
          <a:bodyPr/>
          <a:lstStyle/>
          <a:p>
            <a:fld id="{0D2BBEDB-F3D9-49BF-9F5E-2B501FA91F2E}" type="slidenum">
              <a:rPr lang="en-US" smtClean="0">
                <a:latin typeface="Verdana" panose="020B0604030504040204" pitchFamily="34" charset="0"/>
                <a:ea typeface="Verdana" panose="020B0604030504040204" pitchFamily="34" charset="0"/>
              </a:rPr>
              <a:t>9</a:t>
            </a:fld>
            <a:endParaRPr lang="en-US">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CD15D711-989E-4EFD-A9E6-74A4351BC0E8}"/>
              </a:ext>
            </a:extLst>
          </p:cNvPr>
          <p:cNvSpPr>
            <a:spLocks noGrp="1"/>
          </p:cNvSpPr>
          <p:nvPr>
            <p:ph type="ftr" sz="quarter" idx="11"/>
          </p:nvPr>
        </p:nvSpPr>
        <p:spPr>
          <a:xfrm>
            <a:off x="3108664" y="6458816"/>
            <a:ext cx="2895600" cy="365125"/>
          </a:xfrm>
        </p:spPr>
        <p:txBody>
          <a:bodyPr/>
          <a:lstStyle/>
          <a:p>
            <a:r>
              <a:rPr lang="en-US" dirty="0">
                <a:solidFill>
                  <a:schemeClr val="tx1"/>
                </a:solidFill>
                <a:latin typeface="Verdana" panose="020B0604030504040204" pitchFamily="34" charset="0"/>
                <a:ea typeface="Verdana" panose="020B0604030504040204" pitchFamily="34" charset="0"/>
              </a:rPr>
              <a:t>@</a:t>
            </a:r>
            <a:r>
              <a:rPr lang="en-US" dirty="0" err="1">
                <a:solidFill>
                  <a:schemeClr val="tx1"/>
                </a:solidFill>
                <a:latin typeface="Verdana" panose="020B0604030504040204" pitchFamily="34" charset="0"/>
                <a:ea typeface="Verdana" panose="020B0604030504040204" pitchFamily="34" charset="0"/>
              </a:rPr>
              <a:t>MayaKalyanpur</a:t>
            </a:r>
            <a:endParaRPr lang="en-US" dirty="0">
              <a:solidFill>
                <a:schemeClr val="tx1"/>
              </a:solidFill>
              <a:latin typeface="Verdana" panose="020B0604030504040204" pitchFamily="34" charset="0"/>
              <a:ea typeface="Verdana" panose="020B0604030504040204" pitchFamily="34" charset="0"/>
            </a:endParaRPr>
          </a:p>
        </p:txBody>
      </p:sp>
      <p:sp>
        <p:nvSpPr>
          <p:cNvPr id="7" name="Footer Placeholder 4">
            <a:extLst>
              <a:ext uri="{FF2B5EF4-FFF2-40B4-BE49-F238E27FC236}">
                <a16:creationId xmlns:a16="http://schemas.microsoft.com/office/drawing/2014/main" id="{E0124252-C83D-42C8-A148-4E9F2751B184}"/>
              </a:ext>
            </a:extLst>
          </p:cNvPr>
          <p:cNvSpPr txBox="1">
            <a:spLocks/>
          </p:cNvSpPr>
          <p:nvPr/>
        </p:nvSpPr>
        <p:spPr>
          <a:xfrm>
            <a:off x="5558883" y="612937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Verdana" panose="020B0604030504040204" pitchFamily="34" charset="0"/>
                <a:ea typeface="Verdana" panose="020B0604030504040204" pitchFamily="34" charset="0"/>
              </a:rPr>
              <a:t>(Tharp, &amp; Gallimore, 1995, cover). Copyright by Cambridge University Press </a:t>
            </a:r>
          </a:p>
        </p:txBody>
      </p:sp>
      <p:pic>
        <p:nvPicPr>
          <p:cNvPr id="4" name="Picture 3" descr="Front cover of the book titled Rousing minds to life by Roland G. Tharp"/>
          <p:cNvPicPr>
            <a:picLocks noChangeAspect="1"/>
          </p:cNvPicPr>
          <p:nvPr/>
        </p:nvPicPr>
        <p:blipFill>
          <a:blip r:embed="rId3"/>
          <a:stretch>
            <a:fillRect/>
          </a:stretch>
        </p:blipFill>
        <p:spPr>
          <a:xfrm>
            <a:off x="5558883" y="1658657"/>
            <a:ext cx="2971800" cy="4486835"/>
          </a:xfrm>
          <a:prstGeom prst="rect">
            <a:avLst/>
          </a:prstGeom>
        </p:spPr>
      </p:pic>
      <p:sp>
        <p:nvSpPr>
          <p:cNvPr id="3" name="Content Placeholder 2"/>
          <p:cNvSpPr>
            <a:spLocks noGrp="1"/>
          </p:cNvSpPr>
          <p:nvPr>
            <p:ph idx="1"/>
          </p:nvPr>
        </p:nvSpPr>
        <p:spPr>
          <a:xfrm>
            <a:off x="457200" y="1752600"/>
            <a:ext cx="4343400" cy="4572000"/>
          </a:xfrm>
        </p:spPr>
        <p:txBody>
          <a:bodyPr>
            <a:normAutofit/>
          </a:bodyPr>
          <a:lstStyle/>
          <a:p>
            <a:pPr>
              <a:buClrTx/>
            </a:pPr>
            <a:r>
              <a:rPr lang="en-US" dirty="0">
                <a:solidFill>
                  <a:schemeClr val="tx1"/>
                </a:solidFill>
                <a:latin typeface="Verdana" panose="020B0604030504040204" pitchFamily="34" charset="0"/>
                <a:ea typeface="Verdana" panose="020B0604030504040204" pitchFamily="34" charset="0"/>
              </a:rPr>
              <a:t>A kindergarten Hawaiian student continues to interrupt you during storytelling even after you have told her not to. Why do you think she does not follow directions? </a:t>
            </a:r>
          </a:p>
        </p:txBody>
      </p:sp>
      <p:sp>
        <p:nvSpPr>
          <p:cNvPr id="2" name="Title 1"/>
          <p:cNvSpPr>
            <a:spLocks noGrp="1"/>
          </p:cNvSpPr>
          <p:nvPr>
            <p:ph type="title"/>
          </p:nvPr>
        </p:nvSpPr>
        <p:spPr/>
        <p:txBody>
          <a:bodyPr>
            <a:normAutofit/>
          </a:bodyPr>
          <a:lstStyle/>
          <a:p>
            <a:r>
              <a:rPr lang="en-US" sz="3200" dirty="0">
                <a:solidFill>
                  <a:schemeClr val="tx1"/>
                </a:solidFill>
                <a:latin typeface="Verdana" panose="020B0604030504040204" pitchFamily="34" charset="0"/>
                <a:ea typeface="Verdana" panose="020B0604030504040204" pitchFamily="34" charset="0"/>
              </a:rPr>
              <a:t>CASE #3</a:t>
            </a:r>
          </a:p>
        </p:txBody>
      </p:sp>
    </p:spTree>
    <p:extLst>
      <p:ext uri="{BB962C8B-B14F-4D97-AF65-F5344CB8AC3E}">
        <p14:creationId xmlns:p14="http://schemas.microsoft.com/office/powerpoint/2010/main" val="4267722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5179</TotalTime>
  <Words>5911</Words>
  <Application>Microsoft Office PowerPoint</Application>
  <PresentationFormat>On-screen Show (4:3)</PresentationFormat>
  <Paragraphs>442</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Book Antiqua</vt:lpstr>
      <vt:lpstr>Calibri</vt:lpstr>
      <vt:lpstr>Century Gothic</vt:lpstr>
      <vt:lpstr>Verdana</vt:lpstr>
      <vt:lpstr>Apothecary</vt:lpstr>
      <vt:lpstr>CULTURAL RECIPROCITY</vt:lpstr>
      <vt:lpstr>OUTLINE</vt:lpstr>
      <vt:lpstr>ALIGNMENT WITH DSE TENETS</vt:lpstr>
      <vt:lpstr>What’s “wrong” with this picture?</vt:lpstr>
      <vt:lpstr>LEVELS OF CULTURAL AWARENESS</vt:lpstr>
      <vt:lpstr>What Is CULTURAL RECIPROCITY?</vt:lpstr>
      <vt:lpstr>CASE #1</vt:lpstr>
      <vt:lpstr>CASE #2</vt:lpstr>
      <vt:lpstr>CASE #3</vt:lpstr>
      <vt:lpstr>Case #4</vt:lpstr>
      <vt:lpstr>Case # 5</vt:lpstr>
      <vt:lpstr>CASE #6</vt:lpstr>
      <vt:lpstr>Case #7</vt:lpstr>
      <vt:lpstr>FOUR STEPS OF CULTURAL RECIPROCITY </vt:lpstr>
      <vt:lpstr>Step 1: identifying cultural assumptions in your teaching</vt:lpstr>
      <vt:lpstr>CULTURAL IDENTITY</vt:lpstr>
      <vt:lpstr>activity #1</vt:lpstr>
      <vt:lpstr>Step 2: identifying cultural assumptions in student’s behavior </vt:lpstr>
      <vt:lpstr>Step 3: make these differences explicit</vt:lpstr>
      <vt:lpstr>Step 4: work out a compromise</vt:lpstr>
      <vt:lpstr>Group activity #2</vt:lpstr>
      <vt:lpstr>ADDITIONAL Resources</vt:lpstr>
      <vt:lpstr>Resources CITED</vt:lpstr>
      <vt:lpstr>Resources CITED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DESCRIPTOR FOR THE WEB</dc:title>
  <dc:creator>Ankit Shah</dc:creator>
  <cp:lastModifiedBy>Ankit Shah</cp:lastModifiedBy>
  <cp:revision>81</cp:revision>
  <dcterms:created xsi:type="dcterms:W3CDTF">2020-02-10T07:37:00Z</dcterms:created>
  <dcterms:modified xsi:type="dcterms:W3CDTF">2020-08-26T01:31:49Z</dcterms:modified>
</cp:coreProperties>
</file>