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0" r:id="rId1"/>
  </p:sldMasterIdLst>
  <p:notesMasterIdLst>
    <p:notesMasterId r:id="rId28"/>
  </p:notesMasterIdLst>
  <p:sldIdLst>
    <p:sldId id="256" r:id="rId2"/>
    <p:sldId id="261" r:id="rId3"/>
    <p:sldId id="297" r:id="rId4"/>
    <p:sldId id="258" r:id="rId5"/>
    <p:sldId id="259" r:id="rId6"/>
    <p:sldId id="260" r:id="rId7"/>
    <p:sldId id="262" r:id="rId8"/>
    <p:sldId id="263" r:id="rId9"/>
    <p:sldId id="264" r:id="rId10"/>
    <p:sldId id="265" r:id="rId11"/>
    <p:sldId id="266" r:id="rId12"/>
    <p:sldId id="267" r:id="rId13"/>
    <p:sldId id="268" r:id="rId14"/>
    <p:sldId id="301" r:id="rId15"/>
    <p:sldId id="269" r:id="rId16"/>
    <p:sldId id="270" r:id="rId17"/>
    <p:sldId id="271" r:id="rId18"/>
    <p:sldId id="272" r:id="rId19"/>
    <p:sldId id="273" r:id="rId20"/>
    <p:sldId id="274" r:id="rId21"/>
    <p:sldId id="275" r:id="rId22"/>
    <p:sldId id="276" r:id="rId23"/>
    <p:sldId id="277" r:id="rId24"/>
    <p:sldId id="299" r:id="rId25"/>
    <p:sldId id="294" r:id="rId26"/>
    <p:sldId id="302" r:id="rId2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Full" cryptAlgorithmClass="hash" cryptAlgorithmType="typeAny" cryptAlgorithmSid="4" spinCount="100000" saltData="dEzi60bLF+4BtJCIbg4L0g==" hashData="6F6S27CU4fxfI8nDRAXIgJmQAA8="/>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303"/>
    <p:restoredTop sz="88826"/>
  </p:normalViewPr>
  <p:slideViewPr>
    <p:cSldViewPr snapToGrid="0">
      <p:cViewPr varScale="1">
        <p:scale>
          <a:sx n="134" d="100"/>
          <a:sy n="134" d="100"/>
        </p:scale>
        <p:origin x="1374" y="10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ted.com/talks/stella_young_i_m_not_your_inspiration_thank_you_very_much"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nbcsandiego.com/on-air/as-seen-on/Chula-Vista-Students-Learn-About-Life-With-Challenges_San-Diego-505538202.html"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youtube.com/watch?reload=9&amp;v=ruXB3lbiD3U"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latin typeface="Verdana" charset="0"/>
                <a:ea typeface="Verdana" charset="0"/>
                <a:cs typeface="Verdana" charset="0"/>
              </a:rPr>
              <a:t>Today we want to share an exciting concept with you that we also want to share with our students in the upcoming months/year as part of our social skills/MTSS/anti-bullying (whatever fits for your school) focus. </a:t>
            </a:r>
          </a:p>
          <a:p>
            <a:pPr marL="0" lvl="0" indent="0" algn="l" rtl="0">
              <a:spcBef>
                <a:spcPts val="0"/>
              </a:spcBef>
              <a:spcAft>
                <a:spcPts val="0"/>
              </a:spcAft>
              <a:buNone/>
            </a:pPr>
            <a:endParaRPr sz="1200" dirty="0">
              <a:latin typeface="Verdana" charset="0"/>
              <a:ea typeface="Verdana" charset="0"/>
              <a:cs typeface="Verdana" charset="0"/>
            </a:endParaRPr>
          </a:p>
          <a:p>
            <a:pPr marL="0" lvl="0" indent="0" algn="l" rtl="0">
              <a:spcBef>
                <a:spcPts val="0"/>
              </a:spcBef>
              <a:spcAft>
                <a:spcPts val="0"/>
              </a:spcAft>
              <a:buNone/>
            </a:pPr>
            <a:endParaRPr sz="1200" dirty="0">
              <a:latin typeface="Verdana" charset="0"/>
              <a:ea typeface="Verdana" charset="0"/>
              <a:cs typeface="Verdana" charset="0"/>
            </a:endParaRPr>
          </a:p>
          <a:p>
            <a:pPr marL="0" lvl="0" indent="0" algn="l" rtl="0">
              <a:spcBef>
                <a:spcPts val="0"/>
              </a:spcBef>
              <a:spcAft>
                <a:spcPts val="0"/>
              </a:spcAft>
              <a:buNone/>
            </a:pPr>
            <a:r>
              <a:rPr lang="en" sz="1200" dirty="0">
                <a:latin typeface="Verdana" charset="0"/>
                <a:ea typeface="Verdana" charset="0"/>
                <a:cs typeface="Verdana" charset="0"/>
              </a:rPr>
              <a:t>[INSTRUCTIONS – Ask the participants - How many of you have ever participated in a disability awareness experience? And how was it? What did that look like?]</a:t>
            </a:r>
            <a:endParaRPr sz="1200" dirty="0">
              <a:latin typeface="Verdana" charset="0"/>
              <a:ea typeface="Verdana" charset="0"/>
              <a:cs typeface="Verdana" charset="0"/>
            </a:endParaRPr>
          </a:p>
          <a:p>
            <a:pPr marL="0" lvl="0" indent="0" algn="l" rtl="0">
              <a:spcBef>
                <a:spcPts val="0"/>
              </a:spcBef>
              <a:spcAft>
                <a:spcPts val="0"/>
              </a:spcAft>
              <a:buNone/>
            </a:pPr>
            <a:endParaRPr lang="en-US" sz="1200" dirty="0">
              <a:latin typeface="Verdana" charset="0"/>
              <a:ea typeface="Verdana" charset="0"/>
              <a:cs typeface="Verdana" charset="0"/>
            </a:endParaRPr>
          </a:p>
          <a:p>
            <a:pPr marL="0" lvl="0" indent="0" algn="l" rtl="0">
              <a:spcBef>
                <a:spcPts val="0"/>
              </a:spcBef>
              <a:spcAft>
                <a:spcPts val="0"/>
              </a:spcAft>
              <a:buNone/>
            </a:pPr>
            <a:endParaRPr sz="1200" dirty="0">
              <a:latin typeface="Verdana" charset="0"/>
              <a:ea typeface="Verdana" charset="0"/>
              <a:cs typeface="Verdana" charset="0"/>
            </a:endParaRPr>
          </a:p>
          <a:p>
            <a:pPr marL="0" lvl="0" indent="0" algn="l" rtl="0">
              <a:spcBef>
                <a:spcPts val="0"/>
              </a:spcBef>
              <a:spcAft>
                <a:spcPts val="0"/>
              </a:spcAft>
              <a:buNone/>
            </a:pPr>
            <a:r>
              <a:rPr lang="en" sz="1200" dirty="0">
                <a:latin typeface="Verdana" charset="0"/>
                <a:ea typeface="Verdana" charset="0"/>
                <a:cs typeface="Verdana" charset="0"/>
              </a:rPr>
              <a:t>Thank you. So we’ll be briefly sharing about past ways of doing disability awareness and current research-based models for disability awareness.</a:t>
            </a:r>
            <a:endParaRPr sz="1200" dirty="0">
              <a:latin typeface="Verdana" charset="0"/>
              <a:ea typeface="Verdana" charset="0"/>
              <a:cs typeface="Verdana"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5d437f0e9b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latin typeface="Verdana" charset="0"/>
                <a:ea typeface="Verdana" charset="0"/>
                <a:cs typeface="Verdana" charset="0"/>
              </a:rPr>
              <a:t>Unpacking the multitude of ways that our society is generally </a:t>
            </a:r>
            <a:r>
              <a:rPr lang="en" sz="1200" dirty="0" err="1">
                <a:latin typeface="Verdana" charset="0"/>
                <a:ea typeface="Verdana" charset="0"/>
                <a:cs typeface="Verdana" charset="0"/>
              </a:rPr>
              <a:t>ableist</a:t>
            </a:r>
            <a:r>
              <a:rPr lang="en" sz="1200" dirty="0">
                <a:latin typeface="Verdana" charset="0"/>
                <a:ea typeface="Verdana" charset="0"/>
                <a:cs typeface="Verdana" charset="0"/>
              </a:rPr>
              <a:t> can take years. However, our goal is to shine light on ableism and to grow as a community that aims to demonstrate that we do value all people. </a:t>
            </a:r>
            <a:endParaRPr sz="1200" dirty="0">
              <a:latin typeface="Verdana" charset="0"/>
              <a:ea typeface="Verdana" charset="0"/>
              <a:cs typeface="Verdana" charset="0"/>
            </a:endParaRPr>
          </a:p>
          <a:p>
            <a:pPr marL="0" lvl="0" indent="0" algn="l" rtl="0">
              <a:spcBef>
                <a:spcPts val="0"/>
              </a:spcBef>
              <a:spcAft>
                <a:spcPts val="0"/>
              </a:spcAft>
              <a:buNone/>
            </a:pPr>
            <a:endParaRPr sz="1200" dirty="0">
              <a:latin typeface="Verdana" charset="0"/>
              <a:ea typeface="Verdana" charset="0"/>
              <a:cs typeface="Verdana" charset="0"/>
            </a:endParaRPr>
          </a:p>
          <a:p>
            <a:pPr marL="0" lvl="0" indent="0" algn="l" rtl="0">
              <a:spcBef>
                <a:spcPts val="0"/>
              </a:spcBef>
              <a:spcAft>
                <a:spcPts val="0"/>
              </a:spcAft>
              <a:buNone/>
            </a:pPr>
            <a:r>
              <a:rPr lang="en" sz="1200" dirty="0">
                <a:latin typeface="Verdana" charset="0"/>
                <a:ea typeface="Verdana" charset="0"/>
                <a:cs typeface="Verdana" charset="0"/>
              </a:rPr>
              <a:t>If we look at ableist words, we could list:</a:t>
            </a:r>
          </a:p>
          <a:p>
            <a:pPr marL="171450" lvl="0" indent="-171450" algn="l" rtl="0">
              <a:spcBef>
                <a:spcPts val="0"/>
              </a:spcBef>
              <a:spcAft>
                <a:spcPts val="0"/>
              </a:spcAft>
              <a:buFontTx/>
              <a:buChar char="-"/>
            </a:pPr>
            <a:r>
              <a:rPr lang="en" sz="1200" dirty="0">
                <a:latin typeface="Verdana" charset="0"/>
                <a:ea typeface="Verdana" charset="0"/>
                <a:cs typeface="Verdana" charset="0"/>
              </a:rPr>
              <a:t>Retard</a:t>
            </a:r>
          </a:p>
          <a:p>
            <a:pPr marL="171450" lvl="0" indent="-171450" algn="l" rtl="0">
              <a:spcBef>
                <a:spcPts val="0"/>
              </a:spcBef>
              <a:spcAft>
                <a:spcPts val="0"/>
              </a:spcAft>
              <a:buFontTx/>
              <a:buChar char="-"/>
            </a:pPr>
            <a:r>
              <a:rPr lang="en" sz="1200" dirty="0">
                <a:latin typeface="Verdana" charset="0"/>
                <a:ea typeface="Verdana" charset="0"/>
                <a:cs typeface="Verdana" charset="0"/>
              </a:rPr>
              <a:t>Retarded</a:t>
            </a:r>
          </a:p>
          <a:p>
            <a:pPr marL="171450" lvl="0" indent="-171450" algn="l" rtl="0">
              <a:spcBef>
                <a:spcPts val="0"/>
              </a:spcBef>
              <a:spcAft>
                <a:spcPts val="0"/>
              </a:spcAft>
              <a:buFontTx/>
              <a:buChar char="-"/>
            </a:pPr>
            <a:r>
              <a:rPr lang="en" sz="1200" dirty="0">
                <a:latin typeface="Verdana" charset="0"/>
                <a:ea typeface="Verdana" charset="0"/>
                <a:cs typeface="Verdana" charset="0"/>
              </a:rPr>
              <a:t>Wheelchair-bound</a:t>
            </a:r>
          </a:p>
          <a:p>
            <a:pPr marL="171450" lvl="0" indent="-171450" algn="l" rtl="0">
              <a:spcBef>
                <a:spcPts val="0"/>
              </a:spcBef>
              <a:spcAft>
                <a:spcPts val="0"/>
              </a:spcAft>
              <a:buFontTx/>
              <a:buChar char="-"/>
            </a:pPr>
            <a:r>
              <a:rPr lang="en" sz="1200" dirty="0">
                <a:latin typeface="Verdana" charset="0"/>
                <a:ea typeface="Verdana" charset="0"/>
                <a:cs typeface="Verdana" charset="0"/>
              </a:rPr>
              <a:t>Confined to a wheelchair</a:t>
            </a:r>
          </a:p>
          <a:p>
            <a:pPr marL="171450" lvl="0" indent="-171450" algn="l" rtl="0">
              <a:spcBef>
                <a:spcPts val="0"/>
              </a:spcBef>
              <a:spcAft>
                <a:spcPts val="0"/>
              </a:spcAft>
              <a:buFontTx/>
              <a:buChar char="-"/>
            </a:pPr>
            <a:r>
              <a:rPr lang="en" sz="1200" dirty="0">
                <a:latin typeface="Verdana" charset="0"/>
                <a:ea typeface="Verdana" charset="0"/>
                <a:cs typeface="Verdana" charset="0"/>
              </a:rPr>
              <a:t>Crazy</a:t>
            </a:r>
          </a:p>
          <a:p>
            <a:pPr marL="171450" lvl="0" indent="-171450" algn="l" rtl="0">
              <a:spcBef>
                <a:spcPts val="0"/>
              </a:spcBef>
              <a:spcAft>
                <a:spcPts val="0"/>
              </a:spcAft>
              <a:buFontTx/>
              <a:buChar char="-"/>
            </a:pPr>
            <a:r>
              <a:rPr lang="en" sz="1200" dirty="0">
                <a:latin typeface="Verdana" charset="0"/>
                <a:ea typeface="Verdana" charset="0"/>
                <a:cs typeface="Verdana" charset="0"/>
              </a:rPr>
              <a:t>Idiot</a:t>
            </a:r>
          </a:p>
          <a:p>
            <a:pPr marL="171450" lvl="0" indent="-171450" algn="l" rtl="0">
              <a:spcBef>
                <a:spcPts val="0"/>
              </a:spcBef>
              <a:spcAft>
                <a:spcPts val="0"/>
              </a:spcAft>
              <a:buFontTx/>
              <a:buChar char="-"/>
            </a:pPr>
            <a:r>
              <a:rPr lang="en" sz="1200" dirty="0">
                <a:latin typeface="Verdana" charset="0"/>
                <a:ea typeface="Verdana" charset="0"/>
                <a:cs typeface="Verdana" charset="0"/>
              </a:rPr>
              <a:t>Lame</a:t>
            </a:r>
          </a:p>
          <a:p>
            <a:pPr marL="171450" lvl="0" indent="-171450" algn="l" rtl="0">
              <a:spcBef>
                <a:spcPts val="0"/>
              </a:spcBef>
              <a:spcAft>
                <a:spcPts val="0"/>
              </a:spcAft>
              <a:buFontTx/>
              <a:buChar char="-"/>
            </a:pPr>
            <a:r>
              <a:rPr lang="en" sz="1200" dirty="0">
                <a:latin typeface="Verdana" charset="0"/>
                <a:ea typeface="Verdana" charset="0"/>
                <a:cs typeface="Verdana" charset="0"/>
              </a:rPr>
              <a:t>Lunatic</a:t>
            </a:r>
          </a:p>
          <a:p>
            <a:pPr marL="171450" lvl="0" indent="-171450" algn="l" rtl="0">
              <a:spcBef>
                <a:spcPts val="0"/>
              </a:spcBef>
              <a:spcAft>
                <a:spcPts val="0"/>
              </a:spcAft>
              <a:buFontTx/>
              <a:buChar char="-"/>
            </a:pPr>
            <a:r>
              <a:rPr lang="en" sz="1200" dirty="0">
                <a:latin typeface="Verdana" charset="0"/>
                <a:ea typeface="Verdana" charset="0"/>
                <a:cs typeface="Verdana" charset="0"/>
              </a:rPr>
              <a:t>and so many more terms that are used with a negative slant toward something by referencing disability. </a:t>
            </a:r>
          </a:p>
          <a:p>
            <a:pPr marL="0" lvl="0" indent="0" algn="l" rtl="0">
              <a:spcBef>
                <a:spcPts val="0"/>
              </a:spcBef>
              <a:spcAft>
                <a:spcPts val="0"/>
              </a:spcAft>
              <a:buNone/>
            </a:pPr>
            <a:endParaRPr lang="en" sz="1200" dirty="0">
              <a:latin typeface="Verdana" charset="0"/>
              <a:ea typeface="Verdana" charset="0"/>
              <a:cs typeface="Verdana" charset="0"/>
            </a:endParaRPr>
          </a:p>
          <a:p>
            <a:pPr marL="0" lvl="0" indent="0" algn="l" rtl="0">
              <a:spcBef>
                <a:spcPts val="0"/>
              </a:spcBef>
              <a:spcAft>
                <a:spcPts val="0"/>
              </a:spcAft>
              <a:buNone/>
            </a:pPr>
            <a:r>
              <a:rPr lang="en" sz="1200" dirty="0">
                <a:latin typeface="Verdana" charset="0"/>
                <a:ea typeface="Verdana" charset="0"/>
                <a:cs typeface="Verdana" charset="0"/>
              </a:rPr>
              <a:t>This is only the tip of the iceberg. There are so many more that we as a school community can explore together.. </a:t>
            </a:r>
            <a:endParaRPr sz="1200" dirty="0">
              <a:latin typeface="Verdana" charset="0"/>
              <a:ea typeface="Verdana" charset="0"/>
              <a:cs typeface="Verdana" charset="0"/>
            </a:endParaRPr>
          </a:p>
          <a:p>
            <a:pPr marL="0" lvl="0" indent="0" algn="l" rtl="0">
              <a:spcBef>
                <a:spcPts val="0"/>
              </a:spcBef>
              <a:spcAft>
                <a:spcPts val="0"/>
              </a:spcAft>
              <a:buNone/>
            </a:pPr>
            <a:endParaRPr sz="1200" dirty="0">
              <a:latin typeface="Verdana" charset="0"/>
              <a:ea typeface="Verdana" charset="0"/>
              <a:cs typeface="Verdana" charset="0"/>
            </a:endParaRPr>
          </a:p>
          <a:p>
            <a:pPr marL="0" lvl="0" indent="0" algn="l" rtl="0">
              <a:spcBef>
                <a:spcPts val="0"/>
              </a:spcBef>
              <a:spcAft>
                <a:spcPts val="0"/>
              </a:spcAft>
              <a:buNone/>
            </a:pPr>
            <a:r>
              <a:rPr lang="en" sz="1200" dirty="0">
                <a:latin typeface="Verdana" charset="0"/>
                <a:ea typeface="Verdana" charset="0"/>
                <a:cs typeface="Verdana" charset="0"/>
              </a:rPr>
              <a:t>If we look at our actions, we’d need to unpack years and years of stories and experiences that are </a:t>
            </a:r>
            <a:r>
              <a:rPr lang="en" sz="1200" dirty="0" err="1">
                <a:latin typeface="Verdana" charset="0"/>
                <a:ea typeface="Verdana" charset="0"/>
                <a:cs typeface="Verdana" charset="0"/>
              </a:rPr>
              <a:t>ableist</a:t>
            </a:r>
            <a:r>
              <a:rPr lang="en" sz="1200" dirty="0">
                <a:latin typeface="Verdana" charset="0"/>
                <a:ea typeface="Verdana" charset="0"/>
                <a:cs typeface="Verdana" charset="0"/>
              </a:rPr>
              <a:t> in nature. Here are a few examples:</a:t>
            </a:r>
          </a:p>
          <a:p>
            <a:pPr marL="0" lvl="0" indent="0" algn="l" rtl="0">
              <a:spcBef>
                <a:spcPts val="0"/>
              </a:spcBef>
              <a:spcAft>
                <a:spcPts val="0"/>
              </a:spcAft>
              <a:buNone/>
            </a:pPr>
            <a:endParaRPr sz="1200" dirty="0">
              <a:latin typeface="Verdana" charset="0"/>
              <a:ea typeface="Verdana" charset="0"/>
              <a:cs typeface="Verdana" charset="0"/>
            </a:endParaRPr>
          </a:p>
          <a:p>
            <a:pPr marL="457200" lvl="0" indent="-298450" algn="l" rtl="0">
              <a:spcBef>
                <a:spcPts val="0"/>
              </a:spcBef>
              <a:spcAft>
                <a:spcPts val="0"/>
              </a:spcAft>
              <a:buSzPts val="1100"/>
              <a:buChar char="●"/>
            </a:pPr>
            <a:r>
              <a:rPr lang="en" sz="1200" dirty="0">
                <a:latin typeface="Verdana" charset="0"/>
                <a:ea typeface="Verdana" charset="0"/>
                <a:cs typeface="Verdana" charset="0"/>
              </a:rPr>
              <a:t>A wheelchair user wants to go to a play or a restaurant, yet the design of building does not provide access for the wheelchair. The designer was </a:t>
            </a:r>
            <a:r>
              <a:rPr lang="en" sz="1200" dirty="0" err="1">
                <a:latin typeface="Verdana" charset="0"/>
                <a:ea typeface="Verdana" charset="0"/>
                <a:cs typeface="Verdana" charset="0"/>
              </a:rPr>
              <a:t>ableist</a:t>
            </a:r>
            <a:r>
              <a:rPr lang="en" sz="1200" dirty="0">
                <a:latin typeface="Verdana" charset="0"/>
                <a:ea typeface="Verdana" charset="0"/>
                <a:cs typeface="Verdana" charset="0"/>
              </a:rPr>
              <a:t>. The event planner was </a:t>
            </a:r>
            <a:r>
              <a:rPr lang="en" sz="1200" dirty="0" err="1">
                <a:latin typeface="Verdana" charset="0"/>
                <a:ea typeface="Verdana" charset="0"/>
                <a:cs typeface="Verdana" charset="0"/>
              </a:rPr>
              <a:t>ableist</a:t>
            </a:r>
            <a:r>
              <a:rPr lang="en" sz="1200" dirty="0">
                <a:latin typeface="Verdana" charset="0"/>
                <a:ea typeface="Verdana" charset="0"/>
                <a:cs typeface="Verdana" charset="0"/>
              </a:rPr>
              <a:t>. The event is </a:t>
            </a:r>
            <a:r>
              <a:rPr lang="en" sz="1200" dirty="0" err="1">
                <a:latin typeface="Verdana" charset="0"/>
                <a:ea typeface="Verdana" charset="0"/>
                <a:cs typeface="Verdana" charset="0"/>
              </a:rPr>
              <a:t>ableist</a:t>
            </a:r>
            <a:r>
              <a:rPr lang="en" sz="1200" dirty="0">
                <a:latin typeface="Verdana" charset="0"/>
                <a:ea typeface="Verdana" charset="0"/>
                <a:cs typeface="Verdana" charset="0"/>
              </a:rPr>
              <a:t>. Inaccessibility in general is founded in ableism.</a:t>
            </a:r>
            <a:endParaRPr sz="1200" dirty="0">
              <a:latin typeface="Verdana" charset="0"/>
              <a:ea typeface="Verdana" charset="0"/>
              <a:cs typeface="Verdana" charset="0"/>
            </a:endParaRPr>
          </a:p>
          <a:p>
            <a:pPr marL="457200" lvl="0" indent="-298450" algn="l" rtl="0">
              <a:spcBef>
                <a:spcPts val="0"/>
              </a:spcBef>
              <a:spcAft>
                <a:spcPts val="0"/>
              </a:spcAft>
              <a:buSzPts val="1100"/>
              <a:buChar char="●"/>
            </a:pPr>
            <a:r>
              <a:rPr lang="en" sz="1200" dirty="0">
                <a:latin typeface="Verdana" charset="0"/>
                <a:ea typeface="Verdana" charset="0"/>
                <a:cs typeface="Verdana" charset="0"/>
              </a:rPr>
              <a:t>When there are two people together - one who is disabled, and one who is not - and a stranger interacts only with the person who does not visibly experience disability (i.e., does not use a wheelchair or walker or cane, etc.). Not speaking directly to a person with a disability assumes that they are not capable or possibly not worthy of that interaction. This is </a:t>
            </a:r>
            <a:r>
              <a:rPr lang="en" sz="1200" dirty="0" err="1">
                <a:latin typeface="Verdana" charset="0"/>
                <a:ea typeface="Verdana" charset="0"/>
                <a:cs typeface="Verdana" charset="0"/>
              </a:rPr>
              <a:t>ableist</a:t>
            </a:r>
            <a:r>
              <a:rPr lang="en" sz="1200" dirty="0">
                <a:latin typeface="Verdana" charset="0"/>
                <a:ea typeface="Verdana" charset="0"/>
                <a:cs typeface="Verdana" charset="0"/>
              </a:rPr>
              <a:t>. </a:t>
            </a:r>
            <a:endParaRPr sz="1200" dirty="0">
              <a:latin typeface="Verdana" charset="0"/>
              <a:ea typeface="Verdana" charset="0"/>
              <a:cs typeface="Verdana" charset="0"/>
            </a:endParaRPr>
          </a:p>
          <a:p>
            <a:pPr marL="457200" lvl="0" indent="-298450" algn="l" rtl="0">
              <a:spcBef>
                <a:spcPts val="0"/>
              </a:spcBef>
              <a:spcAft>
                <a:spcPts val="0"/>
              </a:spcAft>
              <a:buSzPts val="1100"/>
              <a:buChar char="●"/>
            </a:pPr>
            <a:r>
              <a:rPr lang="en" sz="1200" dirty="0">
                <a:latin typeface="Verdana" charset="0"/>
                <a:ea typeface="Verdana" charset="0"/>
                <a:cs typeface="Verdana" charset="0"/>
              </a:rPr>
              <a:t>Speaking to a person with a disability as if they were a child is </a:t>
            </a:r>
            <a:r>
              <a:rPr lang="en" sz="1200" dirty="0" err="1">
                <a:latin typeface="Verdana" charset="0"/>
                <a:ea typeface="Verdana" charset="0"/>
                <a:cs typeface="Verdana" charset="0"/>
              </a:rPr>
              <a:t>ableist</a:t>
            </a:r>
            <a:r>
              <a:rPr lang="en" sz="1200" dirty="0">
                <a:latin typeface="Verdana" charset="0"/>
                <a:ea typeface="Verdana" charset="0"/>
                <a:cs typeface="Verdana" charset="0"/>
              </a:rPr>
              <a:t>. </a:t>
            </a:r>
            <a:endParaRPr sz="1200" dirty="0">
              <a:latin typeface="Verdana" charset="0"/>
              <a:ea typeface="Verdana" charset="0"/>
              <a:cs typeface="Verdana" charset="0"/>
            </a:endParaRPr>
          </a:p>
          <a:p>
            <a:pPr marL="457200" lvl="0" indent="-298450" algn="l" rtl="0">
              <a:spcBef>
                <a:spcPts val="0"/>
              </a:spcBef>
              <a:spcAft>
                <a:spcPts val="0"/>
              </a:spcAft>
              <a:buSzPts val="1100"/>
              <a:buChar char="●"/>
            </a:pPr>
            <a:r>
              <a:rPr lang="en" sz="1200" dirty="0">
                <a:latin typeface="Verdana" charset="0"/>
                <a:ea typeface="Verdana" charset="0"/>
                <a:cs typeface="Verdana" charset="0"/>
              </a:rPr>
              <a:t>Speaking about a person with a disability (i.e. student) to another person and not including them in the conversation (regardless of their verbal ability) is rude and </a:t>
            </a:r>
            <a:r>
              <a:rPr lang="en" sz="1200" dirty="0" err="1">
                <a:latin typeface="Verdana" charset="0"/>
                <a:ea typeface="Verdana" charset="0"/>
                <a:cs typeface="Verdana" charset="0"/>
              </a:rPr>
              <a:t>ableist</a:t>
            </a:r>
            <a:r>
              <a:rPr lang="en" sz="1200" dirty="0">
                <a:latin typeface="Verdana" charset="0"/>
                <a:ea typeface="Verdana" charset="0"/>
                <a:cs typeface="Verdana" charset="0"/>
              </a:rPr>
              <a:t>.</a:t>
            </a:r>
            <a:endParaRPr sz="1200" dirty="0">
              <a:latin typeface="Verdana" charset="0"/>
              <a:ea typeface="Verdana" charset="0"/>
              <a:cs typeface="Verdana" charset="0"/>
            </a:endParaRPr>
          </a:p>
          <a:p>
            <a:pPr marL="0" lvl="0" indent="0" algn="l" rtl="0">
              <a:spcBef>
                <a:spcPts val="0"/>
              </a:spcBef>
              <a:spcAft>
                <a:spcPts val="0"/>
              </a:spcAft>
              <a:buNone/>
            </a:pPr>
            <a:endParaRPr sz="1200" dirty="0">
              <a:latin typeface="Verdana" charset="0"/>
              <a:ea typeface="Verdana" charset="0"/>
              <a:cs typeface="Verdana" charset="0"/>
            </a:endParaRPr>
          </a:p>
        </p:txBody>
      </p:sp>
      <p:sp>
        <p:nvSpPr>
          <p:cNvPr id="229" name="Google Shape;229;g5d437f0e9b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5c03e832d7_0_10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158750" lvl="0" indent="0" algn="l" rtl="0">
              <a:spcBef>
                <a:spcPts val="0"/>
              </a:spcBef>
              <a:spcAft>
                <a:spcPts val="0"/>
              </a:spcAft>
              <a:buSzPts val="1100"/>
              <a:buNone/>
            </a:pPr>
            <a:r>
              <a:rPr lang="en" sz="1200" dirty="0">
                <a:latin typeface="Verdana" charset="0"/>
                <a:ea typeface="Verdana" charset="0"/>
                <a:cs typeface="Verdana" charset="0"/>
              </a:rPr>
              <a:t>Inspiration porn is where ableism abounds. </a:t>
            </a:r>
          </a:p>
          <a:p>
            <a:pPr marL="158750" lvl="0" indent="0" algn="l" rtl="0">
              <a:spcBef>
                <a:spcPts val="0"/>
              </a:spcBef>
              <a:spcAft>
                <a:spcPts val="0"/>
              </a:spcAft>
              <a:buSzPts val="1100"/>
              <a:buNone/>
            </a:pPr>
            <a:endParaRPr lang="en" sz="1200" dirty="0">
              <a:latin typeface="Verdana" charset="0"/>
              <a:ea typeface="Verdana" charset="0"/>
              <a:cs typeface="Verdana" charset="0"/>
            </a:endParaRPr>
          </a:p>
          <a:p>
            <a:pPr marL="158750" lvl="0" indent="0" algn="l" rtl="0">
              <a:spcBef>
                <a:spcPts val="0"/>
              </a:spcBef>
              <a:spcAft>
                <a:spcPts val="0"/>
              </a:spcAft>
              <a:buSzPts val="1100"/>
              <a:buNone/>
            </a:pPr>
            <a:r>
              <a:rPr lang="en" sz="1200" dirty="0">
                <a:latin typeface="Verdana" charset="0"/>
                <a:ea typeface="Verdana" charset="0"/>
                <a:cs typeface="Verdana" charset="0"/>
              </a:rPr>
              <a:t>“</a:t>
            </a:r>
            <a:r>
              <a:rPr lang="en" sz="1200" dirty="0">
                <a:solidFill>
                  <a:srgbClr val="222222"/>
                </a:solidFill>
                <a:highlight>
                  <a:srgbClr val="FFFFFF"/>
                </a:highlight>
                <a:latin typeface="Verdana" charset="0"/>
                <a:ea typeface="Verdana" charset="0"/>
                <a:cs typeface="Verdana" charset="0"/>
                <a:sym typeface="Open Sans"/>
              </a:rPr>
              <a:t>Inspiration porn, in a nutshell, is when a disabled person is viewed as “inspirational,” “brave,” or “special” for achieving ordinary, everyday tasks.” -</a:t>
            </a:r>
            <a:r>
              <a:rPr lang="en" sz="1200" dirty="0" err="1">
                <a:solidFill>
                  <a:srgbClr val="222222"/>
                </a:solidFill>
                <a:highlight>
                  <a:srgbClr val="FFFFFF"/>
                </a:highlight>
                <a:latin typeface="Verdana" charset="0"/>
                <a:ea typeface="Verdana" charset="0"/>
                <a:cs typeface="Verdana" charset="0"/>
                <a:sym typeface="Open Sans"/>
              </a:rPr>
              <a:t>TheBodyIsNotAnApology.com</a:t>
            </a:r>
            <a:r>
              <a:rPr lang="en" sz="1200" dirty="0">
                <a:solidFill>
                  <a:srgbClr val="222222"/>
                </a:solidFill>
                <a:highlight>
                  <a:srgbClr val="FFFFFF"/>
                </a:highlight>
                <a:latin typeface="Verdana" charset="0"/>
                <a:ea typeface="Verdana" charset="0"/>
                <a:cs typeface="Verdana" charset="0"/>
                <a:sym typeface="Open Sans"/>
              </a:rPr>
              <a:t>. </a:t>
            </a:r>
          </a:p>
          <a:p>
            <a:pPr marL="158750" lvl="0" indent="0" algn="l" rtl="0">
              <a:spcBef>
                <a:spcPts val="0"/>
              </a:spcBef>
              <a:spcAft>
                <a:spcPts val="0"/>
              </a:spcAft>
              <a:buSzPts val="1100"/>
              <a:buNone/>
            </a:pPr>
            <a:endParaRPr lang="en" sz="1200" dirty="0">
              <a:solidFill>
                <a:srgbClr val="222222"/>
              </a:solidFill>
              <a:highlight>
                <a:srgbClr val="FFFFFF"/>
              </a:highlight>
              <a:latin typeface="Verdana" charset="0"/>
              <a:ea typeface="Verdana" charset="0"/>
              <a:cs typeface="Verdana" charset="0"/>
              <a:sym typeface="Open Sans"/>
            </a:endParaRPr>
          </a:p>
          <a:p>
            <a:pPr marL="158750" lvl="0" indent="0" algn="l" rtl="0">
              <a:spcBef>
                <a:spcPts val="0"/>
              </a:spcBef>
              <a:spcAft>
                <a:spcPts val="0"/>
              </a:spcAft>
              <a:buSzPts val="1100"/>
              <a:buNone/>
            </a:pPr>
            <a:r>
              <a:rPr lang="en" sz="1200" dirty="0">
                <a:solidFill>
                  <a:srgbClr val="222222"/>
                </a:solidFill>
                <a:highlight>
                  <a:srgbClr val="FFFFFF"/>
                </a:highlight>
                <a:latin typeface="Verdana" charset="0"/>
                <a:ea typeface="Verdana" charset="0"/>
                <a:cs typeface="Verdana" charset="0"/>
                <a:sym typeface="Open Sans"/>
              </a:rPr>
              <a:t>In the media and in daily conversations, we tend to view people with disabilities out shopping or playing or participating in life as inspirational. We sometimes cry or get goosebumps when we see someone with a disability competing in sports or talent shows. </a:t>
            </a:r>
          </a:p>
          <a:p>
            <a:pPr marL="158750" lvl="0" indent="0" algn="l" rtl="0">
              <a:spcBef>
                <a:spcPts val="0"/>
              </a:spcBef>
              <a:spcAft>
                <a:spcPts val="0"/>
              </a:spcAft>
              <a:buSzPts val="1100"/>
              <a:buNone/>
            </a:pPr>
            <a:endParaRPr lang="en" sz="1200" dirty="0">
              <a:solidFill>
                <a:srgbClr val="222222"/>
              </a:solidFill>
              <a:highlight>
                <a:srgbClr val="FFFFFF"/>
              </a:highlight>
              <a:latin typeface="Verdana" charset="0"/>
              <a:ea typeface="Verdana" charset="0"/>
              <a:cs typeface="Verdana" charset="0"/>
              <a:sym typeface="Open Sans"/>
            </a:endParaRPr>
          </a:p>
          <a:p>
            <a:pPr marL="158750" lvl="0" indent="0" algn="l" rtl="0">
              <a:spcBef>
                <a:spcPts val="0"/>
              </a:spcBef>
              <a:spcAft>
                <a:spcPts val="0"/>
              </a:spcAft>
              <a:buSzPts val="1100"/>
              <a:buNone/>
            </a:pPr>
            <a:r>
              <a:rPr lang="en" sz="1200" dirty="0">
                <a:solidFill>
                  <a:srgbClr val="222222"/>
                </a:solidFill>
                <a:highlight>
                  <a:srgbClr val="FFFFFF"/>
                </a:highlight>
                <a:latin typeface="Verdana" charset="0"/>
                <a:ea typeface="Verdana" charset="0"/>
                <a:cs typeface="Verdana" charset="0"/>
                <a:sym typeface="Open Sans"/>
              </a:rPr>
              <a:t>It is important to ask ourselves why. </a:t>
            </a:r>
          </a:p>
          <a:p>
            <a:pPr marL="158750" lvl="0" indent="0" algn="l" rtl="0">
              <a:spcBef>
                <a:spcPts val="0"/>
              </a:spcBef>
              <a:spcAft>
                <a:spcPts val="0"/>
              </a:spcAft>
              <a:buSzPts val="1100"/>
              <a:buNone/>
            </a:pPr>
            <a:endParaRPr lang="en" sz="1200" dirty="0">
              <a:solidFill>
                <a:srgbClr val="222222"/>
              </a:solidFill>
              <a:highlight>
                <a:srgbClr val="FFFFFF"/>
              </a:highlight>
              <a:latin typeface="Verdana" charset="0"/>
              <a:ea typeface="Verdana" charset="0"/>
              <a:cs typeface="Verdana" charset="0"/>
              <a:sym typeface="Open Sans"/>
            </a:endParaRPr>
          </a:p>
          <a:p>
            <a:pPr marL="158750" lvl="0" indent="0" algn="l" rtl="0">
              <a:spcBef>
                <a:spcPts val="0"/>
              </a:spcBef>
              <a:spcAft>
                <a:spcPts val="0"/>
              </a:spcAft>
              <a:buSzPts val="1100"/>
              <a:buNone/>
            </a:pPr>
            <a:endParaRPr lang="en" sz="1200" dirty="0">
              <a:solidFill>
                <a:srgbClr val="222222"/>
              </a:solidFill>
              <a:highlight>
                <a:srgbClr val="FFFFFF"/>
              </a:highlight>
              <a:latin typeface="Verdana" charset="0"/>
              <a:ea typeface="Verdana" charset="0"/>
              <a:cs typeface="Verdana" charset="0"/>
              <a:sym typeface="Open Sans"/>
            </a:endParaRPr>
          </a:p>
          <a:p>
            <a:pPr marL="158750" lvl="0" indent="0" algn="l" rtl="0">
              <a:spcBef>
                <a:spcPts val="0"/>
              </a:spcBef>
              <a:spcAft>
                <a:spcPts val="0"/>
              </a:spcAft>
              <a:buSzPts val="1100"/>
              <a:buNone/>
            </a:pPr>
            <a:r>
              <a:rPr lang="en" sz="1200" dirty="0">
                <a:solidFill>
                  <a:srgbClr val="222222"/>
                </a:solidFill>
                <a:highlight>
                  <a:srgbClr val="FFFFFF"/>
                </a:highlight>
                <a:latin typeface="Verdana" charset="0"/>
                <a:ea typeface="Verdana" charset="0"/>
                <a:cs typeface="Verdana" charset="0"/>
                <a:sym typeface="Open Sans"/>
              </a:rPr>
              <a:t>You’ve seen the internet posts stating that “The only disability in life is a bad attitude?” If you put that statement on a photo of a wheelchair at the bottom of a staircase, you quickly realize that there is no positive attitude that could make this situation nondisabling. </a:t>
            </a:r>
          </a:p>
          <a:p>
            <a:pPr marL="158750" lvl="0" indent="0" algn="l" rtl="0">
              <a:spcBef>
                <a:spcPts val="0"/>
              </a:spcBef>
              <a:spcAft>
                <a:spcPts val="0"/>
              </a:spcAft>
              <a:buSzPts val="1100"/>
              <a:buNone/>
            </a:pPr>
            <a:endParaRPr lang="en" sz="1200" dirty="0">
              <a:solidFill>
                <a:srgbClr val="222222"/>
              </a:solidFill>
              <a:highlight>
                <a:srgbClr val="FFFFFF"/>
              </a:highlight>
              <a:latin typeface="Verdana" charset="0"/>
              <a:ea typeface="Verdana" charset="0"/>
              <a:cs typeface="Verdana" charset="0"/>
              <a:sym typeface="Open Sans"/>
            </a:endParaRPr>
          </a:p>
          <a:p>
            <a:pPr marL="158750" lvl="0" indent="0" algn="l" rtl="0">
              <a:spcBef>
                <a:spcPts val="0"/>
              </a:spcBef>
              <a:spcAft>
                <a:spcPts val="0"/>
              </a:spcAft>
              <a:buSzPts val="1100"/>
              <a:buNone/>
            </a:pPr>
            <a:endParaRPr lang="en" sz="1200" dirty="0">
              <a:solidFill>
                <a:srgbClr val="222222"/>
              </a:solidFill>
              <a:highlight>
                <a:srgbClr val="FFFFFF"/>
              </a:highlight>
              <a:latin typeface="Verdana" charset="0"/>
              <a:ea typeface="Verdana" charset="0"/>
              <a:cs typeface="Verdana" charset="0"/>
              <a:sym typeface="Open Sans"/>
            </a:endParaRPr>
          </a:p>
          <a:p>
            <a:pPr marL="158750" lvl="0" indent="0" algn="l" rtl="0">
              <a:spcBef>
                <a:spcPts val="0"/>
              </a:spcBef>
              <a:spcAft>
                <a:spcPts val="0"/>
              </a:spcAft>
              <a:buSzPts val="1100"/>
              <a:buNone/>
            </a:pPr>
            <a:r>
              <a:rPr lang="en" sz="1200" dirty="0">
                <a:solidFill>
                  <a:srgbClr val="222222"/>
                </a:solidFill>
                <a:highlight>
                  <a:srgbClr val="FFFFFF"/>
                </a:highlight>
                <a:latin typeface="Verdana" charset="0"/>
                <a:ea typeface="Verdana" charset="0"/>
                <a:cs typeface="Verdana" charset="0"/>
                <a:sym typeface="Open Sans"/>
              </a:rPr>
              <a:t>Inspiration porn makes us feel good about our nondisabled selves at the expense of the dignity of people who experience disability. It is </a:t>
            </a:r>
            <a:r>
              <a:rPr lang="en" sz="1200" dirty="0" err="1">
                <a:solidFill>
                  <a:srgbClr val="222222"/>
                </a:solidFill>
                <a:highlight>
                  <a:srgbClr val="FFFFFF"/>
                </a:highlight>
                <a:latin typeface="Verdana" charset="0"/>
                <a:ea typeface="Verdana" charset="0"/>
                <a:cs typeface="Verdana" charset="0"/>
                <a:sym typeface="Open Sans"/>
              </a:rPr>
              <a:t>ableist</a:t>
            </a:r>
            <a:r>
              <a:rPr lang="en" sz="1200" dirty="0">
                <a:solidFill>
                  <a:srgbClr val="222222"/>
                </a:solidFill>
                <a:highlight>
                  <a:srgbClr val="FFFFFF"/>
                </a:highlight>
                <a:latin typeface="Verdana" charset="0"/>
                <a:ea typeface="Verdana" charset="0"/>
                <a:cs typeface="Verdana" charset="0"/>
                <a:sym typeface="Open Sans"/>
              </a:rPr>
              <a:t>. Stella Young has a powerful TED Talk on Inspiration Porn.  </a:t>
            </a:r>
            <a:r>
              <a:rPr lang="en" sz="1200" u="sng" dirty="0">
                <a:solidFill>
                  <a:schemeClr val="accent5"/>
                </a:solidFill>
                <a:latin typeface="Verdana" charset="0"/>
                <a:ea typeface="Verdana" charset="0"/>
                <a:cs typeface="Verdana" charset="0"/>
                <a:hlinkClick r:id="rId3"/>
              </a:rPr>
              <a:t>https://www.ted.com/talks/stella_young_i_m_not_your_inspiration_thank_you_very_much</a:t>
            </a:r>
            <a:r>
              <a:rPr lang="en" sz="1200" dirty="0">
                <a:latin typeface="Verdana" charset="0"/>
                <a:ea typeface="Verdana" charset="0"/>
                <a:cs typeface="Verdana" charset="0"/>
              </a:rPr>
              <a:t>  </a:t>
            </a:r>
            <a:endParaRPr sz="1200" dirty="0">
              <a:latin typeface="Verdana" charset="0"/>
              <a:ea typeface="Verdana" charset="0"/>
              <a:cs typeface="Verdana" charset="0"/>
            </a:endParaRPr>
          </a:p>
          <a:p>
            <a:pPr marL="158750" lvl="0" indent="0" algn="l" rtl="0">
              <a:spcBef>
                <a:spcPts val="0"/>
              </a:spcBef>
              <a:spcAft>
                <a:spcPts val="0"/>
              </a:spcAft>
              <a:buSzPts val="1100"/>
              <a:buNone/>
            </a:pPr>
            <a:endParaRPr lang="en" sz="1200" dirty="0">
              <a:latin typeface="Verdana" charset="0"/>
              <a:ea typeface="Verdana" charset="0"/>
              <a:cs typeface="Verdana" charset="0"/>
            </a:endParaRPr>
          </a:p>
          <a:p>
            <a:pPr marL="158750" lvl="0" indent="0" algn="l" rtl="0">
              <a:spcBef>
                <a:spcPts val="0"/>
              </a:spcBef>
              <a:spcAft>
                <a:spcPts val="0"/>
              </a:spcAft>
              <a:buSzPts val="1100"/>
              <a:buNone/>
            </a:pPr>
            <a:endParaRPr lang="en" sz="1200" dirty="0">
              <a:latin typeface="Verdana" charset="0"/>
              <a:ea typeface="Verdana" charset="0"/>
              <a:cs typeface="Verdana" charset="0"/>
            </a:endParaRPr>
          </a:p>
          <a:p>
            <a:pPr marL="158750" lvl="0" indent="0" algn="l" rtl="0">
              <a:spcBef>
                <a:spcPts val="0"/>
              </a:spcBef>
              <a:spcAft>
                <a:spcPts val="0"/>
              </a:spcAft>
              <a:buSzPts val="1100"/>
              <a:buNone/>
            </a:pPr>
            <a:r>
              <a:rPr lang="en" sz="1200" dirty="0">
                <a:latin typeface="Verdana" charset="0"/>
                <a:ea typeface="Verdana" charset="0"/>
                <a:cs typeface="Verdana" charset="0"/>
              </a:rPr>
              <a:t>The point is, we objectify and use disabled people to get a point across or to inspire people. And it is offensive and viewed as </a:t>
            </a:r>
            <a:r>
              <a:rPr lang="en" sz="1200" dirty="0" err="1">
                <a:latin typeface="Verdana" charset="0"/>
                <a:ea typeface="Verdana" charset="0"/>
                <a:cs typeface="Verdana" charset="0"/>
              </a:rPr>
              <a:t>ableist</a:t>
            </a:r>
            <a:r>
              <a:rPr lang="en" sz="1200" dirty="0">
                <a:latin typeface="Verdana" charset="0"/>
                <a:ea typeface="Verdana" charset="0"/>
                <a:cs typeface="Verdana" charset="0"/>
              </a:rPr>
              <a:t> by many people in the disability community. </a:t>
            </a:r>
            <a:endParaRPr sz="1200" dirty="0">
              <a:latin typeface="Verdana" charset="0"/>
              <a:ea typeface="Verdana" charset="0"/>
              <a:cs typeface="Verdana" charset="0"/>
            </a:endParaRPr>
          </a:p>
          <a:p>
            <a:pPr marL="457200" lvl="0" indent="0" algn="l" rtl="0">
              <a:spcBef>
                <a:spcPts val="0"/>
              </a:spcBef>
              <a:spcAft>
                <a:spcPts val="0"/>
              </a:spcAft>
              <a:buNone/>
            </a:pPr>
            <a:endParaRPr sz="1200" dirty="0">
              <a:latin typeface="Verdana" charset="0"/>
              <a:ea typeface="Verdana" charset="0"/>
              <a:cs typeface="Verdana" charset="0"/>
            </a:endParaRPr>
          </a:p>
          <a:p>
            <a:pPr marL="0" lvl="0" indent="0" algn="l" rtl="0">
              <a:spcBef>
                <a:spcPts val="0"/>
              </a:spcBef>
              <a:spcAft>
                <a:spcPts val="0"/>
              </a:spcAft>
              <a:buNone/>
            </a:pPr>
            <a:r>
              <a:rPr lang="en" sz="1200" dirty="0">
                <a:latin typeface="Verdana" charset="0"/>
                <a:ea typeface="Verdana" charset="0"/>
                <a:cs typeface="Verdana" charset="0"/>
              </a:rPr>
              <a:t>These are just some foundational examples of ableism. Let’s continue with the other 4 of the fundamentals. </a:t>
            </a:r>
            <a:endParaRPr sz="1200" dirty="0">
              <a:latin typeface="Verdana" charset="0"/>
              <a:ea typeface="Verdana" charset="0"/>
              <a:cs typeface="Verdana" charset="0"/>
            </a:endParaRPr>
          </a:p>
          <a:p>
            <a:pPr marL="0" lvl="0" indent="0" algn="l" rtl="0">
              <a:spcBef>
                <a:spcPts val="0"/>
              </a:spcBef>
              <a:spcAft>
                <a:spcPts val="0"/>
              </a:spcAft>
              <a:buNone/>
            </a:pPr>
            <a:endParaRPr sz="1200" dirty="0">
              <a:latin typeface="Verdana" charset="0"/>
              <a:ea typeface="Verdana" charset="0"/>
              <a:cs typeface="Verdana" charset="0"/>
            </a:endParaRPr>
          </a:p>
          <a:p>
            <a:pPr marL="0" lvl="0" indent="0" algn="l" rtl="0">
              <a:spcBef>
                <a:spcPts val="0"/>
              </a:spcBef>
              <a:spcAft>
                <a:spcPts val="0"/>
              </a:spcAft>
              <a:buNone/>
            </a:pPr>
            <a:endParaRPr sz="1200" dirty="0">
              <a:latin typeface="Verdana" charset="0"/>
              <a:ea typeface="Verdana" charset="0"/>
              <a:cs typeface="Verdana" charset="0"/>
            </a:endParaRPr>
          </a:p>
        </p:txBody>
      </p:sp>
      <p:sp>
        <p:nvSpPr>
          <p:cNvPr id="235" name="Google Shape;235;g5c03e832d7_0_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5d437f0e9b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[INSTRUCTIONS - Read slide.]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It is important for students to understand that people with disabilities are much less disabled or not disabled at all, perhaps, when they have access to the same things that nondisabled people have access to. </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It is also important for students to understand that society plays a part in either ensuring access for all, or creating and permitting barriers. We disable when we disregard access for all. Ableism leads to inaccessible lives.</a:t>
            </a:r>
            <a:endParaRPr dirty="0"/>
          </a:p>
        </p:txBody>
      </p:sp>
      <p:sp>
        <p:nvSpPr>
          <p:cNvPr id="247" name="Google Shape;247;g5d437f0e9b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5d437f0e9b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latin typeface="Verdana" charset="0"/>
                <a:ea typeface="Verdana" charset="0"/>
                <a:cs typeface="Verdana" charset="0"/>
              </a:rPr>
              <a:t>[INSTRUCTIONS - Read slide]</a:t>
            </a:r>
            <a:endParaRPr sz="1200" dirty="0">
              <a:latin typeface="Verdana" charset="0"/>
              <a:ea typeface="Verdana" charset="0"/>
              <a:cs typeface="Verdana" charset="0"/>
            </a:endParaRPr>
          </a:p>
          <a:p>
            <a:pPr marL="0" lvl="0" indent="0" algn="l" rtl="0">
              <a:spcBef>
                <a:spcPts val="0"/>
              </a:spcBef>
              <a:spcAft>
                <a:spcPts val="0"/>
              </a:spcAft>
              <a:buNone/>
            </a:pPr>
            <a:endParaRPr sz="1200" dirty="0">
              <a:latin typeface="Verdana" charset="0"/>
              <a:ea typeface="Verdana" charset="0"/>
              <a:cs typeface="Verdana" charset="0"/>
            </a:endParaRPr>
          </a:p>
          <a:p>
            <a:pPr marL="0" lvl="0" indent="0" algn="l" rtl="0">
              <a:spcBef>
                <a:spcPts val="0"/>
              </a:spcBef>
              <a:spcAft>
                <a:spcPts val="0"/>
              </a:spcAft>
              <a:buNone/>
            </a:pPr>
            <a:r>
              <a:rPr lang="en" sz="1200" dirty="0">
                <a:latin typeface="Verdana" charset="0"/>
                <a:ea typeface="Verdana" charset="0"/>
                <a:cs typeface="Verdana" charset="0"/>
              </a:rPr>
              <a:t>Without assistive technology, people with disabilities often do not have access to the same things that nondisabled people have access to. Students need to understand that assistive technology provides for independence and dignity, and levels the playing field for people with disabilities.</a:t>
            </a:r>
            <a:endParaRPr sz="1200" dirty="0">
              <a:latin typeface="Verdana" charset="0"/>
              <a:ea typeface="Verdana" charset="0"/>
              <a:cs typeface="Verdana" charset="0"/>
            </a:endParaRPr>
          </a:p>
        </p:txBody>
      </p:sp>
      <p:sp>
        <p:nvSpPr>
          <p:cNvPr id="253" name="Google Shape;253;g5d437f0e9b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5d437f0e9b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dirty="0">
                <a:latin typeface="Verdana" charset="0"/>
                <a:ea typeface="Verdana" charset="0"/>
                <a:cs typeface="Verdana" charset="0"/>
              </a:rPr>
              <a:t>[INSTRUCTIONS - Read slide]</a:t>
            </a:r>
            <a:endParaRPr sz="1200" dirty="0">
              <a:latin typeface="Verdana" charset="0"/>
              <a:ea typeface="Verdana" charset="0"/>
              <a:cs typeface="Verdana" charset="0"/>
            </a:endParaRPr>
          </a:p>
          <a:p>
            <a:pPr marL="0" lvl="0" indent="0" algn="l" rtl="0">
              <a:spcBef>
                <a:spcPts val="0"/>
              </a:spcBef>
              <a:spcAft>
                <a:spcPts val="0"/>
              </a:spcAft>
              <a:buNone/>
            </a:pPr>
            <a:endParaRPr sz="1200" dirty="0">
              <a:latin typeface="Verdana" charset="0"/>
              <a:ea typeface="Verdana" charset="0"/>
              <a:cs typeface="Verdana" charset="0"/>
            </a:endParaRPr>
          </a:p>
          <a:p>
            <a:pPr marL="0" lvl="0" indent="0" algn="l" rtl="0">
              <a:spcBef>
                <a:spcPts val="0"/>
              </a:spcBef>
              <a:spcAft>
                <a:spcPts val="0"/>
              </a:spcAft>
              <a:buNone/>
            </a:pPr>
            <a:r>
              <a:rPr lang="en" sz="1200" dirty="0">
                <a:latin typeface="Verdana" charset="0"/>
                <a:ea typeface="Verdana" charset="0"/>
                <a:cs typeface="Verdana" charset="0"/>
              </a:rPr>
              <a:t>Without assistive technology, people with disabilities often do not have access to the same things that nondisabled people have access to. </a:t>
            </a:r>
          </a:p>
          <a:p>
            <a:pPr marL="0" lvl="0" indent="0" algn="l" rtl="0">
              <a:spcBef>
                <a:spcPts val="0"/>
              </a:spcBef>
              <a:spcAft>
                <a:spcPts val="0"/>
              </a:spcAft>
              <a:buNone/>
            </a:pPr>
            <a:endParaRPr lang="en" sz="1200" dirty="0">
              <a:latin typeface="Verdana" charset="0"/>
              <a:ea typeface="Verdana" charset="0"/>
              <a:cs typeface="Verdana" charset="0"/>
            </a:endParaRPr>
          </a:p>
          <a:p>
            <a:pPr marL="0" lvl="0" indent="0" algn="l" rtl="0">
              <a:spcBef>
                <a:spcPts val="0"/>
              </a:spcBef>
              <a:spcAft>
                <a:spcPts val="0"/>
              </a:spcAft>
              <a:buNone/>
            </a:pPr>
            <a:endParaRPr lang="en" sz="1200" dirty="0">
              <a:latin typeface="Verdana" charset="0"/>
              <a:ea typeface="Verdana" charset="0"/>
              <a:cs typeface="Verdana" charset="0"/>
            </a:endParaRPr>
          </a:p>
          <a:p>
            <a:pPr marL="0" lvl="0" indent="0" algn="l" rtl="0">
              <a:spcBef>
                <a:spcPts val="0"/>
              </a:spcBef>
              <a:spcAft>
                <a:spcPts val="0"/>
              </a:spcAft>
              <a:buNone/>
            </a:pPr>
            <a:r>
              <a:rPr lang="en" sz="1200" dirty="0">
                <a:latin typeface="Verdana" charset="0"/>
                <a:ea typeface="Verdana" charset="0"/>
                <a:cs typeface="Verdana" charset="0"/>
              </a:rPr>
              <a:t>Students need to understand that assistive technology provides for independence and dignity, and levels the playing field for people with disabilities.</a:t>
            </a:r>
            <a:endParaRPr sz="1200" dirty="0">
              <a:latin typeface="Verdana" charset="0"/>
              <a:ea typeface="Verdana" charset="0"/>
              <a:cs typeface="Verdana" charset="0"/>
            </a:endParaRPr>
          </a:p>
        </p:txBody>
      </p:sp>
      <p:sp>
        <p:nvSpPr>
          <p:cNvPr id="253" name="Google Shape;253;g5d437f0e9b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97618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5d437f0e9b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latin typeface="Verdana" charset="0"/>
                <a:ea typeface="Verdana" charset="0"/>
                <a:cs typeface="Verdana" charset="0"/>
              </a:rPr>
              <a:t>Disability Rights are Civil Rights is a slogan often used in the disability advocacy community. </a:t>
            </a:r>
          </a:p>
          <a:p>
            <a:pPr marL="0" lvl="0" indent="0" algn="l" rtl="0">
              <a:spcBef>
                <a:spcPts val="0"/>
              </a:spcBef>
              <a:spcAft>
                <a:spcPts val="0"/>
              </a:spcAft>
              <a:buNone/>
            </a:pPr>
            <a:endParaRPr lang="en" sz="1200" dirty="0">
              <a:latin typeface="Verdana" charset="0"/>
              <a:ea typeface="Verdana" charset="0"/>
              <a:cs typeface="Verdana" charset="0"/>
            </a:endParaRPr>
          </a:p>
          <a:p>
            <a:pPr marL="0" lvl="0" indent="0" algn="l" rtl="0">
              <a:spcBef>
                <a:spcPts val="0"/>
              </a:spcBef>
              <a:spcAft>
                <a:spcPts val="0"/>
              </a:spcAft>
              <a:buNone/>
            </a:pPr>
            <a:r>
              <a:rPr lang="en" sz="1200" dirty="0">
                <a:latin typeface="Verdana" charset="0"/>
                <a:ea typeface="Verdana" charset="0"/>
                <a:cs typeface="Verdana" charset="0"/>
              </a:rPr>
              <a:t>We can call it disability history, disability rights history, or disability civil rights history. </a:t>
            </a:r>
          </a:p>
          <a:p>
            <a:pPr marL="0" lvl="0" indent="0" algn="l" rtl="0">
              <a:spcBef>
                <a:spcPts val="0"/>
              </a:spcBef>
              <a:spcAft>
                <a:spcPts val="0"/>
              </a:spcAft>
              <a:buNone/>
            </a:pPr>
            <a:endParaRPr lang="en" sz="1200" dirty="0">
              <a:latin typeface="Verdana" charset="0"/>
              <a:ea typeface="Verdana" charset="0"/>
              <a:cs typeface="Verdana" charset="0"/>
            </a:endParaRPr>
          </a:p>
          <a:p>
            <a:pPr marL="0" lvl="0" indent="0" algn="l" rtl="0">
              <a:spcBef>
                <a:spcPts val="0"/>
              </a:spcBef>
              <a:spcAft>
                <a:spcPts val="0"/>
              </a:spcAft>
              <a:buNone/>
            </a:pPr>
            <a:r>
              <a:rPr lang="en" sz="1200" dirty="0">
                <a:latin typeface="Verdana" charset="0"/>
                <a:ea typeface="Verdana" charset="0"/>
                <a:cs typeface="Verdana" charset="0"/>
              </a:rPr>
              <a:t>Whatever we call it, we need to make sure that students understand that disability history is not separate of all the other civil rights movements, but it is a very active, and much needed part of the civil rights movement. </a:t>
            </a:r>
            <a:endParaRPr sz="1200" dirty="0">
              <a:latin typeface="Verdana" charset="0"/>
              <a:ea typeface="Verdana" charset="0"/>
              <a:cs typeface="Verdana" charset="0"/>
            </a:endParaRPr>
          </a:p>
        </p:txBody>
      </p:sp>
      <p:sp>
        <p:nvSpPr>
          <p:cNvPr id="259" name="Google Shape;259;g5d437f0e9b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5d437f0e9b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lvl="0" indent="-279400" algn="l" rtl="0">
              <a:spcBef>
                <a:spcPts val="0"/>
              </a:spcBef>
              <a:spcAft>
                <a:spcPts val="0"/>
              </a:spcAft>
              <a:buClr>
                <a:schemeClr val="dk2"/>
              </a:buClr>
              <a:buSzPts val="1800"/>
              <a:buFont typeface="Arial"/>
              <a:buChar char="•"/>
            </a:pPr>
            <a:r>
              <a:rPr lang="en" sz="1200" dirty="0">
                <a:solidFill>
                  <a:schemeClr val="dk2"/>
                </a:solidFill>
                <a:latin typeface="Verdana" charset="0"/>
                <a:ea typeface="Verdana" charset="0"/>
                <a:cs typeface="Verdana" charset="0"/>
              </a:rPr>
              <a:t>Respectful Language teaches youth about the stigma perpetuated by verbally associating disability-related conditions with negativity, put-downs, and low expectations</a:t>
            </a:r>
            <a:r>
              <a:rPr lang="en" sz="1200" dirty="0">
                <a:solidFill>
                  <a:schemeClr val="dk2"/>
                </a:solidFill>
                <a:latin typeface="Verdana" charset="0"/>
                <a:ea typeface="Verdana" charset="0"/>
                <a:cs typeface="Verdana" charset="0"/>
                <a:sym typeface="Source Code Pro"/>
              </a:rPr>
              <a:t>. This is related to what we discussed earlier about </a:t>
            </a:r>
            <a:r>
              <a:rPr lang="en" sz="1200" dirty="0" err="1">
                <a:solidFill>
                  <a:schemeClr val="dk2"/>
                </a:solidFill>
                <a:latin typeface="Verdana" charset="0"/>
                <a:ea typeface="Verdana" charset="0"/>
                <a:cs typeface="Verdana" charset="0"/>
                <a:sym typeface="Source Code Pro"/>
              </a:rPr>
              <a:t>ableist</a:t>
            </a:r>
            <a:r>
              <a:rPr lang="en" sz="1200" dirty="0">
                <a:solidFill>
                  <a:schemeClr val="dk2"/>
                </a:solidFill>
                <a:latin typeface="Verdana" charset="0"/>
                <a:ea typeface="Verdana" charset="0"/>
                <a:cs typeface="Verdana" charset="0"/>
                <a:sym typeface="Source Code Pro"/>
              </a:rPr>
              <a:t> language.</a:t>
            </a:r>
            <a:endParaRPr sz="1200" dirty="0">
              <a:solidFill>
                <a:schemeClr val="dk2"/>
              </a:solidFill>
              <a:latin typeface="Verdana" charset="0"/>
              <a:ea typeface="Verdana" charset="0"/>
              <a:cs typeface="Verdana" charset="0"/>
              <a:sym typeface="Source Code Pro"/>
            </a:endParaRPr>
          </a:p>
          <a:p>
            <a:pPr marL="342900" lvl="0" indent="-279400" algn="l" rtl="0">
              <a:spcBef>
                <a:spcPts val="0"/>
              </a:spcBef>
              <a:spcAft>
                <a:spcPts val="0"/>
              </a:spcAft>
              <a:buClr>
                <a:schemeClr val="dk2"/>
              </a:buClr>
              <a:buSzPts val="1800"/>
              <a:buFont typeface="Arial"/>
              <a:buChar char="•"/>
            </a:pPr>
            <a:endParaRPr lang="en" sz="1200" dirty="0">
              <a:solidFill>
                <a:schemeClr val="dk2"/>
              </a:solidFill>
              <a:latin typeface="Verdana" charset="0"/>
              <a:ea typeface="Verdana" charset="0"/>
              <a:cs typeface="Verdana" charset="0"/>
            </a:endParaRPr>
          </a:p>
          <a:p>
            <a:pPr marL="342900" lvl="0" indent="-279400" algn="l" rtl="0">
              <a:spcBef>
                <a:spcPts val="0"/>
              </a:spcBef>
              <a:spcAft>
                <a:spcPts val="0"/>
              </a:spcAft>
              <a:buClr>
                <a:schemeClr val="dk2"/>
              </a:buClr>
              <a:buSzPts val="1800"/>
              <a:buFont typeface="Arial"/>
              <a:buChar char="•"/>
            </a:pPr>
            <a:endParaRPr lang="en" sz="1200" dirty="0">
              <a:solidFill>
                <a:schemeClr val="dk2"/>
              </a:solidFill>
              <a:latin typeface="Verdana" charset="0"/>
              <a:ea typeface="Verdana" charset="0"/>
              <a:cs typeface="Verdana" charset="0"/>
            </a:endParaRPr>
          </a:p>
          <a:p>
            <a:pPr marL="342900" lvl="0" indent="-279400" algn="l" rtl="0">
              <a:spcBef>
                <a:spcPts val="0"/>
              </a:spcBef>
              <a:spcAft>
                <a:spcPts val="0"/>
              </a:spcAft>
              <a:buClr>
                <a:schemeClr val="dk2"/>
              </a:buClr>
              <a:buSzPts val="1800"/>
              <a:buFont typeface="Arial"/>
              <a:buChar char="•"/>
            </a:pPr>
            <a:r>
              <a:rPr lang="en" sz="1200" dirty="0">
                <a:solidFill>
                  <a:schemeClr val="dk2"/>
                </a:solidFill>
                <a:latin typeface="Verdana" charset="0"/>
                <a:ea typeface="Verdana" charset="0"/>
                <a:cs typeface="Verdana" charset="0"/>
              </a:rPr>
              <a:t>Respectful Language teaches students to honor each person’s chosen way to identify themselves, either in Person-First language, or in Identity-First/ Disability Pride language. We will learn more about Person-First and Identity-First language as we move beyond awareness. </a:t>
            </a:r>
            <a:endParaRPr sz="1200" dirty="0">
              <a:solidFill>
                <a:schemeClr val="dk2"/>
              </a:solidFill>
              <a:latin typeface="Verdana" charset="0"/>
              <a:ea typeface="Verdana" charset="0"/>
              <a:cs typeface="Verdana" charset="0"/>
              <a:sym typeface="Source Code Pro"/>
            </a:endParaRPr>
          </a:p>
          <a:p>
            <a:pPr marL="342900" lvl="0" indent="-279400" algn="l" rtl="0">
              <a:spcBef>
                <a:spcPts val="560"/>
              </a:spcBef>
              <a:spcAft>
                <a:spcPts val="0"/>
              </a:spcAft>
              <a:buClr>
                <a:schemeClr val="dk2"/>
              </a:buClr>
              <a:buSzPts val="1800"/>
              <a:buFont typeface="Arial"/>
              <a:buChar char="•"/>
            </a:pPr>
            <a:endParaRPr lang="en" sz="1200" dirty="0">
              <a:solidFill>
                <a:schemeClr val="dk2"/>
              </a:solidFill>
              <a:latin typeface="Verdana" charset="0"/>
              <a:ea typeface="Verdana" charset="0"/>
              <a:cs typeface="Verdana" charset="0"/>
            </a:endParaRPr>
          </a:p>
          <a:p>
            <a:pPr marL="342900" lvl="0" indent="-279400" algn="l" rtl="0">
              <a:spcBef>
                <a:spcPts val="560"/>
              </a:spcBef>
              <a:spcAft>
                <a:spcPts val="0"/>
              </a:spcAft>
              <a:buClr>
                <a:schemeClr val="dk2"/>
              </a:buClr>
              <a:buSzPts val="1800"/>
              <a:buFont typeface="Arial"/>
              <a:buChar char="•"/>
            </a:pPr>
            <a:endParaRPr lang="en" sz="1200" dirty="0">
              <a:solidFill>
                <a:schemeClr val="dk2"/>
              </a:solidFill>
              <a:latin typeface="Verdana" charset="0"/>
              <a:ea typeface="Verdana" charset="0"/>
              <a:cs typeface="Verdana" charset="0"/>
            </a:endParaRPr>
          </a:p>
          <a:p>
            <a:pPr marL="342900" lvl="0" indent="-279400" algn="l" rtl="0">
              <a:spcBef>
                <a:spcPts val="560"/>
              </a:spcBef>
              <a:spcAft>
                <a:spcPts val="0"/>
              </a:spcAft>
              <a:buClr>
                <a:schemeClr val="dk2"/>
              </a:buClr>
              <a:buSzPts val="1800"/>
              <a:buFont typeface="Arial"/>
              <a:buChar char="•"/>
            </a:pPr>
            <a:r>
              <a:rPr lang="en" sz="1200" dirty="0">
                <a:solidFill>
                  <a:schemeClr val="dk2"/>
                </a:solidFill>
                <a:latin typeface="Verdana" charset="0"/>
                <a:ea typeface="Verdana" charset="0"/>
                <a:cs typeface="Verdana" charset="0"/>
              </a:rPr>
              <a:t>Respectful Language reminds youth that we are all important and special, and that words do matter. (This might tie in with your school’s social skills program, which you might want to mention here.)</a:t>
            </a:r>
            <a:endParaRPr sz="1200" dirty="0">
              <a:latin typeface="Verdana" charset="0"/>
              <a:ea typeface="Verdana" charset="0"/>
              <a:cs typeface="Verdana" charset="0"/>
            </a:endParaRPr>
          </a:p>
        </p:txBody>
      </p:sp>
      <p:sp>
        <p:nvSpPr>
          <p:cNvPr id="266" name="Google Shape;266;g5d437f0e9b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5c3a5311a3_0_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latin typeface="Verdana" charset="0"/>
                <a:ea typeface="Verdana" charset="0"/>
                <a:cs typeface="Verdana" charset="0"/>
              </a:rPr>
              <a:t>So we’ll be forming our Beyond Awareness activities around these five fundamental areas, and we’ll also be building a library collection that is based in diversity and inclusion and reflects these fundamentals. </a:t>
            </a:r>
            <a:endParaRPr sz="1200" dirty="0">
              <a:latin typeface="Verdana" charset="0"/>
              <a:ea typeface="Verdana" charset="0"/>
              <a:cs typeface="Verdana" charset="0"/>
            </a:endParaRPr>
          </a:p>
        </p:txBody>
      </p:sp>
      <p:sp>
        <p:nvSpPr>
          <p:cNvPr id="272" name="Google Shape;272;g5c3a5311a3_0_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5d437f0e9b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latin typeface="Verdana" charset="0"/>
                <a:ea typeface="Verdana" charset="0"/>
                <a:cs typeface="Verdana" charset="0"/>
              </a:rPr>
              <a:t>We’ll be investigating funding options for these books and media. And if you’ve got ideas for how we can build this library for our students, we welcome your input and support!</a:t>
            </a:r>
            <a:endParaRPr sz="1200" dirty="0">
              <a:latin typeface="Verdana" charset="0"/>
              <a:ea typeface="Verdana" charset="0"/>
              <a:cs typeface="Verdana" charset="0"/>
            </a:endParaRPr>
          </a:p>
        </p:txBody>
      </p:sp>
      <p:sp>
        <p:nvSpPr>
          <p:cNvPr id="278" name="Google Shape;278;g5d437f0e9b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5d437f0e9b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5d437f0e9b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latin typeface="Verdana" charset="0"/>
                <a:ea typeface="Verdana" charset="0"/>
                <a:cs typeface="Verdana" charset="0"/>
              </a:rPr>
              <a:t>We can also create or add to our resource library for staff.</a:t>
            </a:r>
            <a:endParaRPr sz="1200" dirty="0">
              <a:latin typeface="Verdana" charset="0"/>
              <a:ea typeface="Verdana" charset="0"/>
              <a:cs typeface="Verdana" charset="0"/>
            </a:endParaRPr>
          </a:p>
          <a:p>
            <a:pPr marL="0" lvl="0" indent="0" algn="l" rtl="0">
              <a:spcBef>
                <a:spcPts val="0"/>
              </a:spcBef>
              <a:spcAft>
                <a:spcPts val="0"/>
              </a:spcAft>
              <a:buNone/>
            </a:pPr>
            <a:endParaRPr sz="1200" dirty="0">
              <a:latin typeface="Verdana" charset="0"/>
              <a:ea typeface="Verdana" charset="0"/>
              <a:cs typeface="Verdana" charset="0"/>
            </a:endParaRPr>
          </a:p>
          <a:p>
            <a:pPr marL="0" lvl="0" indent="0" algn="l" rtl="0">
              <a:spcBef>
                <a:spcPts val="0"/>
              </a:spcBef>
              <a:spcAft>
                <a:spcPts val="0"/>
              </a:spcAft>
              <a:buNone/>
            </a:pPr>
            <a:r>
              <a:rPr lang="en" sz="1200" dirty="0">
                <a:latin typeface="Verdana" charset="0"/>
                <a:ea typeface="Verdana" charset="0"/>
                <a:cs typeface="Verdana" charset="0"/>
              </a:rPr>
              <a:t>Anything by Paula </a:t>
            </a:r>
            <a:r>
              <a:rPr lang="en" sz="1200" dirty="0" err="1">
                <a:latin typeface="Verdana" charset="0"/>
                <a:ea typeface="Verdana" charset="0"/>
                <a:cs typeface="Verdana" charset="0"/>
              </a:rPr>
              <a:t>Kluth</a:t>
            </a:r>
            <a:r>
              <a:rPr lang="en" sz="1200" dirty="0">
                <a:latin typeface="Verdana" charset="0"/>
                <a:ea typeface="Verdana" charset="0"/>
                <a:cs typeface="Verdana" charset="0"/>
              </a:rPr>
              <a:t>, Julie </a:t>
            </a:r>
            <a:r>
              <a:rPr lang="en" sz="1200" dirty="0" err="1">
                <a:latin typeface="Verdana" charset="0"/>
                <a:ea typeface="Verdana" charset="0"/>
                <a:cs typeface="Verdana" charset="0"/>
              </a:rPr>
              <a:t>Causton</a:t>
            </a:r>
            <a:r>
              <a:rPr lang="en" sz="1200" dirty="0">
                <a:latin typeface="Verdana" charset="0"/>
                <a:ea typeface="Verdana" charset="0"/>
                <a:cs typeface="Verdana" charset="0"/>
              </a:rPr>
              <a:t>, Kathie Snow are great professional resources for inclusion.</a:t>
            </a:r>
            <a:endParaRPr sz="1200" dirty="0">
              <a:latin typeface="Verdana" charset="0"/>
              <a:ea typeface="Verdana" charset="0"/>
              <a:cs typeface="Verdana"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5f721d074c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5f721d074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latin typeface="Verdana" charset="0"/>
                <a:ea typeface="Verdana" charset="0"/>
                <a:cs typeface="Verdana" charset="0"/>
              </a:rPr>
              <a:t>The series of resources and workshops created by the </a:t>
            </a:r>
            <a:r>
              <a:rPr lang="en" sz="1200" i="1" dirty="0">
                <a:latin typeface="Verdana" charset="0"/>
                <a:ea typeface="Verdana" charset="0"/>
                <a:cs typeface="Verdana" charset="0"/>
              </a:rPr>
              <a:t>Leaders for Inclusion </a:t>
            </a:r>
            <a:r>
              <a:rPr lang="en" sz="1200" dirty="0">
                <a:latin typeface="Verdana" charset="0"/>
                <a:ea typeface="Verdana" charset="0"/>
                <a:cs typeface="Verdana" charset="0"/>
              </a:rPr>
              <a:t>project, from which this is borrowed, is based on the tenets of Disability Studies in Education. </a:t>
            </a:r>
          </a:p>
          <a:p>
            <a:pPr marL="0" lvl="0" indent="0" algn="l" rtl="0">
              <a:spcBef>
                <a:spcPts val="0"/>
              </a:spcBef>
              <a:spcAft>
                <a:spcPts val="0"/>
              </a:spcAft>
              <a:buNone/>
            </a:pPr>
            <a:endParaRPr lang="en" sz="1200" dirty="0">
              <a:latin typeface="Verdana" charset="0"/>
              <a:ea typeface="Verdana" charset="0"/>
              <a:cs typeface="Verdana" charset="0"/>
            </a:endParaRPr>
          </a:p>
          <a:p>
            <a:pPr marL="0" lvl="0" indent="0" algn="l" rtl="0">
              <a:spcBef>
                <a:spcPts val="0"/>
              </a:spcBef>
              <a:spcAft>
                <a:spcPts val="0"/>
              </a:spcAft>
              <a:buNone/>
            </a:pPr>
            <a:r>
              <a:rPr lang="en" sz="1200" dirty="0">
                <a:latin typeface="Verdana" charset="0"/>
                <a:ea typeface="Verdana" charset="0"/>
                <a:cs typeface="Verdana" charset="0"/>
              </a:rPr>
              <a:t>This field encourages educators “to engage in research</a:t>
            </a:r>
            <a:r>
              <a:rPr lang="en" sz="1200" dirty="0">
                <a:solidFill>
                  <a:srgbClr val="333333"/>
                </a:solidFill>
                <a:latin typeface="Verdana" charset="0"/>
                <a:ea typeface="Verdana" charset="0"/>
                <a:cs typeface="Verdana" charset="0"/>
              </a:rPr>
              <a:t>, policy, and action that</a:t>
            </a:r>
            <a:endParaRPr sz="1200" dirty="0">
              <a:solidFill>
                <a:srgbClr val="333333"/>
              </a:solidFill>
              <a:latin typeface="Verdana" charset="0"/>
              <a:ea typeface="Verdana" charset="0"/>
              <a:cs typeface="Verdana" charset="0"/>
            </a:endParaRPr>
          </a:p>
          <a:p>
            <a:pPr marL="635000" lvl="0" indent="-298450" algn="l" rtl="0">
              <a:lnSpc>
                <a:spcPct val="115000"/>
              </a:lnSpc>
              <a:spcBef>
                <a:spcPts val="0"/>
              </a:spcBef>
              <a:spcAft>
                <a:spcPts val="0"/>
              </a:spcAft>
              <a:buClr>
                <a:srgbClr val="333333"/>
              </a:buClr>
              <a:buSzPts val="1100"/>
              <a:buFont typeface="Arial"/>
              <a:buChar char="●"/>
            </a:pPr>
            <a:r>
              <a:rPr lang="en" sz="1200" dirty="0">
                <a:solidFill>
                  <a:srgbClr val="333333"/>
                </a:solidFill>
                <a:latin typeface="Verdana" charset="0"/>
                <a:ea typeface="Verdana" charset="0"/>
                <a:cs typeface="Verdana" charset="0"/>
              </a:rPr>
              <a:t>contextualize disability within political and social </a:t>
            </a:r>
            <a:endParaRPr sz="1200" dirty="0">
              <a:solidFill>
                <a:srgbClr val="333333"/>
              </a:solidFill>
              <a:latin typeface="Verdana" charset="0"/>
              <a:ea typeface="Verdana" charset="0"/>
              <a:cs typeface="Verdana" charset="0"/>
            </a:endParaRPr>
          </a:p>
          <a:p>
            <a:pPr marL="635000" lvl="0" indent="-298450" algn="l" rtl="0">
              <a:lnSpc>
                <a:spcPct val="115000"/>
              </a:lnSpc>
              <a:spcBef>
                <a:spcPts val="0"/>
              </a:spcBef>
              <a:spcAft>
                <a:spcPts val="0"/>
              </a:spcAft>
              <a:buClr>
                <a:srgbClr val="333333"/>
              </a:buClr>
              <a:buSzPts val="1100"/>
              <a:buFont typeface="Arial"/>
              <a:buChar char="●"/>
            </a:pPr>
            <a:r>
              <a:rPr lang="en" sz="1200" dirty="0">
                <a:solidFill>
                  <a:srgbClr val="333333"/>
                </a:solidFill>
                <a:latin typeface="Verdana" charset="0"/>
                <a:ea typeface="Verdana" charset="0"/>
                <a:cs typeface="Verdana" charset="0"/>
              </a:rPr>
              <a:t>privilege the interest, agendas, and voices of people labeled with disability/disabled people</a:t>
            </a:r>
            <a:endParaRPr sz="1200" dirty="0">
              <a:solidFill>
                <a:srgbClr val="333333"/>
              </a:solidFill>
              <a:latin typeface="Verdana" charset="0"/>
              <a:ea typeface="Verdana" charset="0"/>
              <a:cs typeface="Verdana" charset="0"/>
            </a:endParaRPr>
          </a:p>
          <a:p>
            <a:pPr marL="635000" lvl="0" indent="-298450" algn="l" rtl="0">
              <a:lnSpc>
                <a:spcPct val="115000"/>
              </a:lnSpc>
              <a:spcBef>
                <a:spcPts val="0"/>
              </a:spcBef>
              <a:spcAft>
                <a:spcPts val="0"/>
              </a:spcAft>
              <a:buClr>
                <a:srgbClr val="333333"/>
              </a:buClr>
              <a:buSzPts val="1100"/>
              <a:buFont typeface="Arial"/>
              <a:buChar char="●"/>
            </a:pPr>
            <a:r>
              <a:rPr lang="en" sz="1200" dirty="0">
                <a:solidFill>
                  <a:srgbClr val="333333"/>
                </a:solidFill>
                <a:latin typeface="Verdana" charset="0"/>
                <a:ea typeface="Verdana" charset="0"/>
                <a:cs typeface="Verdana" charset="0"/>
              </a:rPr>
              <a:t>promote social justice, equitable and inclusive educational opportunities, and full and meaningful access to all aspects of society for people labeled with disability/disabled people</a:t>
            </a:r>
            <a:endParaRPr sz="1200" dirty="0">
              <a:solidFill>
                <a:srgbClr val="333333"/>
              </a:solidFill>
              <a:latin typeface="Verdana" charset="0"/>
              <a:ea typeface="Verdana" charset="0"/>
              <a:cs typeface="Verdana" charset="0"/>
            </a:endParaRPr>
          </a:p>
          <a:p>
            <a:pPr marL="635000" lvl="0" indent="-298450" algn="l" rtl="0">
              <a:lnSpc>
                <a:spcPct val="115000"/>
              </a:lnSpc>
              <a:spcBef>
                <a:spcPts val="0"/>
              </a:spcBef>
              <a:spcAft>
                <a:spcPts val="0"/>
              </a:spcAft>
              <a:buClr>
                <a:srgbClr val="333333"/>
              </a:buClr>
              <a:buSzPts val="1100"/>
              <a:buFont typeface="Arial"/>
              <a:buChar char="●"/>
            </a:pPr>
            <a:r>
              <a:rPr lang="en" sz="1200" dirty="0">
                <a:solidFill>
                  <a:srgbClr val="333333"/>
                </a:solidFill>
                <a:latin typeface="Verdana" charset="0"/>
                <a:ea typeface="Verdana" charset="0"/>
                <a:cs typeface="Verdana" charset="0"/>
              </a:rPr>
              <a:t>assume competence and reject deficit models of disability</a:t>
            </a:r>
            <a:endParaRPr sz="1200" dirty="0">
              <a:solidFill>
                <a:srgbClr val="333333"/>
              </a:solidFill>
              <a:latin typeface="Verdana" charset="0"/>
              <a:ea typeface="Verdana" charset="0"/>
              <a:cs typeface="Verdana" charset="0"/>
            </a:endParaRPr>
          </a:p>
          <a:p>
            <a:pPr marL="0" lvl="0" indent="0" algn="l" rtl="0">
              <a:lnSpc>
                <a:spcPct val="115000"/>
              </a:lnSpc>
              <a:spcBef>
                <a:spcPts val="2800"/>
              </a:spcBef>
              <a:spcAft>
                <a:spcPts val="2800"/>
              </a:spcAft>
              <a:buNone/>
            </a:pPr>
            <a:endParaRPr lang="en" sz="1200" dirty="0">
              <a:solidFill>
                <a:srgbClr val="333333"/>
              </a:solidFill>
              <a:latin typeface="Verdana" charset="0"/>
              <a:ea typeface="Verdana" charset="0"/>
              <a:cs typeface="Verdana" charset="0"/>
            </a:endParaRPr>
          </a:p>
          <a:p>
            <a:pPr marL="0" lvl="0" indent="0" algn="l" rtl="0">
              <a:lnSpc>
                <a:spcPct val="115000"/>
              </a:lnSpc>
              <a:spcBef>
                <a:spcPts val="2800"/>
              </a:spcBef>
              <a:spcAft>
                <a:spcPts val="2800"/>
              </a:spcAft>
              <a:buNone/>
            </a:pPr>
            <a:r>
              <a:rPr lang="en" sz="1200" dirty="0">
                <a:solidFill>
                  <a:srgbClr val="333333"/>
                </a:solidFill>
                <a:latin typeface="Verdana" charset="0"/>
                <a:ea typeface="Verdana" charset="0"/>
                <a:cs typeface="Verdana" charset="0"/>
              </a:rPr>
              <a:t>Beyond Awareness is focused on all of the Disability Studies in Education Tenets. </a:t>
            </a:r>
          </a:p>
          <a:p>
            <a:pPr marL="0" lvl="0" indent="0" algn="l" rtl="0">
              <a:lnSpc>
                <a:spcPct val="115000"/>
              </a:lnSpc>
              <a:spcBef>
                <a:spcPts val="2800"/>
              </a:spcBef>
              <a:spcAft>
                <a:spcPts val="2800"/>
              </a:spcAft>
              <a:buNone/>
            </a:pPr>
            <a:endParaRPr lang="en" sz="1200" dirty="0">
              <a:solidFill>
                <a:srgbClr val="333333"/>
              </a:solidFill>
              <a:latin typeface="Verdana" charset="0"/>
              <a:ea typeface="Verdana" charset="0"/>
              <a:cs typeface="Verdana" charset="0"/>
            </a:endParaRPr>
          </a:p>
          <a:p>
            <a:pPr marL="0" lvl="0" indent="0" algn="l" rtl="0">
              <a:lnSpc>
                <a:spcPct val="115000"/>
              </a:lnSpc>
              <a:spcBef>
                <a:spcPts val="2800"/>
              </a:spcBef>
              <a:spcAft>
                <a:spcPts val="2800"/>
              </a:spcAft>
              <a:buNone/>
            </a:pPr>
            <a:r>
              <a:rPr lang="en" sz="1200" dirty="0">
                <a:solidFill>
                  <a:srgbClr val="333333"/>
                </a:solidFill>
                <a:latin typeface="Verdana" charset="0"/>
                <a:ea typeface="Verdana" charset="0"/>
                <a:cs typeface="Verdana" charset="0"/>
              </a:rPr>
              <a:t>It simply breaks them down into some foundational categories that give a context for educators of all ages and subjects. </a:t>
            </a:r>
          </a:p>
          <a:p>
            <a:pPr marL="0" lvl="0" indent="0" algn="l" rtl="0">
              <a:lnSpc>
                <a:spcPct val="115000"/>
              </a:lnSpc>
              <a:spcBef>
                <a:spcPts val="2800"/>
              </a:spcBef>
              <a:spcAft>
                <a:spcPts val="2800"/>
              </a:spcAft>
              <a:buNone/>
            </a:pPr>
            <a:endParaRPr lang="en" sz="1200" dirty="0">
              <a:solidFill>
                <a:srgbClr val="333333"/>
              </a:solidFill>
              <a:latin typeface="Verdana" charset="0"/>
              <a:ea typeface="Verdana" charset="0"/>
              <a:cs typeface="Verdana" charset="0"/>
            </a:endParaRPr>
          </a:p>
          <a:p>
            <a:pPr marL="0" lvl="0" indent="0" algn="l" rtl="0">
              <a:lnSpc>
                <a:spcPct val="115000"/>
              </a:lnSpc>
              <a:spcBef>
                <a:spcPts val="2800"/>
              </a:spcBef>
              <a:spcAft>
                <a:spcPts val="2800"/>
              </a:spcAft>
              <a:buNone/>
            </a:pPr>
            <a:r>
              <a:rPr lang="en" sz="1200" dirty="0">
                <a:solidFill>
                  <a:srgbClr val="333333"/>
                </a:solidFill>
                <a:latin typeface="Verdana" charset="0"/>
                <a:ea typeface="Verdana" charset="0"/>
                <a:cs typeface="Verdana" charset="0"/>
              </a:rPr>
              <a:t>Those foundational categories are called the Five Fundamentals for Going Beyond Awareness</a:t>
            </a:r>
            <a:endParaRPr sz="1200" dirty="0">
              <a:solidFill>
                <a:srgbClr val="333333"/>
              </a:solidFill>
              <a:latin typeface="Verdana" charset="0"/>
              <a:ea typeface="Verdana" charset="0"/>
              <a:cs typeface="Verdana"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5c3a5311a3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latin typeface="Verdana" charset="0"/>
                <a:ea typeface="Verdana" charset="0"/>
                <a:cs typeface="Verdana" charset="0"/>
              </a:rPr>
              <a:t>These are things that society typically has done for “ability awareness” or “disability awareness” events. </a:t>
            </a:r>
          </a:p>
          <a:p>
            <a:pPr marL="0" lvl="0" indent="0" algn="l" rtl="0">
              <a:spcBef>
                <a:spcPts val="0"/>
              </a:spcBef>
              <a:spcAft>
                <a:spcPts val="0"/>
              </a:spcAft>
              <a:buNone/>
            </a:pPr>
            <a:endParaRPr lang="en" sz="1200" dirty="0">
              <a:latin typeface="Verdana" charset="0"/>
              <a:ea typeface="Verdana" charset="0"/>
              <a:cs typeface="Verdana" charset="0"/>
            </a:endParaRPr>
          </a:p>
          <a:p>
            <a:pPr marL="0" lvl="0" indent="0" algn="l" rtl="0">
              <a:spcBef>
                <a:spcPts val="0"/>
              </a:spcBef>
              <a:spcAft>
                <a:spcPts val="0"/>
              </a:spcAft>
              <a:buNone/>
            </a:pPr>
            <a:endParaRPr lang="en" sz="1200" dirty="0">
              <a:latin typeface="Verdana" charset="0"/>
              <a:ea typeface="Verdana" charset="0"/>
              <a:cs typeface="Verdana" charset="0"/>
            </a:endParaRPr>
          </a:p>
          <a:p>
            <a:pPr marL="0" lvl="0" indent="0" algn="l" rtl="0">
              <a:spcBef>
                <a:spcPts val="0"/>
              </a:spcBef>
              <a:spcAft>
                <a:spcPts val="0"/>
              </a:spcAft>
              <a:buNone/>
            </a:pPr>
            <a:r>
              <a:rPr lang="en" sz="1200" dirty="0">
                <a:latin typeface="Verdana" charset="0"/>
                <a:ea typeface="Verdana" charset="0"/>
                <a:cs typeface="Verdana" charset="0"/>
              </a:rPr>
              <a:t>We won’t be doing any of these as they perpetuate ableism. </a:t>
            </a:r>
            <a:endParaRPr sz="1200" dirty="0">
              <a:latin typeface="Verdana" charset="0"/>
              <a:ea typeface="Verdana" charset="0"/>
              <a:cs typeface="Verdana" charset="0"/>
            </a:endParaRPr>
          </a:p>
        </p:txBody>
      </p:sp>
      <p:sp>
        <p:nvSpPr>
          <p:cNvPr id="294" name="Google Shape;294;g5c3a5311a3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5c3a5311a3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latin typeface="Verdana" charset="0"/>
                <a:ea typeface="Verdana" charset="0"/>
                <a:cs typeface="Verdana" charset="0"/>
              </a:rPr>
              <a:t>Here are the things we will focus on instead: </a:t>
            </a:r>
            <a:endParaRPr sz="1200" dirty="0">
              <a:latin typeface="Verdana" charset="0"/>
              <a:ea typeface="Verdana" charset="0"/>
              <a:cs typeface="Verdana" charset="0"/>
            </a:endParaRPr>
          </a:p>
          <a:p>
            <a:pPr marL="0" lvl="0" indent="0" algn="l" rtl="0">
              <a:spcBef>
                <a:spcPts val="0"/>
              </a:spcBef>
              <a:spcAft>
                <a:spcPts val="0"/>
              </a:spcAft>
              <a:buNone/>
            </a:pPr>
            <a:endParaRPr lang="en" sz="1200" dirty="0">
              <a:latin typeface="Verdana" charset="0"/>
              <a:ea typeface="Verdana" charset="0"/>
              <a:cs typeface="Verdana" charset="0"/>
            </a:endParaRPr>
          </a:p>
          <a:p>
            <a:pPr marL="0" lvl="0" indent="0" algn="l" rtl="0">
              <a:spcBef>
                <a:spcPts val="0"/>
              </a:spcBef>
              <a:spcAft>
                <a:spcPts val="0"/>
              </a:spcAft>
              <a:buNone/>
            </a:pPr>
            <a:r>
              <a:rPr lang="en" sz="1200" dirty="0">
                <a:latin typeface="Verdana" charset="0"/>
                <a:ea typeface="Verdana" charset="0"/>
                <a:cs typeface="Verdana" charset="0"/>
              </a:rPr>
              <a:t>[INSTRUCTIONS – Read the slide]</a:t>
            </a:r>
            <a:endParaRPr sz="1200" dirty="0">
              <a:latin typeface="Verdana" charset="0"/>
              <a:ea typeface="Verdana" charset="0"/>
              <a:cs typeface="Verdana" charset="0"/>
            </a:endParaRPr>
          </a:p>
        </p:txBody>
      </p:sp>
      <p:sp>
        <p:nvSpPr>
          <p:cNvPr id="301" name="Google Shape;301;g5c3a5311a3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5bd249cd6e_1_35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latin typeface="Verdana" charset="0"/>
                <a:ea typeface="Verdana" charset="0"/>
                <a:cs typeface="Verdana" charset="0"/>
              </a:rPr>
              <a:t>So there are two approaches to moving our school in a beyond awareness direction. One is to have an annual celebration. And the other is to sponsor activities throughout the school year that focus on the Disability Studies in Education Tenets and the five fundamentals of Beyond Awareness,  through guest speakers who experience disability..</a:t>
            </a:r>
            <a:endParaRPr sz="1200" dirty="0">
              <a:latin typeface="Verdana" charset="0"/>
              <a:ea typeface="Verdana" charset="0"/>
              <a:cs typeface="Verdana" charset="0"/>
            </a:endParaRPr>
          </a:p>
          <a:p>
            <a:pPr marL="0" lvl="0" indent="0" algn="l" rtl="0">
              <a:spcBef>
                <a:spcPts val="0"/>
              </a:spcBef>
              <a:spcAft>
                <a:spcPts val="0"/>
              </a:spcAft>
              <a:buNone/>
            </a:pPr>
            <a:endParaRPr sz="1200" dirty="0">
              <a:latin typeface="Verdana" charset="0"/>
              <a:ea typeface="Verdana" charset="0"/>
              <a:cs typeface="Verdana" charset="0"/>
            </a:endParaRPr>
          </a:p>
          <a:p>
            <a:pPr marL="0" lvl="0" indent="0" algn="l" rtl="0">
              <a:spcBef>
                <a:spcPts val="0"/>
              </a:spcBef>
              <a:spcAft>
                <a:spcPts val="0"/>
              </a:spcAft>
              <a:buNone/>
            </a:pPr>
            <a:r>
              <a:rPr lang="en" sz="1200" dirty="0">
                <a:latin typeface="Verdana" charset="0"/>
                <a:ea typeface="Verdana" charset="0"/>
                <a:cs typeface="Verdana" charset="0"/>
              </a:rPr>
              <a:t>Read slide. </a:t>
            </a:r>
            <a:endParaRPr sz="1200" dirty="0">
              <a:latin typeface="Verdana" charset="0"/>
              <a:ea typeface="Verdana" charset="0"/>
              <a:cs typeface="Verdana" charset="0"/>
            </a:endParaRPr>
          </a:p>
          <a:p>
            <a:pPr marL="0" lvl="0" indent="0" algn="l" rtl="0">
              <a:spcBef>
                <a:spcPts val="0"/>
              </a:spcBef>
              <a:spcAft>
                <a:spcPts val="0"/>
              </a:spcAft>
              <a:buNone/>
            </a:pPr>
            <a:endParaRPr sz="1200" dirty="0">
              <a:latin typeface="Verdana" charset="0"/>
              <a:ea typeface="Verdana" charset="0"/>
              <a:cs typeface="Verdana" charset="0"/>
            </a:endParaRPr>
          </a:p>
          <a:p>
            <a:pPr marL="0" lvl="0" indent="0" algn="l" rtl="0">
              <a:spcBef>
                <a:spcPts val="0"/>
              </a:spcBef>
              <a:spcAft>
                <a:spcPts val="0"/>
              </a:spcAft>
              <a:buNone/>
            </a:pPr>
            <a:r>
              <a:rPr lang="en" sz="1200" dirty="0">
                <a:latin typeface="Verdana" charset="0"/>
                <a:ea typeface="Verdana" charset="0"/>
                <a:cs typeface="Verdana" charset="0"/>
              </a:rPr>
              <a:t>We can choose to ease in and use one approach the first year and expand next year, or aim for both approaches from the get-go. The important thing is that the five Beyond Awareness fundamentals and the Disability Studies in Education Tenets are the focus of our efforts.</a:t>
            </a:r>
            <a:endParaRPr sz="1200" dirty="0">
              <a:latin typeface="Verdana" charset="0"/>
              <a:ea typeface="Verdana" charset="0"/>
              <a:cs typeface="Verdana" charset="0"/>
            </a:endParaRPr>
          </a:p>
        </p:txBody>
      </p:sp>
      <p:sp>
        <p:nvSpPr>
          <p:cNvPr id="308" name="Google Shape;308;g5bd249cd6e_1_35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5bd249cd6e_1_28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latin typeface="Verdana" charset="0"/>
                <a:ea typeface="Verdana" charset="0"/>
                <a:cs typeface="Verdana" charset="0"/>
              </a:rPr>
              <a:t>Here are just a few ideas of ways we can foster a beyond awareness experience throughout the school year. </a:t>
            </a:r>
            <a:endParaRPr sz="1200" dirty="0">
              <a:latin typeface="Verdana" charset="0"/>
              <a:ea typeface="Verdana" charset="0"/>
              <a:cs typeface="Verdana" charset="0"/>
            </a:endParaRPr>
          </a:p>
          <a:p>
            <a:pPr marL="0" lvl="0" indent="0" algn="l" rtl="0">
              <a:spcBef>
                <a:spcPts val="0"/>
              </a:spcBef>
              <a:spcAft>
                <a:spcPts val="0"/>
              </a:spcAft>
              <a:buNone/>
            </a:pPr>
            <a:endParaRPr lang="en" sz="1200" b="1" dirty="0">
              <a:latin typeface="Verdana" charset="0"/>
              <a:ea typeface="Verdana" charset="0"/>
              <a:cs typeface="Verdana" charset="0"/>
            </a:endParaRPr>
          </a:p>
          <a:p>
            <a:pPr marL="0" lvl="0" indent="0" algn="l" rtl="0">
              <a:spcBef>
                <a:spcPts val="0"/>
              </a:spcBef>
              <a:spcAft>
                <a:spcPts val="0"/>
              </a:spcAft>
              <a:buNone/>
            </a:pPr>
            <a:r>
              <a:rPr lang="en" sz="1200" b="1" dirty="0">
                <a:latin typeface="Verdana" charset="0"/>
                <a:ea typeface="Verdana" charset="0"/>
                <a:cs typeface="Verdana" charset="0"/>
              </a:rPr>
              <a:t>[INSTRUCTIONS - read the slide]</a:t>
            </a:r>
          </a:p>
          <a:p>
            <a:pPr marL="0" lvl="0" indent="0" algn="l" rtl="0">
              <a:spcBef>
                <a:spcPts val="0"/>
              </a:spcBef>
              <a:spcAft>
                <a:spcPts val="0"/>
              </a:spcAft>
              <a:buNone/>
            </a:pPr>
            <a:endParaRPr sz="1200" b="1" dirty="0">
              <a:latin typeface="Verdana" charset="0"/>
              <a:ea typeface="Verdana" charset="0"/>
              <a:cs typeface="Verdana" charset="0"/>
            </a:endParaRPr>
          </a:p>
          <a:p>
            <a:pPr marL="457200" lvl="0" indent="-342900" algn="l" rtl="0">
              <a:spcBef>
                <a:spcPts val="0"/>
              </a:spcBef>
              <a:spcAft>
                <a:spcPts val="0"/>
              </a:spcAft>
              <a:buClr>
                <a:srgbClr val="000000"/>
              </a:buClr>
              <a:buSzPts val="1800"/>
              <a:buFont typeface="Arial"/>
              <a:buChar char="●"/>
            </a:pPr>
            <a:r>
              <a:rPr lang="en" sz="1200" dirty="0">
                <a:latin typeface="Verdana" charset="0"/>
                <a:ea typeface="Verdana" charset="0"/>
                <a:cs typeface="Verdana" charset="0"/>
              </a:rPr>
              <a:t>Inclusive Education! -The first is inclusive education. When we include (truly include and create a sense of belonging for) all students in all aspects of education, including classes, extracurricular activities, field trips, conversations, decision-making, relationships with peers and staff, etc., we are modeling the Tenets of Disability Studies and we are exposing our students to opportunities to organically learn about Ableism, Access, Assistive Technology, Disability Rights, and Respectful Language. The belief in and practice of inclusion is a powerful foundation for moving beyond awareness and into complete diversity appreciation.</a:t>
            </a:r>
            <a:endParaRPr sz="1200" dirty="0">
              <a:latin typeface="Verdana" charset="0"/>
              <a:ea typeface="Verdana" charset="0"/>
              <a:cs typeface="Verdana" charset="0"/>
            </a:endParaRPr>
          </a:p>
          <a:p>
            <a:pPr marL="457200" lvl="0" indent="-342900" algn="l" rtl="0">
              <a:spcBef>
                <a:spcPts val="0"/>
              </a:spcBef>
              <a:spcAft>
                <a:spcPts val="0"/>
              </a:spcAft>
              <a:buClr>
                <a:srgbClr val="000000"/>
              </a:buClr>
              <a:buSzPts val="1800"/>
              <a:buFont typeface="Arial"/>
              <a:buChar char="●"/>
            </a:pPr>
            <a:r>
              <a:rPr lang="en" sz="1200" dirty="0">
                <a:latin typeface="Verdana" charset="0"/>
                <a:ea typeface="Verdana" charset="0"/>
                <a:cs typeface="Verdana" charset="0"/>
              </a:rPr>
              <a:t>Beyond Awareness Library Collection (as previously discussed)</a:t>
            </a:r>
            <a:endParaRPr sz="1200" dirty="0">
              <a:latin typeface="Verdana" charset="0"/>
              <a:ea typeface="Verdana" charset="0"/>
              <a:cs typeface="Verdana" charset="0"/>
            </a:endParaRPr>
          </a:p>
          <a:p>
            <a:pPr marL="457200" lvl="0" indent="-342900" algn="l" rtl="0">
              <a:spcBef>
                <a:spcPts val="0"/>
              </a:spcBef>
              <a:spcAft>
                <a:spcPts val="0"/>
              </a:spcAft>
              <a:buClr>
                <a:srgbClr val="000000"/>
              </a:buClr>
              <a:buSzPts val="1800"/>
              <a:buFont typeface="Arial"/>
              <a:buChar char="●"/>
            </a:pPr>
            <a:r>
              <a:rPr lang="en" sz="1200" dirty="0">
                <a:latin typeface="Verdana" charset="0"/>
                <a:ea typeface="Verdana" charset="0"/>
                <a:cs typeface="Verdana" charset="0"/>
              </a:rPr>
              <a:t>Announcements (We can have morning announcements giving fun facts about disability history, assistive technology, accessibility, modified sporting events, etc.)</a:t>
            </a:r>
            <a:endParaRPr sz="1200" dirty="0">
              <a:latin typeface="Verdana" charset="0"/>
              <a:ea typeface="Verdana" charset="0"/>
              <a:cs typeface="Verdana" charset="0"/>
            </a:endParaRPr>
          </a:p>
          <a:p>
            <a:pPr marL="457200" lvl="0" indent="-342900" algn="l" rtl="0">
              <a:spcBef>
                <a:spcPts val="0"/>
              </a:spcBef>
              <a:spcAft>
                <a:spcPts val="0"/>
              </a:spcAft>
              <a:buClr>
                <a:srgbClr val="000000"/>
              </a:buClr>
              <a:buSzPts val="1800"/>
              <a:buFont typeface="Arial"/>
              <a:buChar char="●"/>
            </a:pPr>
            <a:r>
              <a:rPr lang="en" sz="1200" dirty="0">
                <a:latin typeface="Verdana" charset="0"/>
                <a:ea typeface="Verdana" charset="0"/>
                <a:cs typeface="Verdana" charset="0"/>
              </a:rPr>
              <a:t>Clubs (American Sign Language Club, inclusive chorus or art clubs, etc.)</a:t>
            </a:r>
            <a:endParaRPr sz="1200" dirty="0">
              <a:latin typeface="Verdana" charset="0"/>
              <a:ea typeface="Verdana" charset="0"/>
              <a:cs typeface="Verdana" charset="0"/>
              <a:sym typeface="Source Code Pro"/>
            </a:endParaRPr>
          </a:p>
          <a:p>
            <a:pPr marL="457200" lvl="0" indent="-342900" algn="l" rtl="0">
              <a:spcBef>
                <a:spcPts val="0"/>
              </a:spcBef>
              <a:spcAft>
                <a:spcPts val="0"/>
              </a:spcAft>
              <a:buClr>
                <a:srgbClr val="000000"/>
              </a:buClr>
              <a:buSzPts val="1800"/>
              <a:buFont typeface="Arial"/>
              <a:buChar char="●"/>
            </a:pPr>
            <a:r>
              <a:rPr lang="en" sz="1200" dirty="0">
                <a:latin typeface="Verdana" charset="0"/>
                <a:ea typeface="Verdana" charset="0"/>
                <a:cs typeface="Verdana" charset="0"/>
              </a:rPr>
              <a:t>Drama Classes that focus on social issues of diversity and inclusion</a:t>
            </a:r>
            <a:endParaRPr sz="1200" dirty="0">
              <a:latin typeface="Verdana" charset="0"/>
              <a:ea typeface="Verdana" charset="0"/>
              <a:cs typeface="Verdana" charset="0"/>
              <a:sym typeface="Source Code Pro"/>
            </a:endParaRPr>
          </a:p>
          <a:p>
            <a:pPr marL="457200" lvl="0" indent="-342900" algn="l" rtl="0">
              <a:spcBef>
                <a:spcPts val="0"/>
              </a:spcBef>
              <a:spcAft>
                <a:spcPts val="0"/>
              </a:spcAft>
              <a:buClr>
                <a:srgbClr val="000000"/>
              </a:buClr>
              <a:buSzPts val="1800"/>
              <a:buFont typeface="Arial"/>
              <a:buChar char="●"/>
            </a:pPr>
            <a:r>
              <a:rPr lang="en" sz="1200" dirty="0">
                <a:latin typeface="Verdana" charset="0"/>
                <a:ea typeface="Verdana" charset="0"/>
                <a:cs typeface="Verdana" charset="0"/>
              </a:rPr>
              <a:t>T-Shirts - We can have school t-shirts made that focus on Beyond Awareness concepts for school spirit (we’d need to get a grant or donations from the community). We can hold a logo contest and put the winning logo on the t-shirt. </a:t>
            </a:r>
            <a:endParaRPr sz="1200" dirty="0">
              <a:latin typeface="Verdana" charset="0"/>
              <a:ea typeface="Verdana" charset="0"/>
              <a:cs typeface="Verdana" charset="0"/>
              <a:sym typeface="Source Code Pro"/>
            </a:endParaRPr>
          </a:p>
          <a:p>
            <a:pPr marL="457200" lvl="0" indent="-342900" algn="l" rtl="0">
              <a:spcBef>
                <a:spcPts val="0"/>
              </a:spcBef>
              <a:spcAft>
                <a:spcPts val="0"/>
              </a:spcAft>
              <a:buClr>
                <a:srgbClr val="000000"/>
              </a:buClr>
              <a:buSzPts val="1800"/>
              <a:buFont typeface="Arial"/>
              <a:buChar char="●"/>
            </a:pPr>
            <a:r>
              <a:rPr lang="en" sz="1200" dirty="0">
                <a:latin typeface="Verdana" charset="0"/>
                <a:ea typeface="Verdana" charset="0"/>
                <a:cs typeface="Verdana" charset="0"/>
              </a:rPr>
              <a:t>Guest Speakers &amp; Assemblies -This is a big part of Beyond Awareness. When we bring in speakers with disabilities to speak to our students (about any curricular topics as well as Beyond Awareness topics, students naturally lessen preconceived ableist notions.</a:t>
            </a:r>
            <a:endParaRPr sz="1200" dirty="0">
              <a:latin typeface="Verdana" charset="0"/>
              <a:ea typeface="Verdana" charset="0"/>
              <a:cs typeface="Verdana" charset="0"/>
            </a:endParaRPr>
          </a:p>
          <a:p>
            <a:pPr marL="457200" lvl="0" indent="-342900" algn="l" rtl="0">
              <a:spcBef>
                <a:spcPts val="0"/>
              </a:spcBef>
              <a:spcAft>
                <a:spcPts val="0"/>
              </a:spcAft>
              <a:buClr>
                <a:srgbClr val="000000"/>
              </a:buClr>
              <a:buSzPts val="1800"/>
              <a:buFont typeface="Arial"/>
              <a:buChar char="●"/>
            </a:pPr>
            <a:r>
              <a:rPr lang="en" sz="1200" dirty="0">
                <a:latin typeface="Verdana" charset="0"/>
                <a:ea typeface="Verdana" charset="0"/>
                <a:cs typeface="Verdana" charset="0"/>
              </a:rPr>
              <a:t>Battle of the Bands - We could have students sign up to perform their original music composed intentionally with a message of inclusion &amp; diversity appreciation.</a:t>
            </a:r>
            <a:endParaRPr sz="1200" dirty="0">
              <a:latin typeface="Verdana" charset="0"/>
              <a:ea typeface="Verdana" charset="0"/>
              <a:cs typeface="Verdana" charset="0"/>
              <a:sym typeface="Source Code Pro"/>
            </a:endParaRPr>
          </a:p>
          <a:p>
            <a:pPr marL="457200" lvl="0" indent="-342900" algn="l" rtl="0">
              <a:spcBef>
                <a:spcPts val="0"/>
              </a:spcBef>
              <a:spcAft>
                <a:spcPts val="0"/>
              </a:spcAft>
              <a:buClr>
                <a:srgbClr val="000000"/>
              </a:buClr>
              <a:buSzPts val="1800"/>
              <a:buFont typeface="Source Code Pro"/>
              <a:buChar char="●"/>
            </a:pPr>
            <a:r>
              <a:rPr lang="en" sz="1200" dirty="0">
                <a:latin typeface="Verdana" charset="0"/>
                <a:ea typeface="Verdana" charset="0"/>
                <a:cs typeface="Verdana" charset="0"/>
              </a:rPr>
              <a:t>Debate Forums - We can hold debate forums on topics related to disability</a:t>
            </a:r>
            <a:endParaRPr sz="1200" dirty="0">
              <a:latin typeface="Verdana" charset="0"/>
              <a:ea typeface="Verdana" charset="0"/>
              <a:cs typeface="Verdana" charset="0"/>
              <a:sym typeface="Source Code Pro"/>
            </a:endParaRPr>
          </a:p>
          <a:p>
            <a:pPr marL="457200" lvl="0" indent="-342900" algn="l" rtl="0">
              <a:spcBef>
                <a:spcPts val="0"/>
              </a:spcBef>
              <a:spcAft>
                <a:spcPts val="0"/>
              </a:spcAft>
              <a:buClr>
                <a:srgbClr val="000000"/>
              </a:buClr>
              <a:buSzPts val="1800"/>
              <a:buFont typeface="Source Code Pro"/>
              <a:buChar char="●"/>
            </a:pPr>
            <a:r>
              <a:rPr lang="en" sz="1200" dirty="0">
                <a:latin typeface="Verdana" charset="0"/>
                <a:ea typeface="Verdana" charset="0"/>
                <a:cs typeface="Verdana" charset="0"/>
              </a:rPr>
              <a:t>Writing Campaigns - Some classes or schools have writing campaigns for students to get involved with issues that affect people with disabilities.</a:t>
            </a:r>
            <a:endParaRPr sz="1200" dirty="0">
              <a:latin typeface="Verdana" charset="0"/>
              <a:ea typeface="Verdana" charset="0"/>
              <a:cs typeface="Verdana" charset="0"/>
              <a:sym typeface="Source Code Pro"/>
            </a:endParaRPr>
          </a:p>
          <a:p>
            <a:pPr marL="457200" lvl="0" indent="-342900" algn="l" rtl="0">
              <a:spcBef>
                <a:spcPts val="0"/>
              </a:spcBef>
              <a:spcAft>
                <a:spcPts val="0"/>
              </a:spcAft>
              <a:buClr>
                <a:srgbClr val="000000"/>
              </a:buClr>
              <a:buSzPts val="1800"/>
              <a:buFont typeface="Source Code Pro"/>
              <a:buChar char="●"/>
            </a:pPr>
            <a:r>
              <a:rPr lang="en" sz="1200" dirty="0">
                <a:latin typeface="Verdana" charset="0"/>
                <a:ea typeface="Verdana" charset="0"/>
                <a:cs typeface="Verdana" charset="0"/>
              </a:rPr>
              <a:t>Book Clubs - We can have book clubs with books related to disability </a:t>
            </a:r>
            <a:endParaRPr sz="1200" dirty="0">
              <a:latin typeface="Verdana" charset="0"/>
              <a:ea typeface="Verdana" charset="0"/>
              <a:cs typeface="Verdana" charset="0"/>
            </a:endParaRPr>
          </a:p>
          <a:p>
            <a:pPr marL="457200" lvl="0" indent="-342900" algn="l" rtl="0">
              <a:spcBef>
                <a:spcPts val="0"/>
              </a:spcBef>
              <a:spcAft>
                <a:spcPts val="0"/>
              </a:spcAft>
              <a:buClr>
                <a:srgbClr val="000000"/>
              </a:buClr>
              <a:buSzPts val="1800"/>
              <a:buFont typeface="Source Code Pro"/>
              <a:buChar char="●"/>
            </a:pPr>
            <a:r>
              <a:rPr lang="en" sz="1200" dirty="0">
                <a:latin typeface="Verdana" charset="0"/>
                <a:ea typeface="Verdana" charset="0"/>
                <a:cs typeface="Verdana" charset="0"/>
              </a:rPr>
              <a:t>Media Productions - Some schools have media production classes and can have students produce public service announcements, mini-documentaries, commercials, etc. related to current disability topics, disability history, anti-bullying issues, respectful language, etc. </a:t>
            </a:r>
            <a:endParaRPr sz="1200" dirty="0">
              <a:latin typeface="Verdana" charset="0"/>
              <a:ea typeface="Verdana" charset="0"/>
              <a:cs typeface="Verdana" charset="0"/>
              <a:sym typeface="Source Code Pro"/>
            </a:endParaRPr>
          </a:p>
          <a:p>
            <a:pPr marL="457200" lvl="0" indent="-342900" algn="l" rtl="0">
              <a:spcBef>
                <a:spcPts val="480"/>
              </a:spcBef>
              <a:spcAft>
                <a:spcPts val="0"/>
              </a:spcAft>
              <a:buClr>
                <a:srgbClr val="000000"/>
              </a:buClr>
              <a:buSzPts val="1800"/>
              <a:buFont typeface="Arial"/>
              <a:buChar char="●"/>
            </a:pPr>
            <a:r>
              <a:rPr lang="en" sz="1200" dirty="0">
                <a:latin typeface="Verdana" charset="0"/>
                <a:ea typeface="Verdana" charset="0"/>
                <a:cs typeface="Verdana" charset="0"/>
              </a:rPr>
              <a:t>Contests - Students can compete in contests where the product relates to messages of moving Beyond Awareness (Art/Speech/Writing/Poster).</a:t>
            </a:r>
            <a:endParaRPr sz="1200" dirty="0">
              <a:latin typeface="Verdana" charset="0"/>
              <a:ea typeface="Verdana" charset="0"/>
              <a:cs typeface="Verdana" charset="0"/>
              <a:sym typeface="Source Code Pro"/>
            </a:endParaRPr>
          </a:p>
          <a:p>
            <a:pPr marL="457200" lvl="0" indent="-342900" algn="l" rtl="0">
              <a:spcBef>
                <a:spcPts val="480"/>
              </a:spcBef>
              <a:spcAft>
                <a:spcPts val="0"/>
              </a:spcAft>
              <a:buClr>
                <a:srgbClr val="000000"/>
              </a:buClr>
              <a:buSzPts val="1800"/>
              <a:buFont typeface="Arial"/>
              <a:buChar char="●"/>
            </a:pPr>
            <a:r>
              <a:rPr lang="en" sz="1200" dirty="0">
                <a:latin typeface="Verdana" charset="0"/>
                <a:ea typeface="Verdana" charset="0"/>
                <a:cs typeface="Verdana" charset="0"/>
              </a:rPr>
              <a:t>Curricular Projects - Teachers can embed the Disability Studies in Education Tenets and/or the Five Fundamentals of Beyond Awareness into the curriculum and empower students to critically think about ableism and how we can make a difference for the belonging of all people.</a:t>
            </a:r>
            <a:endParaRPr sz="1200" dirty="0">
              <a:latin typeface="Verdana" charset="0"/>
              <a:ea typeface="Verdana" charset="0"/>
              <a:cs typeface="Verdana" charset="0"/>
              <a:sym typeface="Source Code Pro"/>
            </a:endParaRPr>
          </a:p>
          <a:p>
            <a:pPr marL="457200" lvl="0" indent="-342900" algn="l" rtl="0">
              <a:spcBef>
                <a:spcPts val="0"/>
              </a:spcBef>
              <a:spcAft>
                <a:spcPts val="0"/>
              </a:spcAft>
              <a:buClr>
                <a:schemeClr val="lt1"/>
              </a:buClr>
              <a:buSzPts val="1800"/>
              <a:buFont typeface="Source Code Pro"/>
              <a:buChar char="●"/>
            </a:pPr>
            <a:endParaRPr sz="1200" dirty="0">
              <a:latin typeface="Verdana" charset="0"/>
              <a:ea typeface="Verdana" charset="0"/>
              <a:cs typeface="Verdana" charset="0"/>
            </a:endParaRPr>
          </a:p>
          <a:p>
            <a:pPr marL="0" lvl="0" indent="0" algn="l" rtl="0">
              <a:spcBef>
                <a:spcPts val="0"/>
              </a:spcBef>
              <a:spcAft>
                <a:spcPts val="0"/>
              </a:spcAft>
              <a:buNone/>
            </a:pPr>
            <a:r>
              <a:rPr lang="en" sz="1200" dirty="0">
                <a:latin typeface="Verdana" charset="0"/>
                <a:ea typeface="Verdana" charset="0"/>
                <a:cs typeface="Verdana" charset="0"/>
              </a:rPr>
              <a:t>You may also have some ideas that will help to spread the message for moving beyond simple awareness of disabilities.</a:t>
            </a:r>
            <a:endParaRPr sz="1200" dirty="0">
              <a:latin typeface="Verdana" charset="0"/>
              <a:ea typeface="Verdana" charset="0"/>
              <a:cs typeface="Verdana" charset="0"/>
            </a:endParaRPr>
          </a:p>
        </p:txBody>
      </p:sp>
      <p:sp>
        <p:nvSpPr>
          <p:cNvPr id="316" name="Google Shape;316;g5bd249cd6e_1_28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5c3a5311a3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5c3a5311a3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dirty="0">
                <a:latin typeface="Verdana" charset="0"/>
                <a:ea typeface="Verdana" charset="0"/>
                <a:cs typeface="Verdana" charset="0"/>
              </a:rPr>
              <a:t>[INSTRUCTIONS - You can close up your presentation by watching this video and/or you can simply proceed to the photographs below] </a:t>
            </a:r>
            <a:endParaRPr sz="1200" b="1" dirty="0">
              <a:latin typeface="Verdana" charset="0"/>
              <a:ea typeface="Verdana" charset="0"/>
              <a:cs typeface="Verdana" charset="0"/>
            </a:endParaRPr>
          </a:p>
          <a:p>
            <a:pPr marL="0" lvl="0" indent="0" algn="l" rtl="0">
              <a:spcBef>
                <a:spcPts val="0"/>
              </a:spcBef>
              <a:spcAft>
                <a:spcPts val="0"/>
              </a:spcAft>
              <a:buNone/>
            </a:pPr>
            <a:endParaRPr sz="1200" b="1" dirty="0">
              <a:latin typeface="Verdana" charset="0"/>
              <a:ea typeface="Verdana" charset="0"/>
              <a:cs typeface="Verdana" charset="0"/>
            </a:endParaRPr>
          </a:p>
          <a:p>
            <a:pPr marL="0" lvl="0" indent="0" algn="l" rtl="0">
              <a:spcBef>
                <a:spcPts val="0"/>
              </a:spcBef>
              <a:spcAft>
                <a:spcPts val="0"/>
              </a:spcAft>
              <a:buNone/>
            </a:pPr>
            <a:r>
              <a:rPr lang="en" sz="1200" dirty="0">
                <a:latin typeface="Verdana" charset="0"/>
                <a:ea typeface="Verdana" charset="0"/>
                <a:cs typeface="Verdana" charset="0"/>
              </a:rPr>
              <a:t>Here is a video of what an annual Beyond Awareness event can look like. But it can also look very different. </a:t>
            </a:r>
            <a:endParaRPr sz="1200" dirty="0">
              <a:latin typeface="Verdana" charset="0"/>
              <a:ea typeface="Verdana" charset="0"/>
              <a:cs typeface="Verdana" charset="0"/>
            </a:endParaRPr>
          </a:p>
          <a:p>
            <a:pPr marL="0" lvl="0" indent="0" algn="l" rtl="0">
              <a:spcBef>
                <a:spcPts val="0"/>
              </a:spcBef>
              <a:spcAft>
                <a:spcPts val="0"/>
              </a:spcAft>
              <a:buNone/>
            </a:pPr>
            <a:endParaRPr sz="1200" dirty="0">
              <a:latin typeface="Verdana" charset="0"/>
              <a:ea typeface="Verdana" charset="0"/>
              <a:cs typeface="Verdana" charset="0"/>
            </a:endParaRPr>
          </a:p>
          <a:p>
            <a:pPr marL="0" lvl="0" indent="0" algn="l" rtl="0">
              <a:spcBef>
                <a:spcPts val="0"/>
              </a:spcBef>
              <a:spcAft>
                <a:spcPts val="0"/>
              </a:spcAft>
              <a:buNone/>
            </a:pPr>
            <a:r>
              <a:rPr lang="en" sz="1200" dirty="0">
                <a:latin typeface="Verdana" charset="0"/>
                <a:ea typeface="Verdana" charset="0"/>
                <a:cs typeface="Verdana" charset="0"/>
              </a:rPr>
              <a:t>Our goal is to make our event fit our school’s needs and culture while ensuring that the Disability Studies in Education Tenets and the Five Fundamentals for moving Beyond Awareness are adhered to, no matter what the structure looks like. The content will stay the same, but the structure will be uniquely ours. And we welcome your feedback and suggestions for how we can incorporate this here at our school.”</a:t>
            </a:r>
            <a:endParaRPr sz="1200" dirty="0">
              <a:latin typeface="Verdana" charset="0"/>
              <a:ea typeface="Verdana" charset="0"/>
              <a:cs typeface="Verdana" charset="0"/>
            </a:endParaRPr>
          </a:p>
          <a:p>
            <a:pPr marL="0" lvl="0" indent="0" algn="l" rtl="0">
              <a:spcBef>
                <a:spcPts val="0"/>
              </a:spcBef>
              <a:spcAft>
                <a:spcPts val="0"/>
              </a:spcAft>
              <a:buNone/>
            </a:pPr>
            <a:endParaRPr sz="1200" dirty="0">
              <a:latin typeface="Verdana" charset="0"/>
              <a:ea typeface="Verdana" charset="0"/>
              <a:cs typeface="Verdana" charset="0"/>
            </a:endParaRPr>
          </a:p>
          <a:p>
            <a:pPr marL="0" lvl="0" indent="0" algn="l" rtl="0">
              <a:spcBef>
                <a:spcPts val="0"/>
              </a:spcBef>
              <a:spcAft>
                <a:spcPts val="0"/>
              </a:spcAft>
              <a:buNone/>
            </a:pPr>
            <a:r>
              <a:rPr lang="en" sz="1200" u="sng" dirty="0">
                <a:solidFill>
                  <a:schemeClr val="accent5"/>
                </a:solidFill>
                <a:latin typeface="Verdana" charset="0"/>
                <a:ea typeface="Verdana" charset="0"/>
                <a:cs typeface="Verdana" charset="0"/>
                <a:hlinkClick r:id="rId3"/>
              </a:rPr>
              <a:t>https://www.nbcsandiego.com/on-air/as-seen-on/Chula-Vista-Students-Learn-About-Life-With-Challenges_San-Diego-505538202.html</a:t>
            </a:r>
            <a:endParaRPr sz="1200" dirty="0">
              <a:latin typeface="Verdana" charset="0"/>
              <a:ea typeface="Verdana" charset="0"/>
              <a:cs typeface="Verdana" charset="0"/>
            </a:endParaRPr>
          </a:p>
          <a:p>
            <a:pPr marL="0" lvl="0" indent="0" algn="l" rtl="0">
              <a:spcBef>
                <a:spcPts val="0"/>
              </a:spcBef>
              <a:spcAft>
                <a:spcPts val="0"/>
              </a:spcAft>
              <a:buNone/>
            </a:pPr>
            <a:r>
              <a:rPr lang="en" sz="1200" dirty="0">
                <a:latin typeface="Verdana" charset="0"/>
                <a:ea typeface="Verdana" charset="0"/>
                <a:cs typeface="Verdana" charset="0"/>
              </a:rPr>
              <a:t>Video on 10 News with Joe Little</a:t>
            </a:r>
            <a:endParaRPr sz="1200" dirty="0">
              <a:latin typeface="Verdana" charset="0"/>
              <a:ea typeface="Verdana" charset="0"/>
              <a:cs typeface="Verdana" charset="0"/>
            </a:endParaRPr>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356598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5c3a5311a3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5c3a5311a3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latin typeface="Verdana" charset="0"/>
                <a:ea typeface="Verdana" charset="0"/>
                <a:cs typeface="Verdana" charset="0"/>
              </a:rPr>
              <a:t>Thanks for letting us share this exciting possibility for our students and staff. And thanks in advance for your support. If you have any questions or want to participate on the Beyond Awareness committee, let me/us know!</a:t>
            </a:r>
          </a:p>
          <a:p>
            <a:pPr marL="0" lvl="0" indent="0" algn="l" rtl="0">
              <a:spcBef>
                <a:spcPts val="0"/>
              </a:spcBef>
              <a:spcAft>
                <a:spcPts val="0"/>
              </a:spcAft>
              <a:buNone/>
            </a:pPr>
            <a:endParaRPr lang="en" sz="1200" dirty="0">
              <a:latin typeface="Verdana" charset="0"/>
              <a:ea typeface="Verdana" charset="0"/>
              <a:cs typeface="Verdana" charset="0"/>
            </a:endParaRPr>
          </a:p>
          <a:p>
            <a:pPr marL="0" lvl="0" indent="0" algn="l" rtl="0">
              <a:spcBef>
                <a:spcPts val="0"/>
              </a:spcBef>
              <a:spcAft>
                <a:spcPts val="0"/>
              </a:spcAft>
              <a:buNone/>
            </a:pPr>
            <a:endParaRPr lang="en-US" sz="1200" dirty="0">
              <a:latin typeface="Verdana" charset="0"/>
              <a:ea typeface="Verdana" charset="0"/>
              <a:cs typeface="Verdana" charset="0"/>
            </a:endParaRPr>
          </a:p>
          <a:p>
            <a:pPr marL="0" lvl="0" indent="0" algn="l" rtl="0">
              <a:spcBef>
                <a:spcPts val="0"/>
              </a:spcBef>
              <a:spcAft>
                <a:spcPts val="0"/>
              </a:spcAft>
              <a:buNone/>
            </a:pPr>
            <a:endParaRPr lang="en-US" sz="1200" dirty="0">
              <a:latin typeface="Verdana" charset="0"/>
              <a:ea typeface="Verdana" charset="0"/>
              <a:cs typeface="Verdana" charset="0"/>
            </a:endParaRPr>
          </a:p>
          <a:p>
            <a:pPr marL="0" lvl="0" indent="0" algn="l" rtl="0">
              <a:spcBef>
                <a:spcPts val="0"/>
              </a:spcBef>
              <a:spcAft>
                <a:spcPts val="0"/>
              </a:spcAft>
              <a:buNone/>
            </a:pPr>
            <a:r>
              <a:rPr lang="en-US" sz="1200" dirty="0">
                <a:latin typeface="Verdana" charset="0"/>
                <a:ea typeface="Verdana" charset="0"/>
                <a:cs typeface="Verdana" charset="0"/>
              </a:rPr>
              <a:t>To learn more about their journey, watch Diana’s TEDx Talk: </a:t>
            </a:r>
          </a:p>
          <a:p>
            <a:pPr marL="0" lvl="0" indent="0" algn="l" rtl="0">
              <a:spcBef>
                <a:spcPts val="0"/>
              </a:spcBef>
              <a:spcAft>
                <a:spcPts val="0"/>
              </a:spcAft>
              <a:buNone/>
            </a:pPr>
            <a:endParaRPr lang="en-US" sz="1200" dirty="0">
              <a:latin typeface="Verdana" charset="0"/>
              <a:ea typeface="Verdana" charset="0"/>
              <a:cs typeface="Verdana" charset="0"/>
            </a:endParaRPr>
          </a:p>
          <a:p>
            <a:pPr marL="0" lvl="0" indent="0" algn="l" rtl="0">
              <a:spcBef>
                <a:spcPts val="0"/>
              </a:spcBef>
              <a:spcAft>
                <a:spcPts val="0"/>
              </a:spcAft>
              <a:buNone/>
            </a:pPr>
            <a:r>
              <a:rPr lang="en-US" sz="1200" u="sng" dirty="0">
                <a:solidFill>
                  <a:schemeClr val="hlink"/>
                </a:solidFill>
                <a:latin typeface="Verdana" charset="0"/>
                <a:ea typeface="Verdana" charset="0"/>
                <a:cs typeface="Verdana" charset="0"/>
                <a:hlinkClick r:id="rId3"/>
              </a:rPr>
              <a:t>https://www.youtube.com/watch?reload=9&amp;v=ruXB3lbiD3U</a:t>
            </a:r>
            <a:endParaRPr lang="en-US" sz="1200" dirty="0">
              <a:latin typeface="Verdana" charset="0"/>
              <a:ea typeface="Verdana" charset="0"/>
              <a:cs typeface="Verdana" charset="0"/>
            </a:endParaRPr>
          </a:p>
          <a:p>
            <a:pPr marL="0" lvl="0" indent="0" algn="l" rtl="0">
              <a:spcBef>
                <a:spcPts val="0"/>
              </a:spcBef>
              <a:spcAft>
                <a:spcPts val="0"/>
              </a:spcAft>
              <a:buNone/>
            </a:pPr>
            <a:endParaRPr sz="1200" dirty="0">
              <a:latin typeface="Verdana" charset="0"/>
              <a:ea typeface="Verdana" charset="0"/>
              <a:cs typeface="Verdana"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sz="1200" dirty="0">
              <a:latin typeface="Verdana" charset="0"/>
              <a:ea typeface="Verdana" charset="0"/>
              <a:cs typeface="Verdana" charset="0"/>
            </a:endParaRPr>
          </a:p>
          <a:p>
            <a:pPr marL="0" lvl="0" indent="0" algn="l" rtl="0">
              <a:spcBef>
                <a:spcPts val="0"/>
              </a:spcBef>
              <a:spcAft>
                <a:spcPts val="0"/>
              </a:spcAft>
              <a:buNone/>
            </a:pPr>
            <a:r>
              <a:rPr lang="en-US" sz="1200" b="0" dirty="0">
                <a:latin typeface="Verdana" charset="0"/>
                <a:ea typeface="Verdana" charset="0"/>
                <a:cs typeface="Verdana" charset="0"/>
              </a:rPr>
              <a:t>[INSTRUCTIONS – break up the participants in groups and ask them to discuss </a:t>
            </a:r>
            <a:r>
              <a:rPr lang="en" sz="1200" b="0" dirty="0">
                <a:latin typeface="Verdana" charset="0"/>
                <a:ea typeface="Verdana" charset="0"/>
                <a:cs typeface="Verdana" charset="0"/>
              </a:rPr>
              <a:t>“When you think about disability awareness, what does it mean to you? What is the purpose?”] </a:t>
            </a:r>
          </a:p>
          <a:p>
            <a:pPr marL="0" lvl="0" indent="0" algn="l" rtl="0">
              <a:spcBef>
                <a:spcPts val="0"/>
              </a:spcBef>
              <a:spcAft>
                <a:spcPts val="0"/>
              </a:spcAft>
              <a:buNone/>
            </a:pPr>
            <a:endParaRPr lang="en" sz="1200" b="0" dirty="0">
              <a:latin typeface="Verdana" charset="0"/>
              <a:ea typeface="Verdana" charset="0"/>
              <a:cs typeface="Verdana" charset="0"/>
            </a:endParaRPr>
          </a:p>
          <a:p>
            <a:pPr marL="0" lvl="0" indent="0" algn="l" rtl="0">
              <a:spcBef>
                <a:spcPts val="0"/>
              </a:spcBef>
              <a:spcAft>
                <a:spcPts val="0"/>
              </a:spcAft>
              <a:buNone/>
            </a:pPr>
            <a:r>
              <a:rPr lang="en" sz="1200" b="0" dirty="0">
                <a:latin typeface="Verdana" charset="0"/>
                <a:ea typeface="Verdana" charset="0"/>
                <a:cs typeface="Verdana" charset="0"/>
              </a:rPr>
              <a:t>[INSTRUCTIONS – after the participants discuss in groups, ask them to share out loud. Acknowledge each share with gratitude.]</a:t>
            </a:r>
          </a:p>
          <a:p>
            <a:pPr marL="0" lvl="0" indent="0" algn="l" rtl="0">
              <a:spcBef>
                <a:spcPts val="0"/>
              </a:spcBef>
              <a:spcAft>
                <a:spcPts val="0"/>
              </a:spcAft>
              <a:buNone/>
            </a:pPr>
            <a:endParaRPr lang="en" sz="1200" b="1" dirty="0">
              <a:latin typeface="Verdana" charset="0"/>
              <a:ea typeface="Verdana" charset="0"/>
              <a:cs typeface="Verdana" charset="0"/>
            </a:endParaRPr>
          </a:p>
          <a:p>
            <a:pPr marL="0" lvl="0" indent="0" algn="l" rtl="0">
              <a:spcBef>
                <a:spcPts val="0"/>
              </a:spcBef>
              <a:spcAft>
                <a:spcPts val="0"/>
              </a:spcAft>
              <a:buNone/>
            </a:pPr>
            <a:endParaRPr lang="en" sz="1200" dirty="0">
              <a:latin typeface="Verdana" charset="0"/>
              <a:ea typeface="Verdana" charset="0"/>
              <a:cs typeface="Verdana" charset="0"/>
            </a:endParaRPr>
          </a:p>
          <a:p>
            <a:pPr marL="0" lvl="0" indent="0" algn="l" rtl="0">
              <a:spcBef>
                <a:spcPts val="0"/>
              </a:spcBef>
              <a:spcAft>
                <a:spcPts val="0"/>
              </a:spcAft>
              <a:buNone/>
            </a:pPr>
            <a:r>
              <a:rPr lang="en" sz="1200" dirty="0">
                <a:latin typeface="Verdana" charset="0"/>
                <a:ea typeface="Verdana" charset="0"/>
                <a:cs typeface="Verdana" charset="0"/>
              </a:rPr>
              <a:t>Historically, when we have discussed ability awareness or disability awareness, we have done simulation activities, pretending to be blind or deaf or to have a learning disability or to use a wheelchair. We assumed that we now understood how hard life must be for these individuals based on their condition. We followed societal perceptions of what it means to have a disability. This includes judgments and pity about the experience of having a body or mind that is different.  But this way of thinking leaves out a major component of the experience of disability. It leaves out the coexisting experience of being “disabled” by our societal attitudes and inaccessible world. </a:t>
            </a:r>
          </a:p>
          <a:p>
            <a:pPr marL="0" lvl="0" indent="0" algn="l" rtl="0">
              <a:spcBef>
                <a:spcPts val="0"/>
              </a:spcBef>
              <a:spcAft>
                <a:spcPts val="0"/>
              </a:spcAft>
              <a:buNone/>
            </a:pPr>
            <a:endParaRPr lang="en" sz="1200" dirty="0">
              <a:latin typeface="Verdana" charset="0"/>
              <a:ea typeface="Verdana" charset="0"/>
              <a:cs typeface="Verdana" charset="0"/>
            </a:endParaRPr>
          </a:p>
          <a:p>
            <a:pPr marL="0" lvl="0" indent="0" algn="l" rtl="0">
              <a:spcBef>
                <a:spcPts val="0"/>
              </a:spcBef>
              <a:spcAft>
                <a:spcPts val="0"/>
              </a:spcAft>
              <a:buNone/>
            </a:pPr>
            <a:r>
              <a:rPr lang="en" sz="1200" dirty="0">
                <a:latin typeface="Verdana" charset="0"/>
                <a:ea typeface="Verdana" charset="0"/>
                <a:cs typeface="Verdana" charset="0"/>
              </a:rPr>
              <a:t>When we have focused on how a person’s body or mind is different, yet have not focused on how society makes life inaccessible for people with disabilities, we have only reinforced the idea of differentness, otherness, etc., and have not acknowledged societal responsibility for our hand in “disabling” others. If we continue to do disability awareness the same way we’ve always done in the past, we will get the same results we’ve always gotten: pity, fear, bullying, exclusion, and inaccessible opportunities and environments.</a:t>
            </a:r>
          </a:p>
          <a:p>
            <a:pPr marL="0" lvl="0" indent="0" algn="l" rtl="0">
              <a:spcBef>
                <a:spcPts val="0"/>
              </a:spcBef>
              <a:spcAft>
                <a:spcPts val="0"/>
              </a:spcAft>
              <a:buNone/>
            </a:pPr>
            <a:endParaRPr lang="en" sz="1200" dirty="0">
              <a:latin typeface="Verdana" charset="0"/>
              <a:ea typeface="Verdana" charset="0"/>
              <a:cs typeface="Verdana" charset="0"/>
            </a:endParaRPr>
          </a:p>
          <a:p>
            <a:pPr marL="0" lvl="0" indent="0" algn="l" rtl="0">
              <a:spcBef>
                <a:spcPts val="0"/>
              </a:spcBef>
              <a:spcAft>
                <a:spcPts val="0"/>
              </a:spcAft>
              <a:buNone/>
            </a:pPr>
            <a:r>
              <a:rPr lang="en" sz="1200" dirty="0">
                <a:latin typeface="Verdana" charset="0"/>
                <a:ea typeface="Verdana" charset="0"/>
                <a:cs typeface="Verdana" charset="0"/>
              </a:rPr>
              <a:t>So if our purpose is to facilitate empowerment of people with disabilities, then we need to reassess the impact of our methods and our content.</a:t>
            </a:r>
          </a:p>
          <a:p>
            <a:pPr marL="0" lvl="0" indent="0" algn="l" rtl="0">
              <a:spcBef>
                <a:spcPts val="0"/>
              </a:spcBef>
              <a:spcAft>
                <a:spcPts val="0"/>
              </a:spcAft>
              <a:buNone/>
            </a:pPr>
            <a:endParaRPr lang="en" sz="1200" dirty="0">
              <a:latin typeface="Verdana" charset="0"/>
              <a:ea typeface="Verdana" charset="0"/>
              <a:cs typeface="Verdana" charset="0"/>
            </a:endParaRPr>
          </a:p>
          <a:p>
            <a:pPr marL="0" lvl="0" indent="0" algn="l" rtl="0">
              <a:spcBef>
                <a:spcPts val="0"/>
              </a:spcBef>
              <a:spcAft>
                <a:spcPts val="0"/>
              </a:spcAft>
              <a:buNone/>
            </a:pPr>
            <a:endParaRPr lang="en" sz="1200" dirty="0">
              <a:latin typeface="Verdana" charset="0"/>
              <a:ea typeface="Verdana" charset="0"/>
              <a:cs typeface="Verdana"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dirty="0">
              <a:latin typeface="Verdana" charset="0"/>
              <a:ea typeface="Verdana" charset="0"/>
              <a:cs typeface="Verdana" charset="0"/>
            </a:endParaRPr>
          </a:p>
        </p:txBody>
      </p:sp>
    </p:spTree>
    <p:extLst>
      <p:ext uri="{BB962C8B-B14F-4D97-AF65-F5344CB8AC3E}">
        <p14:creationId xmlns:p14="http://schemas.microsoft.com/office/powerpoint/2010/main" val="1939803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5c3a5311a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5c3a5311a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latin typeface="Verdana" charset="0"/>
                <a:ea typeface="Verdana" charset="0"/>
                <a:cs typeface="Verdana" charset="0"/>
              </a:rPr>
              <a:t>Putting it another way, what we’ve done in the past was show what was “wrong” with people with disabilities and completely omit what was wrong with society. </a:t>
            </a:r>
          </a:p>
          <a:p>
            <a:pPr marL="0" lvl="0" indent="0" algn="l" rtl="0">
              <a:spcBef>
                <a:spcPts val="0"/>
              </a:spcBef>
              <a:spcAft>
                <a:spcPts val="0"/>
              </a:spcAft>
              <a:buNone/>
            </a:pPr>
            <a:endParaRPr lang="en" sz="1200" dirty="0">
              <a:latin typeface="Verdana" charset="0"/>
              <a:ea typeface="Verdana" charset="0"/>
              <a:cs typeface="Verdana" charset="0"/>
            </a:endParaRPr>
          </a:p>
          <a:p>
            <a:pPr marL="0" lvl="0" indent="0" algn="l" rtl="0">
              <a:spcBef>
                <a:spcPts val="0"/>
              </a:spcBef>
              <a:spcAft>
                <a:spcPts val="0"/>
              </a:spcAft>
              <a:buNone/>
            </a:pPr>
            <a:r>
              <a:rPr lang="en" sz="1200" dirty="0">
                <a:latin typeface="Verdana" charset="0"/>
                <a:ea typeface="Verdana" charset="0"/>
                <a:cs typeface="Verdana" charset="0"/>
              </a:rPr>
              <a:t>By doing this, we gave people insight into what it MIGHT be like to have an impairment, but not into what discrimination based on disability feels like. </a:t>
            </a:r>
          </a:p>
          <a:p>
            <a:pPr marL="0" lvl="0" indent="0" algn="l" rtl="0">
              <a:spcBef>
                <a:spcPts val="0"/>
              </a:spcBef>
              <a:spcAft>
                <a:spcPts val="0"/>
              </a:spcAft>
              <a:buNone/>
            </a:pPr>
            <a:r>
              <a:rPr lang="en" sz="1200" dirty="0">
                <a:latin typeface="Verdana" charset="0"/>
                <a:ea typeface="Verdana" charset="0"/>
                <a:cs typeface="Verdana" charset="0"/>
              </a:rPr>
              <a:t> </a:t>
            </a:r>
            <a:endParaRPr sz="1200" dirty="0">
              <a:latin typeface="Verdana" charset="0"/>
              <a:ea typeface="Verdana" charset="0"/>
              <a:cs typeface="Verdana" charset="0"/>
            </a:endParaRPr>
          </a:p>
          <a:p>
            <a:pPr marL="0" lvl="0" indent="0" algn="l" rtl="0">
              <a:spcBef>
                <a:spcPts val="0"/>
              </a:spcBef>
              <a:spcAft>
                <a:spcPts val="0"/>
              </a:spcAft>
              <a:buNone/>
            </a:pPr>
            <a:r>
              <a:rPr lang="en" sz="1200" dirty="0">
                <a:latin typeface="Verdana" charset="0"/>
                <a:ea typeface="Verdana" charset="0"/>
                <a:cs typeface="Verdana" charset="0"/>
              </a:rPr>
              <a:t>More specifically, we did not teach what it is like to be disabled by one’s community as opposed to one’s mental, physical, developmental, or sensory difference. </a:t>
            </a:r>
            <a:endParaRPr sz="1200" dirty="0">
              <a:latin typeface="Verdana" charset="0"/>
              <a:ea typeface="Verdana" charset="0"/>
              <a:cs typeface="Verdana" charset="0"/>
            </a:endParaRPr>
          </a:p>
          <a:p>
            <a:pPr marL="0" lvl="0" indent="0" algn="l" rtl="0">
              <a:spcBef>
                <a:spcPts val="0"/>
              </a:spcBef>
              <a:spcAft>
                <a:spcPts val="0"/>
              </a:spcAft>
              <a:buNone/>
            </a:pPr>
            <a:endParaRPr sz="1200" dirty="0">
              <a:latin typeface="Verdana" charset="0"/>
              <a:ea typeface="Verdana" charset="0"/>
              <a:cs typeface="Verdana" charset="0"/>
            </a:endParaRPr>
          </a:p>
          <a:p>
            <a:pPr marL="0" lvl="0" indent="0" algn="l" rtl="0">
              <a:spcBef>
                <a:spcPts val="0"/>
              </a:spcBef>
              <a:spcAft>
                <a:spcPts val="0"/>
              </a:spcAft>
              <a:buNone/>
            </a:pPr>
            <a:r>
              <a:rPr lang="en" sz="1200" dirty="0">
                <a:latin typeface="Verdana" charset="0"/>
                <a:ea typeface="Verdana" charset="0"/>
                <a:cs typeface="Verdana" charset="0"/>
              </a:rPr>
              <a:t>By focusing on the “impairment” aspect of the disability experience, we have avoided the subject of ABLEISM (which we’ll go over in a few minutes), and by doing so, we have inadvertently been condoning it. </a:t>
            </a:r>
            <a:endParaRPr sz="1200" dirty="0">
              <a:latin typeface="Verdana" charset="0"/>
              <a:ea typeface="Verdana" charset="0"/>
              <a:cs typeface="Verdana" charset="0"/>
            </a:endParaRPr>
          </a:p>
          <a:p>
            <a:pPr marL="0" lvl="0" indent="0" algn="l" rtl="0">
              <a:spcBef>
                <a:spcPts val="0"/>
              </a:spcBef>
              <a:spcAft>
                <a:spcPts val="0"/>
              </a:spcAft>
              <a:buNone/>
            </a:pPr>
            <a:endParaRPr sz="1200" dirty="0">
              <a:latin typeface="Verdana" charset="0"/>
              <a:ea typeface="Verdana" charset="0"/>
              <a:cs typeface="Verdana" charset="0"/>
            </a:endParaRPr>
          </a:p>
          <a:p>
            <a:pPr marL="0" lvl="0" indent="0" algn="l" rtl="0">
              <a:spcBef>
                <a:spcPts val="0"/>
              </a:spcBef>
              <a:spcAft>
                <a:spcPts val="0"/>
              </a:spcAft>
              <a:buNone/>
            </a:pPr>
            <a:r>
              <a:rPr lang="en" sz="1200" dirty="0">
                <a:latin typeface="Verdana" charset="0"/>
                <a:ea typeface="Verdana" charset="0"/>
                <a:cs typeface="Verdana" charset="0"/>
              </a:rPr>
              <a:t>In the context of disability awareness, If we truly want change for our students and our future, then we need to focus on societal change. </a:t>
            </a:r>
            <a:endParaRPr sz="1200" dirty="0">
              <a:latin typeface="Verdana" charset="0"/>
              <a:ea typeface="Verdana" charset="0"/>
              <a:cs typeface="Verdana" charset="0"/>
            </a:endParaRPr>
          </a:p>
          <a:p>
            <a:pPr marL="0" lvl="0" indent="0" algn="l" rtl="0">
              <a:spcBef>
                <a:spcPts val="0"/>
              </a:spcBef>
              <a:spcAft>
                <a:spcPts val="0"/>
              </a:spcAft>
              <a:buNone/>
            </a:pPr>
            <a:endParaRPr sz="1200" dirty="0">
              <a:latin typeface="Verdana" charset="0"/>
              <a:ea typeface="Verdana" charset="0"/>
              <a:cs typeface="Verdana" charset="0"/>
            </a:endParaRPr>
          </a:p>
          <a:p>
            <a:pPr marL="0" lvl="0" indent="0" algn="l" rtl="0">
              <a:spcBef>
                <a:spcPts val="0"/>
              </a:spcBef>
              <a:spcAft>
                <a:spcPts val="0"/>
              </a:spcAft>
              <a:buNone/>
            </a:pPr>
            <a:r>
              <a:rPr lang="en" sz="1200" dirty="0">
                <a:latin typeface="Verdana" charset="0"/>
                <a:ea typeface="Verdana" charset="0"/>
                <a:cs typeface="Verdana" charset="0"/>
              </a:rPr>
              <a:t>I/we attended a weeklong fellowship training at the University of San Diego and learned some alternatives, based in disability research, that I’ll/we’ll be sharing with you today. With this information, we have the opportunity to change the course of education as it relates to diversity and disability, social-emotional development of our students, and our own understanding of how we support students with disabilities. </a:t>
            </a:r>
            <a:endParaRPr sz="1200" dirty="0">
              <a:latin typeface="Verdana" charset="0"/>
              <a:ea typeface="Verdana" charset="0"/>
              <a:cs typeface="Verdana" charset="0"/>
            </a:endParaRPr>
          </a:p>
          <a:p>
            <a:pPr marL="0" lvl="0" indent="0" algn="l" rtl="0">
              <a:spcBef>
                <a:spcPts val="0"/>
              </a:spcBef>
              <a:spcAft>
                <a:spcPts val="0"/>
              </a:spcAft>
              <a:buNone/>
            </a:pPr>
            <a:endParaRPr lang="en-US" sz="1200" dirty="0">
              <a:latin typeface="Verdana" charset="0"/>
              <a:ea typeface="Verdana" charset="0"/>
              <a:cs typeface="Verdana"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0" dirty="0">
              <a:latin typeface="Verdana" charset="0"/>
              <a:ea typeface="Verdana" charset="0"/>
              <a:cs typeface="Verdana"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1" dirty="0">
                <a:latin typeface="Verdana" charset="0"/>
                <a:ea typeface="Verdana" charset="0"/>
                <a:cs typeface="Verdana" charset="0"/>
              </a:rPr>
              <a:t>How can we be the change in terms of disability sensitivity? </a:t>
            </a:r>
          </a:p>
          <a:p>
            <a:pPr marL="0" lvl="0" indent="0" algn="l" rtl="0">
              <a:spcBef>
                <a:spcPts val="0"/>
              </a:spcBef>
              <a:spcAft>
                <a:spcPts val="0"/>
              </a:spcAft>
              <a:buNone/>
            </a:pPr>
            <a:endParaRPr lang="en-US" sz="1200" dirty="0">
              <a:latin typeface="Verdana" charset="0"/>
              <a:ea typeface="Verdana" charset="0"/>
              <a:cs typeface="Verdana" charset="0"/>
            </a:endParaRPr>
          </a:p>
          <a:p>
            <a:pPr marL="0" lvl="0" indent="0" algn="l" rtl="0">
              <a:spcBef>
                <a:spcPts val="0"/>
              </a:spcBef>
              <a:spcAft>
                <a:spcPts val="0"/>
              </a:spcAft>
              <a:buNone/>
            </a:pPr>
            <a:endParaRPr lang="en-US" sz="1200" dirty="0">
              <a:latin typeface="Verdana" charset="0"/>
              <a:ea typeface="Verdana" charset="0"/>
              <a:cs typeface="Verdana" charset="0"/>
            </a:endParaRPr>
          </a:p>
          <a:p>
            <a:pPr marL="0" lvl="0" indent="0" algn="l" rtl="0">
              <a:spcBef>
                <a:spcPts val="0"/>
              </a:spcBef>
              <a:spcAft>
                <a:spcPts val="0"/>
              </a:spcAft>
              <a:buNone/>
            </a:pPr>
            <a:r>
              <a:rPr lang="en-US" sz="1200" dirty="0">
                <a:latin typeface="Verdana" charset="0"/>
                <a:ea typeface="Verdana" charset="0"/>
                <a:cs typeface="Verdana" charset="0"/>
              </a:rPr>
              <a:t>Our plan is to empower our school with information to help us BE the change we wish to see. We will be working with five fundamental areas that we believe will take us beyond simply creating awareness of differences, but instead to a place of appreciating people’s different journeys and experiences, while helping students and staff to understand society’s role in disabling others, as well as society’s ability to make positive change by supporting access and inclusion. We believe that by doing this, we can impact the future more powerfully in a positive direction. </a:t>
            </a:r>
          </a:p>
          <a:p>
            <a:pPr marL="0" lvl="0" indent="0" algn="l" rtl="0">
              <a:spcBef>
                <a:spcPts val="0"/>
              </a:spcBef>
              <a:spcAft>
                <a:spcPts val="0"/>
              </a:spcAft>
              <a:buNone/>
            </a:pPr>
            <a:endParaRPr lang="en-US" sz="1200" dirty="0">
              <a:latin typeface="Verdana" charset="0"/>
              <a:ea typeface="Verdana" charset="0"/>
              <a:cs typeface="Verdana" charset="0"/>
            </a:endParaRPr>
          </a:p>
          <a:p>
            <a:pPr marL="0" lvl="0" indent="0" algn="l" rtl="0">
              <a:spcBef>
                <a:spcPts val="0"/>
              </a:spcBef>
              <a:spcAft>
                <a:spcPts val="0"/>
              </a:spcAft>
              <a:buNone/>
            </a:pPr>
            <a:r>
              <a:rPr lang="en-US" sz="1200" dirty="0">
                <a:latin typeface="Verdana" charset="0"/>
                <a:ea typeface="Verdana" charset="0"/>
                <a:cs typeface="Verdana" charset="0"/>
              </a:rPr>
              <a:t>(Quote by Mahatma Gandhi)</a:t>
            </a:r>
          </a:p>
          <a:p>
            <a:pPr marL="0" lvl="0" indent="0" algn="l" rtl="0">
              <a:spcBef>
                <a:spcPts val="0"/>
              </a:spcBef>
              <a:spcAft>
                <a:spcPts val="0"/>
              </a:spcAft>
              <a:buNone/>
            </a:pPr>
            <a:endParaRPr lang="en-US" sz="1200" dirty="0">
              <a:latin typeface="Verdana" charset="0"/>
              <a:ea typeface="Verdana" charset="0"/>
              <a:cs typeface="Verdana" charset="0"/>
            </a:endParaRPr>
          </a:p>
          <a:p>
            <a:pPr marL="0" lvl="0" indent="0" algn="l" rtl="0">
              <a:spcBef>
                <a:spcPts val="0"/>
              </a:spcBef>
              <a:spcAft>
                <a:spcPts val="0"/>
              </a:spcAft>
              <a:buNone/>
            </a:pPr>
            <a:endParaRPr sz="1200" dirty="0">
              <a:latin typeface="Verdana" charset="0"/>
              <a:ea typeface="Verdana" charset="0"/>
              <a:cs typeface="Verdana" charset="0"/>
            </a:endParaRPr>
          </a:p>
          <a:p>
            <a:pPr marL="0" lvl="0" indent="0" algn="l" rtl="0">
              <a:spcBef>
                <a:spcPts val="0"/>
              </a:spcBef>
              <a:spcAft>
                <a:spcPts val="0"/>
              </a:spcAft>
              <a:buNone/>
            </a:pPr>
            <a:endParaRPr sz="1200" dirty="0">
              <a:latin typeface="Verdana" charset="0"/>
              <a:ea typeface="Verdana" charset="0"/>
              <a:cs typeface="Verdana"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5c3a5311a3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5c3a5311a3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latin typeface="Verdana" charset="0"/>
                <a:ea typeface="Verdana" charset="0"/>
                <a:cs typeface="Verdana" charset="0"/>
              </a:rPr>
              <a:t>Our plan is to empower our school with information to help us BE the change we wish to see. </a:t>
            </a:r>
          </a:p>
          <a:p>
            <a:pPr marL="0" lvl="0" indent="0" algn="l" rtl="0">
              <a:spcBef>
                <a:spcPts val="0"/>
              </a:spcBef>
              <a:spcAft>
                <a:spcPts val="0"/>
              </a:spcAft>
              <a:buNone/>
            </a:pPr>
            <a:endParaRPr lang="en" sz="1200" dirty="0">
              <a:latin typeface="Verdana" charset="0"/>
              <a:ea typeface="Verdana" charset="0"/>
              <a:cs typeface="Verdana" charset="0"/>
            </a:endParaRPr>
          </a:p>
          <a:p>
            <a:pPr marL="0" lvl="0" indent="0" algn="l" rtl="0">
              <a:spcBef>
                <a:spcPts val="0"/>
              </a:spcBef>
              <a:spcAft>
                <a:spcPts val="0"/>
              </a:spcAft>
              <a:buNone/>
            </a:pPr>
            <a:endParaRPr lang="en" sz="1200" dirty="0">
              <a:latin typeface="Verdana" charset="0"/>
              <a:ea typeface="Verdana" charset="0"/>
              <a:cs typeface="Verdana" charset="0"/>
            </a:endParaRPr>
          </a:p>
          <a:p>
            <a:pPr marL="0" lvl="0" indent="0" algn="l" rtl="0">
              <a:spcBef>
                <a:spcPts val="0"/>
              </a:spcBef>
              <a:spcAft>
                <a:spcPts val="0"/>
              </a:spcAft>
              <a:buNone/>
            </a:pPr>
            <a:r>
              <a:rPr lang="en" sz="1200" dirty="0">
                <a:latin typeface="Verdana" charset="0"/>
                <a:ea typeface="Verdana" charset="0"/>
                <a:cs typeface="Verdana" charset="0"/>
              </a:rPr>
              <a:t>We will be working with five fundamental areas that we believe will take us beyond simply creating awareness of differences, but instead to a place of appreciating people’s different journeys and experiences, while helping students and staff to understand society’s role in disabling others, as well as society’s ability to make positive change by supporting access and inclusion. </a:t>
            </a:r>
          </a:p>
          <a:p>
            <a:pPr marL="0" lvl="0" indent="0" algn="l" rtl="0">
              <a:spcBef>
                <a:spcPts val="0"/>
              </a:spcBef>
              <a:spcAft>
                <a:spcPts val="0"/>
              </a:spcAft>
              <a:buNone/>
            </a:pPr>
            <a:endParaRPr lang="en" sz="1200" dirty="0">
              <a:latin typeface="Verdana" charset="0"/>
              <a:ea typeface="Verdana" charset="0"/>
              <a:cs typeface="Verdana" charset="0"/>
            </a:endParaRPr>
          </a:p>
          <a:p>
            <a:pPr marL="0" lvl="0" indent="0" algn="l" rtl="0">
              <a:spcBef>
                <a:spcPts val="0"/>
              </a:spcBef>
              <a:spcAft>
                <a:spcPts val="0"/>
              </a:spcAft>
              <a:buNone/>
            </a:pPr>
            <a:endParaRPr lang="en" sz="1200" dirty="0">
              <a:latin typeface="Verdana" charset="0"/>
              <a:ea typeface="Verdana" charset="0"/>
              <a:cs typeface="Verdana" charset="0"/>
            </a:endParaRPr>
          </a:p>
          <a:p>
            <a:pPr marL="0" lvl="0" indent="0" algn="l" rtl="0">
              <a:spcBef>
                <a:spcPts val="0"/>
              </a:spcBef>
              <a:spcAft>
                <a:spcPts val="0"/>
              </a:spcAft>
              <a:buNone/>
            </a:pPr>
            <a:r>
              <a:rPr lang="en" sz="1200" dirty="0">
                <a:latin typeface="Verdana" charset="0"/>
                <a:ea typeface="Verdana" charset="0"/>
                <a:cs typeface="Verdana" charset="0"/>
              </a:rPr>
              <a:t>We believe that by doing this, we can impact the future more powerfully in a positive direction. </a:t>
            </a:r>
            <a:endParaRPr sz="1200" dirty="0">
              <a:latin typeface="Verdana" charset="0"/>
              <a:ea typeface="Verdana" charset="0"/>
              <a:cs typeface="Verdana" charset="0"/>
            </a:endParaRPr>
          </a:p>
          <a:p>
            <a:pPr marL="0" lvl="0" indent="0" algn="l" rtl="0">
              <a:spcBef>
                <a:spcPts val="0"/>
              </a:spcBef>
              <a:spcAft>
                <a:spcPts val="0"/>
              </a:spcAft>
              <a:buNone/>
            </a:pPr>
            <a:endParaRPr sz="1200" dirty="0">
              <a:latin typeface="Verdana" charset="0"/>
              <a:ea typeface="Verdana" charset="0"/>
              <a:cs typeface="Verdana" charset="0"/>
            </a:endParaRPr>
          </a:p>
          <a:p>
            <a:pPr marL="0" lvl="0" indent="0" algn="l" rtl="0">
              <a:spcBef>
                <a:spcPts val="0"/>
              </a:spcBef>
              <a:spcAft>
                <a:spcPts val="0"/>
              </a:spcAft>
              <a:buNone/>
            </a:pPr>
            <a:r>
              <a:rPr lang="en" sz="1200" dirty="0">
                <a:latin typeface="Verdana" charset="0"/>
                <a:ea typeface="Verdana" charset="0"/>
                <a:cs typeface="Verdana" charset="0"/>
              </a:rPr>
              <a:t>(Quote by Mahatma Gandhi)</a:t>
            </a:r>
            <a:endParaRPr sz="1200" dirty="0">
              <a:latin typeface="Verdana" charset="0"/>
              <a:ea typeface="Verdana" charset="0"/>
              <a:cs typeface="Verdana"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5c3a5311a3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5c3a5311a3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latin typeface="Verdana" charset="0"/>
                <a:ea typeface="Verdana" charset="0"/>
                <a:cs typeface="Verdana" charset="0"/>
              </a:rPr>
              <a:t>And so this must be our task, to understand the disability </a:t>
            </a:r>
            <a:r>
              <a:rPr lang="en-US" sz="1200" dirty="0">
                <a:latin typeface="Verdana" charset="0"/>
                <a:ea typeface="Verdana" charset="0"/>
                <a:cs typeface="Verdana" charset="0"/>
              </a:rPr>
              <a:t>experience</a:t>
            </a:r>
            <a:r>
              <a:rPr lang="en" sz="1200" dirty="0">
                <a:latin typeface="Verdana" charset="0"/>
                <a:ea typeface="Verdana" charset="0"/>
                <a:cs typeface="Verdana" charset="0"/>
              </a:rPr>
              <a:t>, and teach children and youth about OUR role in disabling people. </a:t>
            </a:r>
            <a:endParaRPr sz="1200" dirty="0">
              <a:latin typeface="Verdana" charset="0"/>
              <a:ea typeface="Verdana" charset="0"/>
              <a:cs typeface="Verdana"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5bd249cd6e_1_56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0" name="Google Shape;210;g5bd249cd6e_1_56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1"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dirty="0"/>
              <a:t>[INSTRUCTIONS - Read slide.]</a:t>
            </a:r>
          </a:p>
          <a:p>
            <a:pPr marL="457200" marR="0" lvl="1"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dirty="0"/>
          </a:p>
          <a:p>
            <a:pPr marL="457200" lvl="1" indent="0" algn="l" rtl="0">
              <a:spcBef>
                <a:spcPts val="0"/>
              </a:spcBef>
              <a:spcAft>
                <a:spcPts val="0"/>
              </a:spcAft>
              <a:buNone/>
            </a:pPr>
            <a:endParaRPr lang="en" sz="1200" dirty="0">
              <a:latin typeface="Verdana" charset="0"/>
              <a:ea typeface="Verdana" charset="0"/>
              <a:cs typeface="Verdana" charset="0"/>
            </a:endParaRPr>
          </a:p>
          <a:p>
            <a:pPr marL="457200" lvl="1" indent="0" algn="l" rtl="0">
              <a:spcBef>
                <a:spcPts val="0"/>
              </a:spcBef>
              <a:spcAft>
                <a:spcPts val="0"/>
              </a:spcAft>
              <a:buNone/>
            </a:pPr>
            <a:r>
              <a:rPr lang="en" sz="1200" dirty="0">
                <a:latin typeface="Verdana" charset="0"/>
                <a:ea typeface="Verdana" charset="0"/>
                <a:cs typeface="Verdana" charset="0"/>
              </a:rPr>
              <a:t>Each of these five fundamentals is critical as a foundation for community understanding of how society can either empower, or disable. </a:t>
            </a:r>
          </a:p>
          <a:p>
            <a:pPr marL="457200" lvl="1" indent="0" algn="l" rtl="0">
              <a:spcBef>
                <a:spcPts val="0"/>
              </a:spcBef>
              <a:spcAft>
                <a:spcPts val="0"/>
              </a:spcAft>
              <a:buNone/>
            </a:pPr>
            <a:endParaRPr lang="en" sz="1200" dirty="0">
              <a:latin typeface="Verdana" charset="0"/>
              <a:ea typeface="Verdana" charset="0"/>
              <a:cs typeface="Verdana" charset="0"/>
            </a:endParaRPr>
          </a:p>
          <a:p>
            <a:pPr marL="457200" lvl="1" indent="0" algn="l" rtl="0">
              <a:spcBef>
                <a:spcPts val="0"/>
              </a:spcBef>
              <a:spcAft>
                <a:spcPts val="0"/>
              </a:spcAft>
              <a:buNone/>
            </a:pPr>
            <a:endParaRPr lang="en" sz="1200" dirty="0">
              <a:latin typeface="Verdana" charset="0"/>
              <a:ea typeface="Verdana" charset="0"/>
              <a:cs typeface="Verdana" charset="0"/>
            </a:endParaRPr>
          </a:p>
          <a:p>
            <a:pPr marL="457200" lvl="1" indent="0" algn="l" rtl="0">
              <a:spcBef>
                <a:spcPts val="0"/>
              </a:spcBef>
              <a:spcAft>
                <a:spcPts val="0"/>
              </a:spcAft>
              <a:buNone/>
            </a:pPr>
            <a:r>
              <a:rPr lang="en" sz="1200" dirty="0">
                <a:latin typeface="Verdana" charset="0"/>
                <a:ea typeface="Verdana" charset="0"/>
                <a:cs typeface="Verdana" charset="0"/>
              </a:rPr>
              <a:t>Let’s take a look at what each one encompasses. </a:t>
            </a:r>
            <a:endParaRPr sz="1200" dirty="0">
              <a:latin typeface="Verdana" charset="0"/>
              <a:ea typeface="Verdana" charset="0"/>
              <a:cs typeface="Verdana"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5d437f0e9b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5d437f0e9b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latin typeface="Verdana" charset="0"/>
                <a:ea typeface="Verdana" charset="0"/>
                <a:cs typeface="Verdana" charset="0"/>
              </a:rPr>
              <a:t>We’ll start with Ableism.</a:t>
            </a:r>
          </a:p>
          <a:p>
            <a:pPr marL="0" lvl="0" indent="0" algn="l" rtl="0">
              <a:spcBef>
                <a:spcPts val="0"/>
              </a:spcBef>
              <a:spcAft>
                <a:spcPts val="0"/>
              </a:spcAft>
              <a:buNone/>
            </a:pPr>
            <a:endParaRPr sz="1200" dirty="0">
              <a:latin typeface="Verdana" charset="0"/>
              <a:ea typeface="Verdana" charset="0"/>
              <a:cs typeface="Verdana" charset="0"/>
            </a:endParaRPr>
          </a:p>
          <a:p>
            <a:pPr marL="0" lvl="0" indent="0" algn="l" rtl="0">
              <a:spcBef>
                <a:spcPts val="0"/>
              </a:spcBef>
              <a:spcAft>
                <a:spcPts val="0"/>
              </a:spcAft>
              <a:buNone/>
            </a:pPr>
            <a:r>
              <a:rPr lang="en" sz="1200" dirty="0">
                <a:latin typeface="Verdana" charset="0"/>
                <a:ea typeface="Verdana" charset="0"/>
                <a:cs typeface="Verdana" charset="0"/>
              </a:rPr>
              <a:t>But before that, what are some other isms you know of?</a:t>
            </a:r>
            <a:endParaRPr sz="1200" dirty="0">
              <a:latin typeface="Verdana" charset="0"/>
              <a:ea typeface="Verdana" charset="0"/>
              <a:cs typeface="Verdana" charset="0"/>
            </a:endParaRPr>
          </a:p>
          <a:p>
            <a:pPr marL="0" lvl="0" indent="0" algn="l" rtl="0">
              <a:spcBef>
                <a:spcPts val="0"/>
              </a:spcBef>
              <a:spcAft>
                <a:spcPts val="0"/>
              </a:spcAft>
              <a:buNone/>
            </a:pPr>
            <a:endParaRPr lang="en" sz="1200" dirty="0">
              <a:latin typeface="Verdana" charset="0"/>
              <a:ea typeface="Verdana" charset="0"/>
              <a:cs typeface="Verdana" charset="0"/>
            </a:endParaRPr>
          </a:p>
          <a:p>
            <a:pPr marL="0" lvl="0" indent="0" algn="l" rtl="0">
              <a:spcBef>
                <a:spcPts val="0"/>
              </a:spcBef>
              <a:spcAft>
                <a:spcPts val="0"/>
              </a:spcAft>
              <a:buNone/>
            </a:pPr>
            <a:r>
              <a:rPr lang="en" sz="1200" dirty="0">
                <a:latin typeface="Verdana" charset="0"/>
                <a:ea typeface="Verdana" charset="0"/>
                <a:cs typeface="Verdana" charset="0"/>
              </a:rPr>
              <a:t>[INSTRUCTIONS – ask the participants for input (maybe write different ‘isms down on a chart as participants call them out)]</a:t>
            </a:r>
          </a:p>
          <a:p>
            <a:pPr marL="0" lvl="0" indent="0" algn="l" rtl="0">
              <a:spcBef>
                <a:spcPts val="0"/>
              </a:spcBef>
              <a:spcAft>
                <a:spcPts val="0"/>
              </a:spcAft>
              <a:buNone/>
            </a:pPr>
            <a:endParaRPr lang="en" sz="1200" dirty="0">
              <a:latin typeface="Verdana" charset="0"/>
              <a:ea typeface="Verdana" charset="0"/>
              <a:cs typeface="Verdana" charset="0"/>
            </a:endParaRPr>
          </a:p>
          <a:p>
            <a:pPr marL="0" lvl="0" indent="0" algn="l" rtl="0">
              <a:spcBef>
                <a:spcPts val="0"/>
              </a:spcBef>
              <a:spcAft>
                <a:spcPts val="0"/>
              </a:spcAft>
              <a:buNone/>
            </a:pPr>
            <a:endParaRPr sz="1200" dirty="0">
              <a:latin typeface="Verdana" charset="0"/>
              <a:ea typeface="Verdana" charset="0"/>
              <a:cs typeface="Verdana" charset="0"/>
            </a:endParaRPr>
          </a:p>
          <a:p>
            <a:pPr marL="0" lvl="0" indent="0" algn="l" rtl="0">
              <a:spcBef>
                <a:spcPts val="0"/>
              </a:spcBef>
              <a:spcAft>
                <a:spcPts val="0"/>
              </a:spcAft>
              <a:buNone/>
            </a:pPr>
            <a:r>
              <a:rPr lang="en" sz="1200" b="1" dirty="0">
                <a:latin typeface="Verdana" charset="0"/>
                <a:ea typeface="Verdana" charset="0"/>
                <a:cs typeface="Verdana" charset="0"/>
              </a:rPr>
              <a:t>Based on what characteristics do we marginalize and discriminate against people? </a:t>
            </a:r>
            <a:endParaRPr sz="1200" b="1" dirty="0">
              <a:latin typeface="Verdana" charset="0"/>
              <a:ea typeface="Verdana" charset="0"/>
              <a:cs typeface="Verdana" charset="0"/>
            </a:endParaRPr>
          </a:p>
          <a:p>
            <a:pPr marL="0" lvl="0" indent="0" algn="l" rtl="0">
              <a:spcBef>
                <a:spcPts val="0"/>
              </a:spcBef>
              <a:spcAft>
                <a:spcPts val="0"/>
              </a:spcAft>
              <a:buNone/>
            </a:pPr>
            <a:r>
              <a:rPr lang="en" sz="1200" dirty="0">
                <a:latin typeface="Verdana" charset="0"/>
                <a:ea typeface="Verdana" charset="0"/>
                <a:cs typeface="Verdana" charset="0"/>
              </a:rPr>
              <a:t>Possible answers:</a:t>
            </a:r>
            <a:endParaRPr sz="1200" dirty="0">
              <a:latin typeface="Verdana" charset="0"/>
              <a:ea typeface="Verdana" charset="0"/>
              <a:cs typeface="Verdana" charset="0"/>
            </a:endParaRPr>
          </a:p>
          <a:p>
            <a:pPr marL="457200" lvl="0" indent="-317500" algn="l" rtl="0">
              <a:spcBef>
                <a:spcPts val="0"/>
              </a:spcBef>
              <a:spcAft>
                <a:spcPts val="0"/>
              </a:spcAft>
              <a:buSzPts val="1400"/>
              <a:buChar char="●"/>
            </a:pPr>
            <a:r>
              <a:rPr lang="en" sz="1200" dirty="0">
                <a:latin typeface="Verdana" charset="0"/>
                <a:ea typeface="Verdana" charset="0"/>
                <a:cs typeface="Verdana" charset="0"/>
              </a:rPr>
              <a:t>Race</a:t>
            </a:r>
            <a:endParaRPr sz="1200" dirty="0">
              <a:latin typeface="Verdana" charset="0"/>
              <a:ea typeface="Verdana" charset="0"/>
              <a:cs typeface="Verdana" charset="0"/>
            </a:endParaRPr>
          </a:p>
          <a:p>
            <a:pPr marL="457200" lvl="0" indent="-317500" algn="l" rtl="0">
              <a:spcBef>
                <a:spcPts val="0"/>
              </a:spcBef>
              <a:spcAft>
                <a:spcPts val="0"/>
              </a:spcAft>
              <a:buSzPts val="1400"/>
              <a:buChar char="●"/>
            </a:pPr>
            <a:r>
              <a:rPr lang="en" sz="1200" dirty="0">
                <a:latin typeface="Verdana" charset="0"/>
                <a:ea typeface="Verdana" charset="0"/>
                <a:cs typeface="Verdana" charset="0"/>
              </a:rPr>
              <a:t>Gender</a:t>
            </a:r>
            <a:endParaRPr sz="1200" dirty="0">
              <a:latin typeface="Verdana" charset="0"/>
              <a:ea typeface="Verdana" charset="0"/>
              <a:cs typeface="Verdana" charset="0"/>
            </a:endParaRPr>
          </a:p>
          <a:p>
            <a:pPr marL="457200" lvl="0" indent="-317500" algn="l" rtl="0">
              <a:spcBef>
                <a:spcPts val="0"/>
              </a:spcBef>
              <a:spcAft>
                <a:spcPts val="0"/>
              </a:spcAft>
              <a:buSzPts val="1400"/>
              <a:buChar char="●"/>
            </a:pPr>
            <a:r>
              <a:rPr lang="en" sz="1200" dirty="0">
                <a:latin typeface="Verdana" charset="0"/>
                <a:ea typeface="Verdana" charset="0"/>
                <a:cs typeface="Verdana" charset="0"/>
              </a:rPr>
              <a:t>Gender identity</a:t>
            </a:r>
            <a:endParaRPr sz="1200" dirty="0">
              <a:latin typeface="Verdana" charset="0"/>
              <a:ea typeface="Verdana" charset="0"/>
              <a:cs typeface="Verdana" charset="0"/>
            </a:endParaRPr>
          </a:p>
          <a:p>
            <a:pPr marL="457200" lvl="0" indent="-317500" algn="l" rtl="0">
              <a:spcBef>
                <a:spcPts val="0"/>
              </a:spcBef>
              <a:spcAft>
                <a:spcPts val="0"/>
              </a:spcAft>
              <a:buSzPts val="1400"/>
              <a:buChar char="●"/>
            </a:pPr>
            <a:r>
              <a:rPr lang="en" sz="1200" dirty="0">
                <a:latin typeface="Verdana" charset="0"/>
                <a:ea typeface="Verdana" charset="0"/>
                <a:cs typeface="Verdana" charset="0"/>
              </a:rPr>
              <a:t>Religion</a:t>
            </a:r>
            <a:endParaRPr sz="1200" dirty="0">
              <a:latin typeface="Verdana" charset="0"/>
              <a:ea typeface="Verdana" charset="0"/>
              <a:cs typeface="Verdana" charset="0"/>
            </a:endParaRPr>
          </a:p>
          <a:p>
            <a:pPr marL="457200" lvl="0" indent="-317500" algn="l" rtl="0">
              <a:spcBef>
                <a:spcPts val="0"/>
              </a:spcBef>
              <a:spcAft>
                <a:spcPts val="0"/>
              </a:spcAft>
              <a:buSzPts val="1400"/>
              <a:buChar char="●"/>
            </a:pPr>
            <a:r>
              <a:rPr lang="en" sz="1200" dirty="0">
                <a:latin typeface="Verdana" charset="0"/>
                <a:ea typeface="Verdana" charset="0"/>
                <a:cs typeface="Verdana" charset="0"/>
              </a:rPr>
              <a:t>Socio-Economic status</a:t>
            </a:r>
            <a:endParaRPr sz="1200" dirty="0">
              <a:latin typeface="Verdana" charset="0"/>
              <a:ea typeface="Verdana" charset="0"/>
              <a:cs typeface="Verdana" charset="0"/>
            </a:endParaRPr>
          </a:p>
          <a:p>
            <a:pPr marL="457200" lvl="0" indent="-317500" algn="l" rtl="0">
              <a:spcBef>
                <a:spcPts val="0"/>
              </a:spcBef>
              <a:spcAft>
                <a:spcPts val="0"/>
              </a:spcAft>
              <a:buSzPts val="1400"/>
              <a:buChar char="●"/>
            </a:pPr>
            <a:r>
              <a:rPr lang="en" sz="1200" dirty="0">
                <a:latin typeface="Verdana" charset="0"/>
                <a:ea typeface="Verdana" charset="0"/>
                <a:cs typeface="Verdana" charset="0"/>
              </a:rPr>
              <a:t>Political affiliation</a:t>
            </a:r>
            <a:endParaRPr sz="1200" dirty="0">
              <a:latin typeface="Verdana" charset="0"/>
              <a:ea typeface="Verdana" charset="0"/>
              <a:cs typeface="Verdana" charset="0"/>
            </a:endParaRPr>
          </a:p>
          <a:p>
            <a:pPr marL="457200" lvl="0" indent="-317500" algn="l" rtl="0">
              <a:spcBef>
                <a:spcPts val="0"/>
              </a:spcBef>
              <a:spcAft>
                <a:spcPts val="0"/>
              </a:spcAft>
              <a:buSzPts val="1400"/>
              <a:buChar char="●"/>
            </a:pPr>
            <a:endParaRPr sz="1200" dirty="0">
              <a:latin typeface="Verdana" charset="0"/>
              <a:ea typeface="Verdana" charset="0"/>
              <a:cs typeface="Verdana" charset="0"/>
            </a:endParaRPr>
          </a:p>
          <a:p>
            <a:pPr marL="0" lvl="0" indent="0" algn="l" rtl="0">
              <a:spcBef>
                <a:spcPts val="0"/>
              </a:spcBef>
              <a:spcAft>
                <a:spcPts val="0"/>
              </a:spcAft>
              <a:buNone/>
            </a:pPr>
            <a:r>
              <a:rPr lang="en" sz="1200" b="1" dirty="0">
                <a:latin typeface="Verdana" charset="0"/>
                <a:ea typeface="Verdana" charset="0"/>
                <a:cs typeface="Verdana" charset="0"/>
              </a:rPr>
              <a:t>And we have words that describe societal biases toward groups of people in said categories. You’ve heard of racism? You’ve heard of sexism? Any other isms?</a:t>
            </a:r>
            <a:endParaRPr sz="1200" dirty="0">
              <a:latin typeface="Verdana" charset="0"/>
              <a:ea typeface="Verdana" charset="0"/>
              <a:cs typeface="Verdana" charset="0"/>
            </a:endParaRPr>
          </a:p>
          <a:p>
            <a:pPr marL="457200" lvl="0" indent="-317500" algn="l" rtl="0">
              <a:spcBef>
                <a:spcPts val="0"/>
              </a:spcBef>
              <a:spcAft>
                <a:spcPts val="0"/>
              </a:spcAft>
              <a:buSzPts val="1400"/>
              <a:buChar char="●"/>
            </a:pPr>
            <a:endParaRPr sz="1200" dirty="0">
              <a:latin typeface="Verdana" charset="0"/>
              <a:ea typeface="Verdana" charset="0"/>
              <a:cs typeface="Verdana" charset="0"/>
            </a:endParaRPr>
          </a:p>
          <a:p>
            <a:pPr marL="0" lvl="0" indent="0" algn="l" rtl="0">
              <a:spcBef>
                <a:spcPts val="0"/>
              </a:spcBef>
              <a:spcAft>
                <a:spcPts val="0"/>
              </a:spcAft>
              <a:buNone/>
            </a:pPr>
            <a:endParaRPr sz="1200" dirty="0">
              <a:latin typeface="Verdana" charset="0"/>
              <a:ea typeface="Verdana" charset="0"/>
              <a:cs typeface="Verdana" charset="0"/>
            </a:endParaRPr>
          </a:p>
          <a:p>
            <a:pPr marL="0" lvl="0" indent="0" algn="l" rtl="0">
              <a:spcBef>
                <a:spcPts val="0"/>
              </a:spcBef>
              <a:spcAft>
                <a:spcPts val="0"/>
              </a:spcAft>
              <a:buNone/>
            </a:pPr>
            <a:r>
              <a:rPr lang="en" sz="1200" b="1" dirty="0">
                <a:latin typeface="Verdana" charset="0"/>
                <a:ea typeface="Verdana" charset="0"/>
                <a:cs typeface="Verdana" charset="0"/>
              </a:rPr>
              <a:t>What do they mean?</a:t>
            </a:r>
            <a:endParaRPr sz="1200" b="1" dirty="0">
              <a:latin typeface="Verdana" charset="0"/>
              <a:ea typeface="Verdana" charset="0"/>
              <a:cs typeface="Verdana" charset="0"/>
            </a:endParaRPr>
          </a:p>
          <a:p>
            <a:pPr marL="0" lvl="0" indent="0" algn="l" rtl="0">
              <a:spcBef>
                <a:spcPts val="0"/>
              </a:spcBef>
              <a:spcAft>
                <a:spcPts val="0"/>
              </a:spcAft>
              <a:buNone/>
            </a:pPr>
            <a:r>
              <a:rPr lang="en" sz="1200" dirty="0">
                <a:latin typeface="Verdana" charset="0"/>
                <a:ea typeface="Verdana" charset="0"/>
                <a:cs typeface="Verdana" charset="0"/>
              </a:rPr>
              <a:t>Possible answers:</a:t>
            </a:r>
            <a:endParaRPr sz="1200" dirty="0">
              <a:latin typeface="Verdana" charset="0"/>
              <a:ea typeface="Verdana" charset="0"/>
              <a:cs typeface="Verdana" charset="0"/>
            </a:endParaRPr>
          </a:p>
          <a:p>
            <a:pPr marL="457200" lvl="0" indent="-317500" algn="l" rtl="0">
              <a:spcBef>
                <a:spcPts val="0"/>
              </a:spcBef>
              <a:spcAft>
                <a:spcPts val="0"/>
              </a:spcAft>
              <a:buSzPts val="1400"/>
              <a:buChar char="●"/>
            </a:pPr>
            <a:r>
              <a:rPr lang="en" sz="1200" dirty="0">
                <a:latin typeface="Verdana" charset="0"/>
                <a:ea typeface="Verdana" charset="0"/>
                <a:cs typeface="Verdana" charset="0"/>
              </a:rPr>
              <a:t>Discrimination against a person or persons based on a trait that is perceived to be too different from the norm</a:t>
            </a:r>
            <a:endParaRPr sz="1200" dirty="0">
              <a:latin typeface="Verdana" charset="0"/>
              <a:ea typeface="Verdana" charset="0"/>
              <a:cs typeface="Verdana" charset="0"/>
            </a:endParaRPr>
          </a:p>
          <a:p>
            <a:pPr marL="457200" lvl="0" indent="-317500" algn="l" rtl="0">
              <a:spcBef>
                <a:spcPts val="0"/>
              </a:spcBef>
              <a:spcAft>
                <a:spcPts val="0"/>
              </a:spcAft>
              <a:buSzPts val="1400"/>
              <a:buChar char="●"/>
            </a:pPr>
            <a:r>
              <a:rPr lang="en" sz="1200" dirty="0">
                <a:latin typeface="Verdana" charset="0"/>
                <a:ea typeface="Verdana" charset="0"/>
                <a:cs typeface="Verdana" charset="0"/>
              </a:rPr>
              <a:t>Negative attitude toward a person or persons based on...</a:t>
            </a:r>
            <a:endParaRPr sz="1200" dirty="0">
              <a:latin typeface="Verdana" charset="0"/>
              <a:ea typeface="Verdana" charset="0"/>
              <a:cs typeface="Verdana" charset="0"/>
            </a:endParaRPr>
          </a:p>
          <a:p>
            <a:pPr marL="0" lvl="0" indent="0" algn="l" rtl="0">
              <a:spcBef>
                <a:spcPts val="0"/>
              </a:spcBef>
              <a:spcAft>
                <a:spcPts val="0"/>
              </a:spcAft>
              <a:buNone/>
            </a:pPr>
            <a:endParaRPr sz="1200" dirty="0">
              <a:latin typeface="Verdana" charset="0"/>
              <a:ea typeface="Verdana" charset="0"/>
              <a:cs typeface="Verdana" charset="0"/>
            </a:endParaRPr>
          </a:p>
          <a:p>
            <a:pPr marL="0" lvl="0" indent="0" algn="l" rtl="0">
              <a:spcBef>
                <a:spcPts val="0"/>
              </a:spcBef>
              <a:spcAft>
                <a:spcPts val="0"/>
              </a:spcAft>
              <a:buNone/>
            </a:pPr>
            <a:r>
              <a:rPr lang="en" sz="1200" b="1" dirty="0">
                <a:latin typeface="Verdana" charset="0"/>
                <a:ea typeface="Verdana" charset="0"/>
                <a:cs typeface="Verdana" charset="0"/>
              </a:rPr>
              <a:t>What is their impact or what do they do? </a:t>
            </a:r>
            <a:endParaRPr sz="1200" b="1" dirty="0">
              <a:latin typeface="Verdana" charset="0"/>
              <a:ea typeface="Verdana" charset="0"/>
              <a:cs typeface="Verdana" charset="0"/>
            </a:endParaRPr>
          </a:p>
          <a:p>
            <a:pPr marL="0" lvl="0" indent="0" algn="l" rtl="0">
              <a:spcBef>
                <a:spcPts val="0"/>
              </a:spcBef>
              <a:spcAft>
                <a:spcPts val="0"/>
              </a:spcAft>
              <a:buNone/>
            </a:pPr>
            <a:r>
              <a:rPr lang="en" sz="1200" dirty="0">
                <a:latin typeface="Verdana" charset="0"/>
                <a:ea typeface="Verdana" charset="0"/>
                <a:cs typeface="Verdana" charset="0"/>
              </a:rPr>
              <a:t>Possible answers:</a:t>
            </a:r>
            <a:endParaRPr sz="1200" dirty="0">
              <a:latin typeface="Verdana" charset="0"/>
              <a:ea typeface="Verdana" charset="0"/>
              <a:cs typeface="Verdana" charset="0"/>
            </a:endParaRPr>
          </a:p>
          <a:p>
            <a:pPr marL="457200" lvl="0" indent="-317500" algn="l" rtl="0">
              <a:spcBef>
                <a:spcPts val="0"/>
              </a:spcBef>
              <a:spcAft>
                <a:spcPts val="0"/>
              </a:spcAft>
              <a:buSzPts val="1400"/>
              <a:buChar char="●"/>
            </a:pPr>
            <a:r>
              <a:rPr lang="en" sz="1200" dirty="0">
                <a:latin typeface="Verdana" charset="0"/>
                <a:ea typeface="Verdana" charset="0"/>
                <a:cs typeface="Verdana" charset="0"/>
              </a:rPr>
              <a:t>Perpetuate fear/hate</a:t>
            </a:r>
            <a:endParaRPr sz="1200" dirty="0">
              <a:latin typeface="Verdana" charset="0"/>
              <a:ea typeface="Verdana" charset="0"/>
              <a:cs typeface="Verdana" charset="0"/>
            </a:endParaRPr>
          </a:p>
          <a:p>
            <a:pPr marL="457200" lvl="0" indent="-317500" algn="l" rtl="0">
              <a:spcBef>
                <a:spcPts val="0"/>
              </a:spcBef>
              <a:spcAft>
                <a:spcPts val="0"/>
              </a:spcAft>
              <a:buSzPts val="1400"/>
              <a:buChar char="●"/>
            </a:pPr>
            <a:r>
              <a:rPr lang="en" sz="1200" dirty="0">
                <a:latin typeface="Verdana" charset="0"/>
                <a:ea typeface="Verdana" charset="0"/>
                <a:cs typeface="Verdana" charset="0"/>
              </a:rPr>
              <a:t>Create division/otherness</a:t>
            </a:r>
            <a:endParaRPr sz="1200" dirty="0">
              <a:latin typeface="Verdana" charset="0"/>
              <a:ea typeface="Verdana" charset="0"/>
              <a:cs typeface="Verdana" charset="0"/>
            </a:endParaRPr>
          </a:p>
          <a:p>
            <a:pPr marL="457200" lvl="0" indent="-317500" algn="l" rtl="0">
              <a:spcBef>
                <a:spcPts val="0"/>
              </a:spcBef>
              <a:spcAft>
                <a:spcPts val="0"/>
              </a:spcAft>
              <a:buSzPts val="1400"/>
              <a:buChar char="●"/>
            </a:pPr>
            <a:r>
              <a:rPr lang="en" sz="1200" dirty="0">
                <a:latin typeface="Verdana" charset="0"/>
                <a:ea typeface="Verdana" charset="0"/>
                <a:cs typeface="Verdana" charset="0"/>
              </a:rPr>
              <a:t>Excuse mistreatment</a:t>
            </a:r>
            <a:endParaRPr sz="1200" dirty="0">
              <a:latin typeface="Verdana" charset="0"/>
              <a:ea typeface="Verdana" charset="0"/>
              <a:cs typeface="Verdana" charset="0"/>
            </a:endParaRPr>
          </a:p>
          <a:p>
            <a:pPr marL="0" lvl="0" indent="0" algn="l" rtl="0">
              <a:spcBef>
                <a:spcPts val="0"/>
              </a:spcBef>
              <a:spcAft>
                <a:spcPts val="0"/>
              </a:spcAft>
              <a:buNone/>
            </a:pPr>
            <a:endParaRPr sz="1200" dirty="0">
              <a:latin typeface="Verdana" charset="0"/>
              <a:ea typeface="Verdana" charset="0"/>
              <a:cs typeface="Verdana" charset="0"/>
            </a:endParaRPr>
          </a:p>
          <a:p>
            <a:pPr marL="0" lvl="0" indent="0" algn="l" rtl="0">
              <a:spcBef>
                <a:spcPts val="0"/>
              </a:spcBef>
              <a:spcAft>
                <a:spcPts val="0"/>
              </a:spcAft>
              <a:buNone/>
            </a:pPr>
            <a:r>
              <a:rPr lang="en" sz="1200" dirty="0">
                <a:latin typeface="Verdana" charset="0"/>
                <a:ea typeface="Verdana" charset="0"/>
                <a:cs typeface="Verdana" charset="0"/>
              </a:rPr>
              <a:t>Acknowledge responses with gratitude.</a:t>
            </a:r>
            <a:endParaRPr sz="1200" dirty="0">
              <a:latin typeface="Verdana" charset="0"/>
              <a:ea typeface="Verdana" charset="0"/>
              <a:cs typeface="Verdana" charset="0"/>
            </a:endParaRPr>
          </a:p>
          <a:p>
            <a:pPr marL="0" lvl="0" indent="0" algn="l" rtl="0">
              <a:spcBef>
                <a:spcPts val="0"/>
              </a:spcBef>
              <a:spcAft>
                <a:spcPts val="0"/>
              </a:spcAft>
              <a:buNone/>
            </a:pPr>
            <a:endParaRPr sz="1200" dirty="0">
              <a:latin typeface="Verdana" charset="0"/>
              <a:ea typeface="Verdana" charset="0"/>
              <a:cs typeface="Verdana" charset="0"/>
            </a:endParaRPr>
          </a:p>
          <a:p>
            <a:pPr marL="0" lvl="0" indent="0" algn="l" rtl="0">
              <a:spcBef>
                <a:spcPts val="0"/>
              </a:spcBef>
              <a:spcAft>
                <a:spcPts val="0"/>
              </a:spcAft>
              <a:buNone/>
            </a:pPr>
            <a:endParaRPr sz="1200" dirty="0">
              <a:latin typeface="Verdana" charset="0"/>
              <a:ea typeface="Verdana" charset="0"/>
              <a:cs typeface="Verdana"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5c3a5311a3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5c3a5311a3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latin typeface="Verdana" charset="0"/>
                <a:ea typeface="Verdana" charset="0"/>
                <a:cs typeface="Verdana" charset="0"/>
              </a:rPr>
              <a:t>Ableism is one of the -isms. </a:t>
            </a:r>
            <a:endParaRPr sz="1200" dirty="0">
              <a:latin typeface="Verdana" charset="0"/>
              <a:ea typeface="Verdana" charset="0"/>
              <a:cs typeface="Verdana" charset="0"/>
            </a:endParaRPr>
          </a:p>
          <a:p>
            <a:pPr marL="0" lvl="0" indent="0" algn="l" rtl="0">
              <a:spcBef>
                <a:spcPts val="0"/>
              </a:spcBef>
              <a:spcAft>
                <a:spcPts val="0"/>
              </a:spcAft>
              <a:buNone/>
            </a:pPr>
            <a:endParaRPr sz="1200" dirty="0">
              <a:latin typeface="Verdana" charset="0"/>
              <a:ea typeface="Verdana" charset="0"/>
              <a:cs typeface="Verdana" charset="0"/>
            </a:endParaRPr>
          </a:p>
          <a:p>
            <a:pPr marL="0" lvl="0" indent="0" algn="l" rtl="0">
              <a:spcBef>
                <a:spcPts val="0"/>
              </a:spcBef>
              <a:spcAft>
                <a:spcPts val="0"/>
              </a:spcAft>
              <a:buNone/>
            </a:pPr>
            <a:r>
              <a:rPr lang="en" sz="1200" dirty="0">
                <a:latin typeface="Verdana" charset="0"/>
                <a:ea typeface="Verdana" charset="0"/>
                <a:cs typeface="Verdana" charset="0"/>
              </a:rPr>
              <a:t>[INSTRUCTIONS – ask the participants - How many of you have heard of Ableism before today?]  </a:t>
            </a:r>
            <a:endParaRPr sz="1200" dirty="0">
              <a:latin typeface="Verdana" charset="0"/>
              <a:ea typeface="Verdana" charset="0"/>
              <a:cs typeface="Verdana" charset="0"/>
            </a:endParaRPr>
          </a:p>
          <a:p>
            <a:pPr marL="0" lvl="0" indent="0" algn="l" rtl="0">
              <a:spcBef>
                <a:spcPts val="0"/>
              </a:spcBef>
              <a:spcAft>
                <a:spcPts val="0"/>
              </a:spcAft>
              <a:buNone/>
            </a:pPr>
            <a:endParaRPr sz="1200" dirty="0">
              <a:latin typeface="Verdana" charset="0"/>
              <a:ea typeface="Verdana" charset="0"/>
              <a:cs typeface="Verdana" charset="0"/>
            </a:endParaRPr>
          </a:p>
          <a:p>
            <a:pPr marL="0" lvl="0" indent="0" algn="l" rtl="0">
              <a:spcBef>
                <a:spcPts val="0"/>
              </a:spcBef>
              <a:spcAft>
                <a:spcPts val="0"/>
              </a:spcAft>
              <a:buNone/>
            </a:pPr>
            <a:r>
              <a:rPr lang="en" sz="1200" dirty="0">
                <a:latin typeface="Verdana" charset="0"/>
                <a:ea typeface="Verdana" charset="0"/>
                <a:cs typeface="Verdana" charset="0"/>
              </a:rPr>
              <a:t>Discrimination against people with disabilities is called Ableism. And it isn’t always an obvious thing. In fact, many of you have not heard of it because it’s not something that is recognized within society in general. </a:t>
            </a:r>
            <a:endParaRPr sz="1200" dirty="0">
              <a:latin typeface="Verdana" charset="0"/>
              <a:ea typeface="Verdana" charset="0"/>
              <a:cs typeface="Verdana" charset="0"/>
            </a:endParaRPr>
          </a:p>
          <a:p>
            <a:pPr marL="0" lvl="0" indent="0" algn="l" rtl="0">
              <a:spcBef>
                <a:spcPts val="0"/>
              </a:spcBef>
              <a:spcAft>
                <a:spcPts val="0"/>
              </a:spcAft>
              <a:buNone/>
            </a:pPr>
            <a:endParaRPr sz="1200" dirty="0">
              <a:latin typeface="Verdana" charset="0"/>
              <a:ea typeface="Verdana" charset="0"/>
              <a:cs typeface="Verdana" charset="0"/>
            </a:endParaRPr>
          </a:p>
          <a:p>
            <a:pPr marL="0" lvl="0" indent="0" algn="l" rtl="0">
              <a:spcBef>
                <a:spcPts val="0"/>
              </a:spcBef>
              <a:spcAft>
                <a:spcPts val="0"/>
              </a:spcAft>
              <a:buNone/>
            </a:pPr>
            <a:r>
              <a:rPr lang="en" sz="1200" dirty="0">
                <a:latin typeface="Verdana" charset="0"/>
                <a:ea typeface="Verdana" charset="0"/>
                <a:cs typeface="Verdana" charset="0"/>
              </a:rPr>
              <a:t>Ableism often looks like charity or pity or even a focus on inspiration. </a:t>
            </a:r>
          </a:p>
          <a:p>
            <a:pPr marL="0" lvl="0" indent="0" algn="l" rtl="0">
              <a:spcBef>
                <a:spcPts val="0"/>
              </a:spcBef>
              <a:spcAft>
                <a:spcPts val="0"/>
              </a:spcAft>
              <a:buNone/>
            </a:pPr>
            <a:endParaRPr lang="en" sz="1200" dirty="0">
              <a:latin typeface="Verdana" charset="0"/>
              <a:ea typeface="Verdana" charset="0"/>
              <a:cs typeface="Verdana" charset="0"/>
            </a:endParaRPr>
          </a:p>
          <a:p>
            <a:pPr marL="0" lvl="0" indent="0" algn="l" rtl="0">
              <a:spcBef>
                <a:spcPts val="0"/>
              </a:spcBef>
              <a:spcAft>
                <a:spcPts val="0"/>
              </a:spcAft>
              <a:buNone/>
            </a:pPr>
            <a:r>
              <a:rPr lang="en" sz="1200" dirty="0">
                <a:latin typeface="Verdana" charset="0"/>
                <a:ea typeface="Verdana" charset="0"/>
                <a:cs typeface="Verdana" charset="0"/>
              </a:rPr>
              <a:t>Most people have no idea that they’re being ableist, and sometimes discussions about ableism can be confrontational or confusing at first, but ableism has long term effects on people’s lives. And the best way to discover our own ableism is to meet people who live the experience of disability on a daily basis. </a:t>
            </a:r>
          </a:p>
          <a:p>
            <a:pPr marL="0" lvl="0" indent="0" algn="l" rtl="0">
              <a:spcBef>
                <a:spcPts val="0"/>
              </a:spcBef>
              <a:spcAft>
                <a:spcPts val="0"/>
              </a:spcAft>
              <a:buNone/>
            </a:pPr>
            <a:endParaRPr lang="en" sz="1200" dirty="0">
              <a:latin typeface="Verdana" charset="0"/>
              <a:ea typeface="Verdana" charset="0"/>
              <a:cs typeface="Verdana" charset="0"/>
            </a:endParaRPr>
          </a:p>
          <a:p>
            <a:pPr marL="0" lvl="0" indent="0" algn="l" rtl="0">
              <a:spcBef>
                <a:spcPts val="0"/>
              </a:spcBef>
              <a:spcAft>
                <a:spcPts val="0"/>
              </a:spcAft>
              <a:buNone/>
            </a:pPr>
            <a:r>
              <a:rPr lang="en" sz="1200" dirty="0">
                <a:latin typeface="Verdana" charset="0"/>
                <a:ea typeface="Verdana" charset="0"/>
                <a:cs typeface="Verdana" charset="0"/>
              </a:rPr>
              <a:t>So that is a big part of our plan. We will be bringing people to our campus to meet students and share their lives with them, as well as share five basic concepts that will guide our school to moving “beyond awareness.” </a:t>
            </a:r>
            <a:endParaRPr sz="1200" dirty="0">
              <a:latin typeface="Verdana" charset="0"/>
              <a:ea typeface="Verdana" charset="0"/>
              <a:cs typeface="Verdana" charset="0"/>
            </a:endParaRPr>
          </a:p>
          <a:p>
            <a:pPr marL="0" lvl="0" indent="0" algn="l" rtl="0">
              <a:spcBef>
                <a:spcPts val="0"/>
              </a:spcBef>
              <a:spcAft>
                <a:spcPts val="0"/>
              </a:spcAft>
              <a:buNone/>
            </a:pPr>
            <a:endParaRPr sz="1200" dirty="0">
              <a:latin typeface="Verdana" charset="0"/>
              <a:ea typeface="Verdana" charset="0"/>
              <a:cs typeface="Verdana" charset="0"/>
            </a:endParaRPr>
          </a:p>
          <a:p>
            <a:pPr marL="0" lvl="0" indent="0" algn="l" rtl="0">
              <a:spcBef>
                <a:spcPts val="0"/>
              </a:spcBef>
              <a:spcAft>
                <a:spcPts val="0"/>
              </a:spcAft>
              <a:buNone/>
            </a:pPr>
            <a:r>
              <a:rPr lang="en" sz="1200" dirty="0">
                <a:latin typeface="Verdana" charset="0"/>
                <a:ea typeface="Verdana" charset="0"/>
                <a:cs typeface="Verdana" charset="0"/>
              </a:rPr>
              <a:t>What we want to do is shed light on this concept so that students become aware of their own ableist attitudes that impact life quality for people with disabilities. </a:t>
            </a:r>
            <a:endParaRPr sz="1200" dirty="0">
              <a:latin typeface="Verdana" charset="0"/>
              <a:ea typeface="Verdana" charset="0"/>
              <a:cs typeface="Verdana"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1"/>
        <p:cNvGrpSpPr/>
        <p:nvPr/>
      </p:nvGrpSpPr>
      <p:grpSpPr>
        <a:xfrm>
          <a:off x="0" y="0"/>
          <a:ext cx="0" cy="0"/>
          <a:chOff x="0" y="0"/>
          <a:chExt cx="0" cy="0"/>
        </a:xfrm>
      </p:grpSpPr>
      <p:sp>
        <p:nvSpPr>
          <p:cNvPr id="112" name="Google Shape;112;p2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3" name="Google Shape;113;p20"/>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4" name="Google Shape;114;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46"/>
        <p:cNvGrpSpPr/>
        <p:nvPr/>
      </p:nvGrpSpPr>
      <p:grpSpPr>
        <a:xfrm>
          <a:off x="0" y="0"/>
          <a:ext cx="0" cy="0"/>
          <a:chOff x="0" y="0"/>
          <a:chExt cx="0" cy="0"/>
        </a:xfrm>
      </p:grpSpPr>
      <p:sp>
        <p:nvSpPr>
          <p:cNvPr id="147" name="Google Shape;147;p29"/>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48" name="Google Shape;148;p29"/>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49" name="Google Shape;149;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0"/>
        <p:cNvGrpSpPr/>
        <p:nvPr/>
      </p:nvGrpSpPr>
      <p:grpSpPr>
        <a:xfrm>
          <a:off x="0" y="0"/>
          <a:ext cx="0" cy="0"/>
          <a:chOff x="0" y="0"/>
          <a:chExt cx="0" cy="0"/>
        </a:xfrm>
      </p:grpSpPr>
      <p:sp>
        <p:nvSpPr>
          <p:cNvPr id="151" name="Google Shape;151;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2"/>
        <p:cNvGrpSpPr/>
        <p:nvPr/>
      </p:nvGrpSpPr>
      <p:grpSpPr>
        <a:xfrm>
          <a:off x="0" y="0"/>
          <a:ext cx="0" cy="0"/>
          <a:chOff x="0" y="0"/>
          <a:chExt cx="0" cy="0"/>
        </a:xfrm>
      </p:grpSpPr>
      <p:sp>
        <p:nvSpPr>
          <p:cNvPr id="153" name="Google Shape;153;p31"/>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28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2800"/>
              <a:buNone/>
              <a:defRPr sz="1800"/>
            </a:lvl2pPr>
            <a:lvl3pPr lvl="2" indent="0" rtl="0">
              <a:spcBef>
                <a:spcPts val="0"/>
              </a:spcBef>
              <a:spcAft>
                <a:spcPts val="0"/>
              </a:spcAft>
              <a:buSzPts val="2800"/>
              <a:buNone/>
              <a:defRPr sz="1800"/>
            </a:lvl3pPr>
            <a:lvl4pPr lvl="3" indent="0" rtl="0">
              <a:spcBef>
                <a:spcPts val="0"/>
              </a:spcBef>
              <a:spcAft>
                <a:spcPts val="0"/>
              </a:spcAft>
              <a:buSzPts val="2800"/>
              <a:buNone/>
              <a:defRPr sz="1800"/>
            </a:lvl4pPr>
            <a:lvl5pPr lvl="4" indent="0" rtl="0">
              <a:spcBef>
                <a:spcPts val="0"/>
              </a:spcBef>
              <a:spcAft>
                <a:spcPts val="0"/>
              </a:spcAft>
              <a:buSzPts val="2800"/>
              <a:buNone/>
              <a:defRPr sz="1800"/>
            </a:lvl5pPr>
            <a:lvl6pPr lvl="5" indent="0" rtl="0">
              <a:spcBef>
                <a:spcPts val="0"/>
              </a:spcBef>
              <a:spcAft>
                <a:spcPts val="0"/>
              </a:spcAft>
              <a:buSzPts val="2800"/>
              <a:buNone/>
              <a:defRPr sz="1800"/>
            </a:lvl6pPr>
            <a:lvl7pPr lvl="6" indent="0" rtl="0">
              <a:spcBef>
                <a:spcPts val="0"/>
              </a:spcBef>
              <a:spcAft>
                <a:spcPts val="0"/>
              </a:spcAft>
              <a:buSzPts val="2800"/>
              <a:buNone/>
              <a:defRPr sz="1800"/>
            </a:lvl7pPr>
            <a:lvl8pPr lvl="7" indent="0" rtl="0">
              <a:spcBef>
                <a:spcPts val="0"/>
              </a:spcBef>
              <a:spcAft>
                <a:spcPts val="0"/>
              </a:spcAft>
              <a:buSzPts val="2800"/>
              <a:buNone/>
              <a:defRPr sz="1800"/>
            </a:lvl8pPr>
            <a:lvl9pPr lvl="8" indent="0" rtl="0">
              <a:spcBef>
                <a:spcPts val="0"/>
              </a:spcBef>
              <a:spcAft>
                <a:spcPts val="0"/>
              </a:spcAft>
              <a:buSzPts val="2800"/>
              <a:buNone/>
              <a:defRPr sz="1800"/>
            </a:lvl9pPr>
          </a:lstStyle>
          <a:p>
            <a:endParaRPr/>
          </a:p>
        </p:txBody>
      </p:sp>
      <p:sp>
        <p:nvSpPr>
          <p:cNvPr id="154" name="Google Shape;154;p31"/>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16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1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5" name="Google Shape;155;p31"/>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6" name="Google Shape;156;p31"/>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7" name="Google Shape;157;p3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Diagram or Organization Chart" type="dgm">
  <p:cSld name="DIAGRAM">
    <p:spTree>
      <p:nvGrpSpPr>
        <p:cNvPr id="1" name="Shape 158"/>
        <p:cNvGrpSpPr/>
        <p:nvPr/>
      </p:nvGrpSpPr>
      <p:grpSpPr>
        <a:xfrm>
          <a:off x="0" y="0"/>
          <a:ext cx="0" cy="0"/>
          <a:chOff x="0" y="0"/>
          <a:chExt cx="0" cy="0"/>
        </a:xfrm>
      </p:grpSpPr>
      <p:sp>
        <p:nvSpPr>
          <p:cNvPr id="159" name="Google Shape;159;p32"/>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28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28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28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28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28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28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28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28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2800"/>
              <a:buNone/>
              <a:defRPr sz="4400" b="0" i="0" u="none" strike="noStrike" cap="none">
                <a:solidFill>
                  <a:schemeClr val="dk2"/>
                </a:solidFill>
                <a:latin typeface="Arial"/>
                <a:ea typeface="Arial"/>
                <a:cs typeface="Arial"/>
                <a:sym typeface="Arial"/>
              </a:defRPr>
            </a:lvl9pPr>
          </a:lstStyle>
          <a:p>
            <a:endParaRPr/>
          </a:p>
        </p:txBody>
      </p:sp>
      <p:sp>
        <p:nvSpPr>
          <p:cNvPr id="160" name="Google Shape;160;p32"/>
          <p:cNvSpPr>
            <a:spLocks noGrp="1"/>
          </p:cNvSpPr>
          <p:nvPr>
            <p:ph type="dgm" idx="2"/>
          </p:nvPr>
        </p:nvSpPr>
        <p:spPr>
          <a:xfrm>
            <a:off x="457200" y="1200150"/>
            <a:ext cx="8229600" cy="3394500"/>
          </a:xfrm>
          <a:prstGeom prst="rect">
            <a:avLst/>
          </a:prstGeom>
          <a:noFill/>
          <a:ln>
            <a:noFill/>
          </a:ln>
        </p:spPr>
        <p:txBody>
          <a:bodyPr spcFirstLastPara="1" wrap="square" lIns="91425" tIns="91425" rIns="91425" bIns="91425" anchor="t" anchorCtr="0">
            <a:noAutofit/>
          </a:bodyPr>
          <a:lstStyle>
            <a:lvl1pPr marL="342900" marR="0" lvl="0" indent="-3429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2857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2286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1" name="Google Shape;161;p32"/>
          <p:cNvSpPr txBox="1">
            <a:spLocks noGrp="1"/>
          </p:cNvSpPr>
          <p:nvPr>
            <p:ph type="dt" idx="10"/>
          </p:nvPr>
        </p:nvSpPr>
        <p:spPr>
          <a:xfrm>
            <a:off x="457200" y="4683919"/>
            <a:ext cx="2133600" cy="357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SzPts val="1400"/>
              <a:buNone/>
              <a:defRPr sz="60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60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SzPts val="1400"/>
              <a:buNone/>
              <a:defRPr sz="60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SzPts val="1400"/>
              <a:buNone/>
              <a:defRPr sz="60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SzPts val="1400"/>
              <a:buNone/>
              <a:defRPr sz="60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SzPts val="1400"/>
              <a:buNone/>
              <a:defRPr sz="60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SzPts val="1400"/>
              <a:buNone/>
              <a:defRPr sz="60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SzPts val="1400"/>
              <a:buNone/>
              <a:defRPr sz="60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SzPts val="1400"/>
              <a:buNone/>
              <a:defRPr sz="6000" b="0" i="0" u="none" strike="noStrike" cap="none">
                <a:solidFill>
                  <a:schemeClr val="dk1"/>
                </a:solidFill>
                <a:latin typeface="Arial"/>
                <a:ea typeface="Arial"/>
                <a:cs typeface="Arial"/>
                <a:sym typeface="Arial"/>
              </a:defRPr>
            </a:lvl9pPr>
          </a:lstStyle>
          <a:p>
            <a:endParaRPr/>
          </a:p>
        </p:txBody>
      </p:sp>
      <p:sp>
        <p:nvSpPr>
          <p:cNvPr id="162" name="Google Shape;162;p32"/>
          <p:cNvSpPr txBox="1">
            <a:spLocks noGrp="1"/>
          </p:cNvSpPr>
          <p:nvPr>
            <p:ph type="ftr" idx="11"/>
          </p:nvPr>
        </p:nvSpPr>
        <p:spPr>
          <a:xfrm>
            <a:off x="3124200" y="4683919"/>
            <a:ext cx="2895600" cy="357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SzPts val="1400"/>
              <a:buNone/>
              <a:defRPr sz="60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60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SzPts val="1400"/>
              <a:buNone/>
              <a:defRPr sz="60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SzPts val="1400"/>
              <a:buNone/>
              <a:defRPr sz="60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SzPts val="1400"/>
              <a:buNone/>
              <a:defRPr sz="60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SzPts val="1400"/>
              <a:buNone/>
              <a:defRPr sz="60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SzPts val="1400"/>
              <a:buNone/>
              <a:defRPr sz="60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SzPts val="1400"/>
              <a:buNone/>
              <a:defRPr sz="60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SzPts val="1400"/>
              <a:buNone/>
              <a:defRPr sz="6000" b="0" i="0" u="none" strike="noStrike" cap="none">
                <a:solidFill>
                  <a:schemeClr val="dk1"/>
                </a:solidFill>
                <a:latin typeface="Arial"/>
                <a:ea typeface="Arial"/>
                <a:cs typeface="Arial"/>
                <a:sym typeface="Arial"/>
              </a:defRPr>
            </a:lvl9pPr>
          </a:lstStyle>
          <a:p>
            <a:endParaRPr/>
          </a:p>
        </p:txBody>
      </p:sp>
      <p:sp>
        <p:nvSpPr>
          <p:cNvPr id="163" name="Google Shape;163;p32"/>
          <p:cNvSpPr txBox="1">
            <a:spLocks noGrp="1"/>
          </p:cNvSpPr>
          <p:nvPr>
            <p:ph type="sldNum" idx="12"/>
          </p:nvPr>
        </p:nvSpPr>
        <p:spPr>
          <a:xfrm>
            <a:off x="6553200" y="4683919"/>
            <a:ext cx="2133600" cy="3573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sz="1000">
              <a:solidFill>
                <a:schemeClr val="dk2"/>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164"/>
        <p:cNvGrpSpPr/>
        <p:nvPr/>
      </p:nvGrpSpPr>
      <p:grpSpPr>
        <a:xfrm>
          <a:off x="0" y="0"/>
          <a:ext cx="0" cy="0"/>
          <a:chOff x="0" y="0"/>
          <a:chExt cx="0" cy="0"/>
        </a:xfrm>
      </p:grpSpPr>
      <p:sp>
        <p:nvSpPr>
          <p:cNvPr id="165" name="Google Shape;165;p33"/>
          <p:cNvSpPr txBox="1">
            <a:spLocks noGrp="1"/>
          </p:cNvSpPr>
          <p:nvPr>
            <p:ph type="title"/>
          </p:nvPr>
        </p:nvSpPr>
        <p:spPr>
          <a:xfrm>
            <a:off x="304800" y="285750"/>
            <a:ext cx="7162800" cy="6285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Clr>
                <a:schemeClr val="dk2"/>
              </a:buClr>
              <a:buSzPts val="2800"/>
              <a:buFont typeface="Garamond"/>
              <a:buNone/>
              <a:defRPr sz="4000" b="1" i="0" u="none" strike="noStrike" cap="none">
                <a:solidFill>
                  <a:schemeClr val="dk2"/>
                </a:solidFill>
                <a:latin typeface="Garamond"/>
                <a:ea typeface="Garamond"/>
                <a:cs typeface="Garamond"/>
                <a:sym typeface="Garamond"/>
              </a:defRPr>
            </a:lvl1pPr>
            <a:lvl2pPr lvl="1" indent="0" rtl="0">
              <a:spcBef>
                <a:spcPts val="0"/>
              </a:spcBef>
              <a:spcAft>
                <a:spcPts val="0"/>
              </a:spcAft>
              <a:buSzPts val="2800"/>
              <a:buNone/>
              <a:defRPr sz="1800"/>
            </a:lvl2pPr>
            <a:lvl3pPr lvl="2" indent="0" rtl="0">
              <a:spcBef>
                <a:spcPts val="0"/>
              </a:spcBef>
              <a:spcAft>
                <a:spcPts val="0"/>
              </a:spcAft>
              <a:buSzPts val="2800"/>
              <a:buNone/>
              <a:defRPr sz="1800"/>
            </a:lvl3pPr>
            <a:lvl4pPr lvl="3" indent="0" rtl="0">
              <a:spcBef>
                <a:spcPts val="0"/>
              </a:spcBef>
              <a:spcAft>
                <a:spcPts val="0"/>
              </a:spcAft>
              <a:buSzPts val="2800"/>
              <a:buNone/>
              <a:defRPr sz="1800"/>
            </a:lvl4pPr>
            <a:lvl5pPr lvl="4" indent="0" rtl="0">
              <a:spcBef>
                <a:spcPts val="0"/>
              </a:spcBef>
              <a:spcAft>
                <a:spcPts val="0"/>
              </a:spcAft>
              <a:buSzPts val="2800"/>
              <a:buNone/>
              <a:defRPr sz="1800"/>
            </a:lvl5pPr>
            <a:lvl6pPr lvl="5" indent="0" rtl="0">
              <a:spcBef>
                <a:spcPts val="0"/>
              </a:spcBef>
              <a:spcAft>
                <a:spcPts val="0"/>
              </a:spcAft>
              <a:buSzPts val="2800"/>
              <a:buNone/>
              <a:defRPr sz="1800"/>
            </a:lvl6pPr>
            <a:lvl7pPr lvl="6" indent="0" rtl="0">
              <a:spcBef>
                <a:spcPts val="0"/>
              </a:spcBef>
              <a:spcAft>
                <a:spcPts val="0"/>
              </a:spcAft>
              <a:buSzPts val="2800"/>
              <a:buNone/>
              <a:defRPr sz="1800"/>
            </a:lvl7pPr>
            <a:lvl8pPr lvl="7" indent="0" rtl="0">
              <a:spcBef>
                <a:spcPts val="0"/>
              </a:spcBef>
              <a:spcAft>
                <a:spcPts val="0"/>
              </a:spcAft>
              <a:buSzPts val="2800"/>
              <a:buNone/>
              <a:defRPr sz="1800"/>
            </a:lvl8pPr>
            <a:lvl9pPr lvl="8" indent="0" rtl="0">
              <a:spcBef>
                <a:spcPts val="0"/>
              </a:spcBef>
              <a:spcAft>
                <a:spcPts val="0"/>
              </a:spcAft>
              <a:buSzPts val="2800"/>
              <a:buNone/>
              <a:defRPr sz="1800"/>
            </a:lvl9pPr>
          </a:lstStyle>
          <a:p>
            <a:endParaRPr/>
          </a:p>
        </p:txBody>
      </p:sp>
      <p:sp>
        <p:nvSpPr>
          <p:cNvPr id="166" name="Google Shape;166;p33"/>
          <p:cNvSpPr txBox="1">
            <a:spLocks noGrp="1"/>
          </p:cNvSpPr>
          <p:nvPr>
            <p:ph type="body" idx="1"/>
          </p:nvPr>
        </p:nvSpPr>
        <p:spPr>
          <a:xfrm>
            <a:off x="457200" y="1200150"/>
            <a:ext cx="4038600" cy="3394500"/>
          </a:xfrm>
          <a:prstGeom prst="rect">
            <a:avLst/>
          </a:prstGeom>
          <a:noFill/>
          <a:ln>
            <a:noFill/>
          </a:ln>
        </p:spPr>
        <p:txBody>
          <a:bodyPr spcFirstLastPara="1" wrap="square" lIns="91425" tIns="91425" rIns="91425" bIns="91425" anchor="t" anchorCtr="0">
            <a:noAutofit/>
          </a:bodyPr>
          <a:lstStyle>
            <a:lvl1pPr marL="457200" marR="0" lvl="0" indent="-357505" algn="l" rtl="0">
              <a:spcBef>
                <a:spcPts val="700"/>
              </a:spcBef>
              <a:spcAft>
                <a:spcPts val="0"/>
              </a:spcAft>
              <a:buClr>
                <a:schemeClr val="accent2"/>
              </a:buClr>
              <a:buSzPts val="2030"/>
              <a:buFont typeface="Noto Sans Symbols"/>
              <a:buChar char="❑"/>
              <a:defRPr sz="2900" b="1" i="0" u="none" strike="noStrike" cap="none">
                <a:solidFill>
                  <a:srgbClr val="618789"/>
                </a:solidFill>
                <a:latin typeface="Garamond"/>
                <a:ea typeface="Garamond"/>
                <a:cs typeface="Garamond"/>
                <a:sym typeface="Garamond"/>
              </a:defRPr>
            </a:lvl1pPr>
            <a:lvl2pPr marL="914400" marR="0" lvl="1" indent="-344169" algn="l" rtl="0">
              <a:spcBef>
                <a:spcPts val="1600"/>
              </a:spcBef>
              <a:spcAft>
                <a:spcPts val="0"/>
              </a:spcAft>
              <a:buClr>
                <a:schemeClr val="accent1"/>
              </a:buClr>
              <a:buSzPts val="1820"/>
              <a:buFont typeface="Noto Sans Symbols"/>
              <a:buChar char="❑"/>
              <a:defRPr sz="2600" b="1" i="0" u="none" strike="noStrike" cap="none">
                <a:solidFill>
                  <a:schemeClr val="accent1"/>
                </a:solidFill>
                <a:latin typeface="Garamond"/>
                <a:ea typeface="Garamond"/>
                <a:cs typeface="Garamond"/>
                <a:sym typeface="Garamond"/>
              </a:defRPr>
            </a:lvl2pPr>
            <a:lvl3pPr marL="1371600" marR="0" lvl="2" indent="-330835" algn="l" rtl="0">
              <a:spcBef>
                <a:spcPts val="1600"/>
              </a:spcBef>
              <a:spcAft>
                <a:spcPts val="0"/>
              </a:spcAft>
              <a:buClr>
                <a:schemeClr val="accent2"/>
              </a:buClr>
              <a:buSzPts val="1610"/>
              <a:buFont typeface="Noto Sans Symbols"/>
              <a:buChar char="❑"/>
              <a:defRPr sz="2300" b="1" i="0" u="none" strike="noStrike" cap="none">
                <a:solidFill>
                  <a:schemeClr val="lt2"/>
                </a:solidFill>
                <a:latin typeface="Garamond"/>
                <a:ea typeface="Garamond"/>
                <a:cs typeface="Garamond"/>
                <a:sym typeface="Garamond"/>
              </a:defRPr>
            </a:lvl3pPr>
            <a:lvl4pPr marL="1828800" marR="0" lvl="3" indent="-317500" algn="l" rtl="0">
              <a:spcBef>
                <a:spcPts val="1600"/>
              </a:spcBef>
              <a:spcAft>
                <a:spcPts val="0"/>
              </a:spcAft>
              <a:buClr>
                <a:schemeClr val="accent3"/>
              </a:buClr>
              <a:buSzPts val="1400"/>
              <a:buFont typeface="Noto Sans Symbols"/>
              <a:buChar char="❑"/>
              <a:defRPr sz="2000" b="1" i="0" u="none" strike="noStrike" cap="none">
                <a:solidFill>
                  <a:schemeClr val="accent3"/>
                </a:solidFill>
                <a:latin typeface="Garamond"/>
                <a:ea typeface="Garamond"/>
                <a:cs typeface="Garamond"/>
                <a:sym typeface="Garamond"/>
              </a:defRPr>
            </a:lvl4pPr>
            <a:lvl5pPr marL="2286000" marR="0" lvl="4" indent="-311150" algn="l" rtl="0">
              <a:spcBef>
                <a:spcPts val="1600"/>
              </a:spcBef>
              <a:spcAft>
                <a:spcPts val="0"/>
              </a:spcAft>
              <a:buClr>
                <a:schemeClr val="accent4"/>
              </a:buClr>
              <a:buSzPts val="1300"/>
              <a:buFont typeface="Noto Sans Symbols"/>
              <a:buChar char="❑"/>
              <a:defRPr sz="2000" b="1" i="0" u="none" strike="noStrike" cap="none">
                <a:solidFill>
                  <a:schemeClr val="dk1"/>
                </a:solidFill>
                <a:latin typeface="Garamond"/>
                <a:ea typeface="Garamond"/>
                <a:cs typeface="Garamond"/>
                <a:sym typeface="Garamond"/>
              </a:defRPr>
            </a:lvl5pPr>
            <a:lvl6pPr marL="2743200" marR="0" lvl="5" indent="-342900" algn="l" rtl="0">
              <a:spcBef>
                <a:spcPts val="1600"/>
              </a:spcBef>
              <a:spcAft>
                <a:spcPts val="0"/>
              </a:spcAft>
              <a:buClr>
                <a:schemeClr val="accent1"/>
              </a:buClr>
              <a:buSzPts val="1800"/>
              <a:buFont typeface="Noto Sans Symbols"/>
              <a:buChar char="▪"/>
              <a:defRPr sz="1800" b="0" i="0" u="none" strike="noStrike" cap="none">
                <a:solidFill>
                  <a:schemeClr val="dk1"/>
                </a:solidFill>
                <a:latin typeface="Questrial"/>
                <a:ea typeface="Questrial"/>
                <a:cs typeface="Questrial"/>
                <a:sym typeface="Questrial"/>
              </a:defRPr>
            </a:lvl6pPr>
            <a:lvl7pPr marL="3200400" marR="0" lvl="6" indent="-342900" algn="l" rtl="0">
              <a:spcBef>
                <a:spcPts val="1600"/>
              </a:spcBef>
              <a:spcAft>
                <a:spcPts val="0"/>
              </a:spcAft>
              <a:buClr>
                <a:schemeClr val="accent2"/>
              </a:buClr>
              <a:buSzPts val="1800"/>
              <a:buFont typeface="Noto Sans Symbols"/>
              <a:buChar char="▪"/>
              <a:defRPr sz="1800" b="0" i="0" u="none" strike="noStrike" cap="none">
                <a:solidFill>
                  <a:schemeClr val="dk1"/>
                </a:solidFill>
                <a:latin typeface="Questrial"/>
                <a:ea typeface="Questrial"/>
                <a:cs typeface="Questrial"/>
                <a:sym typeface="Questrial"/>
              </a:defRPr>
            </a:lvl7pPr>
            <a:lvl8pPr marL="3657600" marR="0" lvl="7" indent="-342900" algn="l" rtl="0">
              <a:spcBef>
                <a:spcPts val="1600"/>
              </a:spcBef>
              <a:spcAft>
                <a:spcPts val="0"/>
              </a:spcAft>
              <a:buClr>
                <a:schemeClr val="accent3"/>
              </a:buClr>
              <a:buSzPts val="1800"/>
              <a:buFont typeface="Noto Sans Symbols"/>
              <a:buChar char="▪"/>
              <a:defRPr sz="1800" b="0" i="0" u="none" strike="noStrike" cap="none">
                <a:solidFill>
                  <a:schemeClr val="dk1"/>
                </a:solidFill>
                <a:latin typeface="Questrial"/>
                <a:ea typeface="Questrial"/>
                <a:cs typeface="Questrial"/>
                <a:sym typeface="Questrial"/>
              </a:defRPr>
            </a:lvl8pPr>
            <a:lvl9pPr marL="4114800" marR="0" lvl="8" indent="-342900" algn="l" rtl="0">
              <a:spcBef>
                <a:spcPts val="1600"/>
              </a:spcBef>
              <a:spcAft>
                <a:spcPts val="1600"/>
              </a:spcAft>
              <a:buClr>
                <a:schemeClr val="accent4"/>
              </a:buClr>
              <a:buSzPts val="1800"/>
              <a:buFont typeface="Noto Sans Symbols"/>
              <a:buChar char="▪"/>
              <a:defRPr sz="1800" b="0" i="0" u="none" strike="noStrike" cap="none">
                <a:solidFill>
                  <a:schemeClr val="dk1"/>
                </a:solidFill>
                <a:latin typeface="Questrial"/>
                <a:ea typeface="Questrial"/>
                <a:cs typeface="Questrial"/>
                <a:sym typeface="Questrial"/>
              </a:defRPr>
            </a:lvl9pPr>
          </a:lstStyle>
          <a:p>
            <a:endParaRPr/>
          </a:p>
        </p:txBody>
      </p:sp>
      <p:sp>
        <p:nvSpPr>
          <p:cNvPr id="167" name="Google Shape;167;p33"/>
          <p:cNvSpPr txBox="1">
            <a:spLocks noGrp="1"/>
          </p:cNvSpPr>
          <p:nvPr>
            <p:ph type="body" idx="2"/>
          </p:nvPr>
        </p:nvSpPr>
        <p:spPr>
          <a:xfrm>
            <a:off x="4648200" y="1200150"/>
            <a:ext cx="4038600" cy="3394500"/>
          </a:xfrm>
          <a:prstGeom prst="rect">
            <a:avLst/>
          </a:prstGeom>
          <a:noFill/>
          <a:ln>
            <a:noFill/>
          </a:ln>
        </p:spPr>
        <p:txBody>
          <a:bodyPr spcFirstLastPara="1" wrap="square" lIns="91425" tIns="91425" rIns="91425" bIns="91425" anchor="t" anchorCtr="0">
            <a:noAutofit/>
          </a:bodyPr>
          <a:lstStyle>
            <a:lvl1pPr marL="457200" marR="0" lvl="0" indent="-357505" algn="l" rtl="0">
              <a:spcBef>
                <a:spcPts val="700"/>
              </a:spcBef>
              <a:spcAft>
                <a:spcPts val="0"/>
              </a:spcAft>
              <a:buClr>
                <a:schemeClr val="accent2"/>
              </a:buClr>
              <a:buSzPts val="2030"/>
              <a:buFont typeface="Noto Sans Symbols"/>
              <a:buChar char="❑"/>
              <a:defRPr sz="2900" b="1" i="0" u="none" strike="noStrike" cap="none">
                <a:solidFill>
                  <a:srgbClr val="618789"/>
                </a:solidFill>
                <a:latin typeface="Garamond"/>
                <a:ea typeface="Garamond"/>
                <a:cs typeface="Garamond"/>
                <a:sym typeface="Garamond"/>
              </a:defRPr>
            </a:lvl1pPr>
            <a:lvl2pPr marL="914400" marR="0" lvl="1" indent="-344169" algn="l" rtl="0">
              <a:spcBef>
                <a:spcPts val="1600"/>
              </a:spcBef>
              <a:spcAft>
                <a:spcPts val="0"/>
              </a:spcAft>
              <a:buClr>
                <a:schemeClr val="accent1"/>
              </a:buClr>
              <a:buSzPts val="1820"/>
              <a:buFont typeface="Noto Sans Symbols"/>
              <a:buChar char="❑"/>
              <a:defRPr sz="2600" b="1" i="0" u="none" strike="noStrike" cap="none">
                <a:solidFill>
                  <a:schemeClr val="accent1"/>
                </a:solidFill>
                <a:latin typeface="Garamond"/>
                <a:ea typeface="Garamond"/>
                <a:cs typeface="Garamond"/>
                <a:sym typeface="Garamond"/>
              </a:defRPr>
            </a:lvl2pPr>
            <a:lvl3pPr marL="1371600" marR="0" lvl="2" indent="-330835" algn="l" rtl="0">
              <a:spcBef>
                <a:spcPts val="1600"/>
              </a:spcBef>
              <a:spcAft>
                <a:spcPts val="0"/>
              </a:spcAft>
              <a:buClr>
                <a:schemeClr val="accent2"/>
              </a:buClr>
              <a:buSzPts val="1610"/>
              <a:buFont typeface="Noto Sans Symbols"/>
              <a:buChar char="❑"/>
              <a:defRPr sz="2300" b="1" i="0" u="none" strike="noStrike" cap="none">
                <a:solidFill>
                  <a:schemeClr val="lt2"/>
                </a:solidFill>
                <a:latin typeface="Garamond"/>
                <a:ea typeface="Garamond"/>
                <a:cs typeface="Garamond"/>
                <a:sym typeface="Garamond"/>
              </a:defRPr>
            </a:lvl3pPr>
            <a:lvl4pPr marL="1828800" marR="0" lvl="3" indent="-317500" algn="l" rtl="0">
              <a:spcBef>
                <a:spcPts val="1600"/>
              </a:spcBef>
              <a:spcAft>
                <a:spcPts val="0"/>
              </a:spcAft>
              <a:buClr>
                <a:schemeClr val="accent3"/>
              </a:buClr>
              <a:buSzPts val="1400"/>
              <a:buFont typeface="Noto Sans Symbols"/>
              <a:buChar char="❑"/>
              <a:defRPr sz="2000" b="1" i="0" u="none" strike="noStrike" cap="none">
                <a:solidFill>
                  <a:schemeClr val="accent3"/>
                </a:solidFill>
                <a:latin typeface="Garamond"/>
                <a:ea typeface="Garamond"/>
                <a:cs typeface="Garamond"/>
                <a:sym typeface="Garamond"/>
              </a:defRPr>
            </a:lvl4pPr>
            <a:lvl5pPr marL="2286000" marR="0" lvl="4" indent="-311150" algn="l" rtl="0">
              <a:spcBef>
                <a:spcPts val="1600"/>
              </a:spcBef>
              <a:spcAft>
                <a:spcPts val="0"/>
              </a:spcAft>
              <a:buClr>
                <a:schemeClr val="accent4"/>
              </a:buClr>
              <a:buSzPts val="1300"/>
              <a:buFont typeface="Noto Sans Symbols"/>
              <a:buChar char="❑"/>
              <a:defRPr sz="2000" b="1" i="0" u="none" strike="noStrike" cap="none">
                <a:solidFill>
                  <a:schemeClr val="dk1"/>
                </a:solidFill>
                <a:latin typeface="Garamond"/>
                <a:ea typeface="Garamond"/>
                <a:cs typeface="Garamond"/>
                <a:sym typeface="Garamond"/>
              </a:defRPr>
            </a:lvl5pPr>
            <a:lvl6pPr marL="2743200" marR="0" lvl="5" indent="-342900" algn="l" rtl="0">
              <a:spcBef>
                <a:spcPts val="1600"/>
              </a:spcBef>
              <a:spcAft>
                <a:spcPts val="0"/>
              </a:spcAft>
              <a:buClr>
                <a:schemeClr val="accent1"/>
              </a:buClr>
              <a:buSzPts val="1800"/>
              <a:buFont typeface="Noto Sans Symbols"/>
              <a:buChar char="▪"/>
              <a:defRPr sz="1800" b="0" i="0" u="none" strike="noStrike" cap="none">
                <a:solidFill>
                  <a:schemeClr val="dk1"/>
                </a:solidFill>
                <a:latin typeface="Questrial"/>
                <a:ea typeface="Questrial"/>
                <a:cs typeface="Questrial"/>
                <a:sym typeface="Questrial"/>
              </a:defRPr>
            </a:lvl6pPr>
            <a:lvl7pPr marL="3200400" marR="0" lvl="6" indent="-342900" algn="l" rtl="0">
              <a:spcBef>
                <a:spcPts val="1600"/>
              </a:spcBef>
              <a:spcAft>
                <a:spcPts val="0"/>
              </a:spcAft>
              <a:buClr>
                <a:schemeClr val="accent2"/>
              </a:buClr>
              <a:buSzPts val="1800"/>
              <a:buFont typeface="Noto Sans Symbols"/>
              <a:buChar char="▪"/>
              <a:defRPr sz="1800" b="0" i="0" u="none" strike="noStrike" cap="none">
                <a:solidFill>
                  <a:schemeClr val="dk1"/>
                </a:solidFill>
                <a:latin typeface="Questrial"/>
                <a:ea typeface="Questrial"/>
                <a:cs typeface="Questrial"/>
                <a:sym typeface="Questrial"/>
              </a:defRPr>
            </a:lvl7pPr>
            <a:lvl8pPr marL="3657600" marR="0" lvl="7" indent="-342900" algn="l" rtl="0">
              <a:spcBef>
                <a:spcPts val="1600"/>
              </a:spcBef>
              <a:spcAft>
                <a:spcPts val="0"/>
              </a:spcAft>
              <a:buClr>
                <a:schemeClr val="accent3"/>
              </a:buClr>
              <a:buSzPts val="1800"/>
              <a:buFont typeface="Noto Sans Symbols"/>
              <a:buChar char="▪"/>
              <a:defRPr sz="1800" b="0" i="0" u="none" strike="noStrike" cap="none">
                <a:solidFill>
                  <a:schemeClr val="dk1"/>
                </a:solidFill>
                <a:latin typeface="Questrial"/>
                <a:ea typeface="Questrial"/>
                <a:cs typeface="Questrial"/>
                <a:sym typeface="Questrial"/>
              </a:defRPr>
            </a:lvl8pPr>
            <a:lvl9pPr marL="4114800" marR="0" lvl="8" indent="-342900" algn="l" rtl="0">
              <a:spcBef>
                <a:spcPts val="1600"/>
              </a:spcBef>
              <a:spcAft>
                <a:spcPts val="1600"/>
              </a:spcAft>
              <a:buClr>
                <a:schemeClr val="accent4"/>
              </a:buClr>
              <a:buSzPts val="1800"/>
              <a:buFont typeface="Noto Sans Symbols"/>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Clip Art and Text" type="clipArtAndTx">
  <p:cSld name="Title, Clip Art and Text">
    <p:spTree>
      <p:nvGrpSpPr>
        <p:cNvPr id="1" name="Shape 100"/>
        <p:cNvGrpSpPr/>
        <p:nvPr/>
      </p:nvGrpSpPr>
      <p:grpSpPr>
        <a:xfrm>
          <a:off x="0" y="0"/>
          <a:ext cx="0" cy="0"/>
          <a:chOff x="0" y="0"/>
          <a:chExt cx="0" cy="0"/>
        </a:xfrm>
      </p:grpSpPr>
      <p:sp>
        <p:nvSpPr>
          <p:cNvPr id="101" name="Google Shape;101;p18"/>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4200"/>
              <a:buNone/>
              <a:defRPr/>
            </a:lvl1pPr>
            <a:lvl2pPr lvl="1" algn="ctr" rtl="0">
              <a:spcBef>
                <a:spcPts val="0"/>
              </a:spcBef>
              <a:spcAft>
                <a:spcPts val="0"/>
              </a:spcAft>
              <a:buSzPts val="4200"/>
              <a:buNone/>
              <a:defRPr/>
            </a:lvl2pPr>
            <a:lvl3pPr lvl="2" algn="ctr" rtl="0">
              <a:spcBef>
                <a:spcPts val="0"/>
              </a:spcBef>
              <a:spcAft>
                <a:spcPts val="0"/>
              </a:spcAft>
              <a:buSzPts val="4200"/>
              <a:buNone/>
              <a:defRPr/>
            </a:lvl3pPr>
            <a:lvl4pPr lvl="3" algn="ctr" rtl="0">
              <a:spcBef>
                <a:spcPts val="0"/>
              </a:spcBef>
              <a:spcAft>
                <a:spcPts val="0"/>
              </a:spcAft>
              <a:buSzPts val="4200"/>
              <a:buNone/>
              <a:defRPr/>
            </a:lvl4pPr>
            <a:lvl5pPr lvl="4" algn="ctr" rtl="0">
              <a:spcBef>
                <a:spcPts val="0"/>
              </a:spcBef>
              <a:spcAft>
                <a:spcPts val="0"/>
              </a:spcAft>
              <a:buSzPts val="4200"/>
              <a:buNone/>
              <a:defRPr/>
            </a:lvl5pPr>
            <a:lvl6pPr lvl="5" algn="ctr" rtl="0">
              <a:spcBef>
                <a:spcPts val="0"/>
              </a:spcBef>
              <a:spcAft>
                <a:spcPts val="0"/>
              </a:spcAft>
              <a:buSzPts val="4200"/>
              <a:buNone/>
              <a:defRPr/>
            </a:lvl6pPr>
            <a:lvl7pPr lvl="6" algn="ctr" rtl="0">
              <a:spcBef>
                <a:spcPts val="0"/>
              </a:spcBef>
              <a:spcAft>
                <a:spcPts val="0"/>
              </a:spcAft>
              <a:buSzPts val="4200"/>
              <a:buNone/>
              <a:defRPr/>
            </a:lvl7pPr>
            <a:lvl8pPr lvl="7" algn="ctr" rtl="0">
              <a:spcBef>
                <a:spcPts val="0"/>
              </a:spcBef>
              <a:spcAft>
                <a:spcPts val="0"/>
              </a:spcAft>
              <a:buSzPts val="4200"/>
              <a:buNone/>
              <a:defRPr/>
            </a:lvl8pPr>
            <a:lvl9pPr lvl="8" algn="ctr" rtl="0">
              <a:spcBef>
                <a:spcPts val="0"/>
              </a:spcBef>
              <a:spcAft>
                <a:spcPts val="0"/>
              </a:spcAft>
              <a:buSzPts val="4200"/>
              <a:buNone/>
              <a:defRPr/>
            </a:lvl9pPr>
          </a:lstStyle>
          <a:p>
            <a:endParaRPr/>
          </a:p>
        </p:txBody>
      </p:sp>
      <p:sp>
        <p:nvSpPr>
          <p:cNvPr id="102" name="Google Shape;102;p18"/>
          <p:cNvSpPr>
            <a:spLocks noGrp="1"/>
          </p:cNvSpPr>
          <p:nvPr>
            <p:ph type="clipArt" idx="2"/>
          </p:nvPr>
        </p:nvSpPr>
        <p:spPr>
          <a:xfrm>
            <a:off x="457200" y="1200150"/>
            <a:ext cx="4038600" cy="33945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3" name="Google Shape;103;p18"/>
          <p:cNvSpPr txBox="1">
            <a:spLocks noGrp="1"/>
          </p:cNvSpPr>
          <p:nvPr>
            <p:ph type="body" idx="1"/>
          </p:nvPr>
        </p:nvSpPr>
        <p:spPr>
          <a:xfrm>
            <a:off x="4648200" y="1200150"/>
            <a:ext cx="4038600" cy="33945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04" name="Google Shape;104;p18"/>
          <p:cNvSpPr txBox="1">
            <a:spLocks noGrp="1"/>
          </p:cNvSpPr>
          <p:nvPr>
            <p:ph type="dt" idx="10"/>
          </p:nvPr>
        </p:nvSpPr>
        <p:spPr>
          <a:xfrm>
            <a:off x="457200" y="4683919"/>
            <a:ext cx="2133600" cy="3570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5" name="Google Shape;105;p18"/>
          <p:cNvSpPr txBox="1">
            <a:spLocks noGrp="1"/>
          </p:cNvSpPr>
          <p:nvPr>
            <p:ph type="ftr" idx="11"/>
          </p:nvPr>
        </p:nvSpPr>
        <p:spPr>
          <a:xfrm>
            <a:off x="3124200" y="4683919"/>
            <a:ext cx="2895600" cy="3570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6" name="Google Shape;106;p18"/>
          <p:cNvSpPr txBox="1">
            <a:spLocks noGrp="1"/>
          </p:cNvSpPr>
          <p:nvPr>
            <p:ph type="sldNum" idx="12"/>
          </p:nvPr>
        </p:nvSpPr>
        <p:spPr>
          <a:xfrm>
            <a:off x="6553200" y="4683919"/>
            <a:ext cx="2133600" cy="3570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sz="1000">
              <a:solidFill>
                <a:schemeClr val="accent1"/>
              </a:solidFill>
              <a:latin typeface="Source Code Pro"/>
              <a:ea typeface="Source Code Pro"/>
              <a:cs typeface="Source Code Pro"/>
              <a:sym typeface="Source Code Pro"/>
            </a:endParaRPr>
          </a:p>
        </p:txBody>
      </p:sp>
    </p:spTree>
    <p:extLst>
      <p:ext uri="{BB962C8B-B14F-4D97-AF65-F5344CB8AC3E}">
        <p14:creationId xmlns:p14="http://schemas.microsoft.com/office/powerpoint/2010/main" val="24231479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95"/>
        <p:cNvGrpSpPr/>
        <p:nvPr/>
      </p:nvGrpSpPr>
      <p:grpSpPr>
        <a:xfrm>
          <a:off x="0" y="0"/>
          <a:ext cx="0" cy="0"/>
          <a:chOff x="0" y="0"/>
          <a:chExt cx="0" cy="0"/>
        </a:xfrm>
      </p:grpSpPr>
      <p:sp>
        <p:nvSpPr>
          <p:cNvPr id="96" name="Google Shape;96;p17"/>
          <p:cNvSpPr txBox="1">
            <a:spLocks noGrp="1"/>
          </p:cNvSpPr>
          <p:nvPr>
            <p:ph type="sldNum" idx="12"/>
          </p:nvPr>
        </p:nvSpPr>
        <p:spPr>
          <a:xfrm>
            <a:off x="50" y="4645875"/>
            <a:ext cx="9144000" cy="497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0161323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62"/>
        <p:cNvGrpSpPr/>
        <p:nvPr/>
      </p:nvGrpSpPr>
      <p:grpSpPr>
        <a:xfrm>
          <a:off x="0" y="0"/>
          <a:ext cx="0" cy="0"/>
          <a:chOff x="0" y="0"/>
          <a:chExt cx="0" cy="0"/>
        </a:xfrm>
      </p:grpSpPr>
      <p:sp>
        <p:nvSpPr>
          <p:cNvPr id="67" name="Google Shape;67;p14"/>
          <p:cNvSpPr txBox="1">
            <a:spLocks noGrp="1"/>
          </p:cNvSpPr>
          <p:nvPr>
            <p:ph type="title"/>
          </p:nvPr>
        </p:nvSpPr>
        <p:spPr>
          <a:xfrm>
            <a:off x="510241" y="564921"/>
            <a:ext cx="7210500" cy="810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14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a:endParaRPr/>
          </a:p>
        </p:txBody>
      </p:sp>
      <p:sp>
        <p:nvSpPr>
          <p:cNvPr id="68" name="Google Shape;68;p14"/>
          <p:cNvSpPr txBox="1">
            <a:spLocks noGrp="1"/>
          </p:cNvSpPr>
          <p:nvPr>
            <p:ph type="body" idx="1"/>
          </p:nvPr>
        </p:nvSpPr>
        <p:spPr>
          <a:xfrm>
            <a:off x="510240" y="1752655"/>
            <a:ext cx="3523800" cy="26997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lt1"/>
              </a:buClr>
              <a:buSzPts val="1400"/>
              <a:buChar char="●"/>
              <a:defRPr/>
            </a:lvl1pPr>
            <a:lvl2pPr marL="914400" lvl="1" indent="-317500" algn="l" rtl="0">
              <a:lnSpc>
                <a:spcPct val="90000"/>
              </a:lnSpc>
              <a:spcBef>
                <a:spcPts val="1600"/>
              </a:spcBef>
              <a:spcAft>
                <a:spcPts val="0"/>
              </a:spcAft>
              <a:buClr>
                <a:schemeClr val="lt1"/>
              </a:buClr>
              <a:buSzPts val="1400"/>
              <a:buChar char="○"/>
              <a:defRPr/>
            </a:lvl2pPr>
            <a:lvl3pPr marL="1371600" lvl="2" indent="-317500" algn="l" rtl="0">
              <a:lnSpc>
                <a:spcPct val="90000"/>
              </a:lnSpc>
              <a:spcBef>
                <a:spcPts val="1600"/>
              </a:spcBef>
              <a:spcAft>
                <a:spcPts val="0"/>
              </a:spcAft>
              <a:buClr>
                <a:schemeClr val="lt1"/>
              </a:buClr>
              <a:buSzPts val="1400"/>
              <a:buChar char="■"/>
              <a:defRPr/>
            </a:lvl3pPr>
            <a:lvl4pPr marL="1828800" lvl="3" indent="-317500" algn="l" rtl="0">
              <a:lnSpc>
                <a:spcPct val="90000"/>
              </a:lnSpc>
              <a:spcBef>
                <a:spcPts val="1600"/>
              </a:spcBef>
              <a:spcAft>
                <a:spcPts val="0"/>
              </a:spcAft>
              <a:buClr>
                <a:schemeClr val="lt1"/>
              </a:buClr>
              <a:buSzPts val="1400"/>
              <a:buChar char="●"/>
              <a:defRPr/>
            </a:lvl4pPr>
            <a:lvl5pPr marL="2286000" lvl="4" indent="-317500" algn="l" rtl="0">
              <a:lnSpc>
                <a:spcPct val="90000"/>
              </a:lnSpc>
              <a:spcBef>
                <a:spcPts val="1600"/>
              </a:spcBef>
              <a:spcAft>
                <a:spcPts val="0"/>
              </a:spcAft>
              <a:buClr>
                <a:schemeClr val="lt1"/>
              </a:buClr>
              <a:buSzPts val="1400"/>
              <a:buChar char="○"/>
              <a:defRPr/>
            </a:lvl5pPr>
            <a:lvl6pPr marL="2743200" lvl="5" indent="-317500" algn="l" rtl="0">
              <a:lnSpc>
                <a:spcPct val="90000"/>
              </a:lnSpc>
              <a:spcBef>
                <a:spcPts val="1600"/>
              </a:spcBef>
              <a:spcAft>
                <a:spcPts val="0"/>
              </a:spcAft>
              <a:buClr>
                <a:schemeClr val="lt1"/>
              </a:buClr>
              <a:buSzPts val="1400"/>
              <a:buChar char="■"/>
              <a:defRPr/>
            </a:lvl6pPr>
            <a:lvl7pPr marL="3200400" lvl="6" indent="-317500" algn="l" rtl="0">
              <a:lnSpc>
                <a:spcPct val="90000"/>
              </a:lnSpc>
              <a:spcBef>
                <a:spcPts val="1600"/>
              </a:spcBef>
              <a:spcAft>
                <a:spcPts val="0"/>
              </a:spcAft>
              <a:buClr>
                <a:schemeClr val="lt1"/>
              </a:buClr>
              <a:buSzPts val="1400"/>
              <a:buChar char="●"/>
              <a:defRPr/>
            </a:lvl7pPr>
            <a:lvl8pPr marL="3657600" lvl="7" indent="-317500" algn="l" rtl="0">
              <a:lnSpc>
                <a:spcPct val="90000"/>
              </a:lnSpc>
              <a:spcBef>
                <a:spcPts val="1600"/>
              </a:spcBef>
              <a:spcAft>
                <a:spcPts val="0"/>
              </a:spcAft>
              <a:buClr>
                <a:schemeClr val="lt1"/>
              </a:buClr>
              <a:buSzPts val="1400"/>
              <a:buChar char="○"/>
              <a:defRPr/>
            </a:lvl8pPr>
            <a:lvl9pPr marL="4114800" lvl="8" indent="-317500" algn="l" rtl="0">
              <a:lnSpc>
                <a:spcPct val="90000"/>
              </a:lnSpc>
              <a:spcBef>
                <a:spcPts val="1600"/>
              </a:spcBef>
              <a:spcAft>
                <a:spcPts val="1600"/>
              </a:spcAft>
              <a:buClr>
                <a:schemeClr val="lt1"/>
              </a:buClr>
              <a:buSzPts val="1400"/>
              <a:buChar char="■"/>
              <a:defRPr/>
            </a:lvl9pPr>
          </a:lstStyle>
          <a:p>
            <a:endParaRPr/>
          </a:p>
        </p:txBody>
      </p:sp>
      <p:sp>
        <p:nvSpPr>
          <p:cNvPr id="69" name="Google Shape;69;p14"/>
          <p:cNvSpPr txBox="1">
            <a:spLocks noGrp="1"/>
          </p:cNvSpPr>
          <p:nvPr>
            <p:ph type="body" idx="2"/>
          </p:nvPr>
        </p:nvSpPr>
        <p:spPr>
          <a:xfrm>
            <a:off x="4195592" y="1752655"/>
            <a:ext cx="3525000" cy="26997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lt1"/>
              </a:buClr>
              <a:buSzPts val="1400"/>
              <a:buChar char="●"/>
              <a:defRPr/>
            </a:lvl1pPr>
            <a:lvl2pPr marL="914400" lvl="1" indent="-317500" algn="l" rtl="0">
              <a:lnSpc>
                <a:spcPct val="90000"/>
              </a:lnSpc>
              <a:spcBef>
                <a:spcPts val="1600"/>
              </a:spcBef>
              <a:spcAft>
                <a:spcPts val="0"/>
              </a:spcAft>
              <a:buClr>
                <a:schemeClr val="lt1"/>
              </a:buClr>
              <a:buSzPts val="1400"/>
              <a:buChar char="○"/>
              <a:defRPr/>
            </a:lvl2pPr>
            <a:lvl3pPr marL="1371600" lvl="2" indent="-317500" algn="l" rtl="0">
              <a:lnSpc>
                <a:spcPct val="90000"/>
              </a:lnSpc>
              <a:spcBef>
                <a:spcPts val="1600"/>
              </a:spcBef>
              <a:spcAft>
                <a:spcPts val="0"/>
              </a:spcAft>
              <a:buClr>
                <a:schemeClr val="lt1"/>
              </a:buClr>
              <a:buSzPts val="1400"/>
              <a:buChar char="■"/>
              <a:defRPr/>
            </a:lvl3pPr>
            <a:lvl4pPr marL="1828800" lvl="3" indent="-317500" algn="l" rtl="0">
              <a:lnSpc>
                <a:spcPct val="90000"/>
              </a:lnSpc>
              <a:spcBef>
                <a:spcPts val="1600"/>
              </a:spcBef>
              <a:spcAft>
                <a:spcPts val="0"/>
              </a:spcAft>
              <a:buClr>
                <a:schemeClr val="lt1"/>
              </a:buClr>
              <a:buSzPts val="1400"/>
              <a:buChar char="●"/>
              <a:defRPr/>
            </a:lvl4pPr>
            <a:lvl5pPr marL="2286000" lvl="4" indent="-317500" algn="l" rtl="0">
              <a:lnSpc>
                <a:spcPct val="90000"/>
              </a:lnSpc>
              <a:spcBef>
                <a:spcPts val="1600"/>
              </a:spcBef>
              <a:spcAft>
                <a:spcPts val="0"/>
              </a:spcAft>
              <a:buClr>
                <a:schemeClr val="lt1"/>
              </a:buClr>
              <a:buSzPts val="1400"/>
              <a:buChar char="○"/>
              <a:defRPr/>
            </a:lvl5pPr>
            <a:lvl6pPr marL="2743200" lvl="5" indent="-317500" algn="l" rtl="0">
              <a:lnSpc>
                <a:spcPct val="90000"/>
              </a:lnSpc>
              <a:spcBef>
                <a:spcPts val="1600"/>
              </a:spcBef>
              <a:spcAft>
                <a:spcPts val="0"/>
              </a:spcAft>
              <a:buClr>
                <a:schemeClr val="lt1"/>
              </a:buClr>
              <a:buSzPts val="1400"/>
              <a:buChar char="■"/>
              <a:defRPr/>
            </a:lvl6pPr>
            <a:lvl7pPr marL="3200400" lvl="6" indent="-317500" algn="l" rtl="0">
              <a:lnSpc>
                <a:spcPct val="90000"/>
              </a:lnSpc>
              <a:spcBef>
                <a:spcPts val="1600"/>
              </a:spcBef>
              <a:spcAft>
                <a:spcPts val="0"/>
              </a:spcAft>
              <a:buClr>
                <a:schemeClr val="lt1"/>
              </a:buClr>
              <a:buSzPts val="1400"/>
              <a:buChar char="●"/>
              <a:defRPr/>
            </a:lvl7pPr>
            <a:lvl8pPr marL="3657600" lvl="7" indent="-317500" algn="l" rtl="0">
              <a:lnSpc>
                <a:spcPct val="90000"/>
              </a:lnSpc>
              <a:spcBef>
                <a:spcPts val="1600"/>
              </a:spcBef>
              <a:spcAft>
                <a:spcPts val="0"/>
              </a:spcAft>
              <a:buClr>
                <a:schemeClr val="lt1"/>
              </a:buClr>
              <a:buSzPts val="1400"/>
              <a:buChar char="○"/>
              <a:defRPr/>
            </a:lvl8pPr>
            <a:lvl9pPr marL="4114800" lvl="8" indent="-317500" algn="l" rtl="0">
              <a:lnSpc>
                <a:spcPct val="90000"/>
              </a:lnSpc>
              <a:spcBef>
                <a:spcPts val="1600"/>
              </a:spcBef>
              <a:spcAft>
                <a:spcPts val="1600"/>
              </a:spcAft>
              <a:buClr>
                <a:schemeClr val="lt1"/>
              </a:buClr>
              <a:buSzPts val="1400"/>
              <a:buChar char="■"/>
              <a:defRPr/>
            </a:lvl9pPr>
          </a:lstStyle>
          <a:p>
            <a:endParaRPr/>
          </a:p>
        </p:txBody>
      </p:sp>
      <p:sp>
        <p:nvSpPr>
          <p:cNvPr id="70" name="Google Shape;70;p14"/>
          <p:cNvSpPr txBox="1">
            <a:spLocks noGrp="1"/>
          </p:cNvSpPr>
          <p:nvPr>
            <p:ph type="dt" idx="10"/>
          </p:nvPr>
        </p:nvSpPr>
        <p:spPr>
          <a:xfrm>
            <a:off x="5663236" y="4452140"/>
            <a:ext cx="20574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1" name="Google Shape;71;p14"/>
          <p:cNvSpPr txBox="1">
            <a:spLocks noGrp="1"/>
          </p:cNvSpPr>
          <p:nvPr>
            <p:ph type="ftr" idx="11"/>
          </p:nvPr>
        </p:nvSpPr>
        <p:spPr>
          <a:xfrm>
            <a:off x="510241" y="4452141"/>
            <a:ext cx="51528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2" name="Google Shape;72;p14"/>
          <p:cNvSpPr txBox="1">
            <a:spLocks noGrp="1"/>
          </p:cNvSpPr>
          <p:nvPr>
            <p:ph type="sldNum" idx="12"/>
          </p:nvPr>
        </p:nvSpPr>
        <p:spPr>
          <a:xfrm>
            <a:off x="8047091" y="564920"/>
            <a:ext cx="865500" cy="818100"/>
          </a:xfrm>
          <a:prstGeom prst="rect">
            <a:avLst/>
          </a:prstGeom>
          <a:noFill/>
          <a:ln>
            <a:noFill/>
          </a:ln>
        </p:spPr>
        <p:txBody>
          <a:bodyPr spcFirstLastPara="1" wrap="square" lIns="68575" tIns="34275" rIns="68575" bIns="34275"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004099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Text and Clip Art" type="txAndClipArt">
  <p:cSld name="Title, Text and Clip Art">
    <p:spTree>
      <p:nvGrpSpPr>
        <p:cNvPr id="1" name="Shape 88"/>
        <p:cNvGrpSpPr/>
        <p:nvPr/>
      </p:nvGrpSpPr>
      <p:grpSpPr>
        <a:xfrm>
          <a:off x="0" y="0"/>
          <a:ext cx="0" cy="0"/>
          <a:chOff x="0" y="0"/>
          <a:chExt cx="0" cy="0"/>
        </a:xfrm>
      </p:grpSpPr>
      <p:sp>
        <p:nvSpPr>
          <p:cNvPr id="89" name="Google Shape;89;p16"/>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4200"/>
              <a:buNone/>
              <a:defRPr/>
            </a:lvl1pPr>
            <a:lvl2pPr lvl="1" algn="ctr" rtl="0">
              <a:spcBef>
                <a:spcPts val="0"/>
              </a:spcBef>
              <a:spcAft>
                <a:spcPts val="0"/>
              </a:spcAft>
              <a:buSzPts val="4200"/>
              <a:buNone/>
              <a:defRPr/>
            </a:lvl2pPr>
            <a:lvl3pPr lvl="2" algn="ctr" rtl="0">
              <a:spcBef>
                <a:spcPts val="0"/>
              </a:spcBef>
              <a:spcAft>
                <a:spcPts val="0"/>
              </a:spcAft>
              <a:buSzPts val="4200"/>
              <a:buNone/>
              <a:defRPr/>
            </a:lvl3pPr>
            <a:lvl4pPr lvl="3" algn="ctr" rtl="0">
              <a:spcBef>
                <a:spcPts val="0"/>
              </a:spcBef>
              <a:spcAft>
                <a:spcPts val="0"/>
              </a:spcAft>
              <a:buSzPts val="4200"/>
              <a:buNone/>
              <a:defRPr/>
            </a:lvl4pPr>
            <a:lvl5pPr lvl="4" algn="ctr" rtl="0">
              <a:spcBef>
                <a:spcPts val="0"/>
              </a:spcBef>
              <a:spcAft>
                <a:spcPts val="0"/>
              </a:spcAft>
              <a:buSzPts val="4200"/>
              <a:buNone/>
              <a:defRPr/>
            </a:lvl5pPr>
            <a:lvl6pPr lvl="5" algn="ctr" rtl="0">
              <a:spcBef>
                <a:spcPts val="0"/>
              </a:spcBef>
              <a:spcAft>
                <a:spcPts val="0"/>
              </a:spcAft>
              <a:buSzPts val="4200"/>
              <a:buNone/>
              <a:defRPr/>
            </a:lvl6pPr>
            <a:lvl7pPr lvl="6" algn="ctr" rtl="0">
              <a:spcBef>
                <a:spcPts val="0"/>
              </a:spcBef>
              <a:spcAft>
                <a:spcPts val="0"/>
              </a:spcAft>
              <a:buSzPts val="4200"/>
              <a:buNone/>
              <a:defRPr/>
            </a:lvl7pPr>
            <a:lvl8pPr lvl="7" algn="ctr" rtl="0">
              <a:spcBef>
                <a:spcPts val="0"/>
              </a:spcBef>
              <a:spcAft>
                <a:spcPts val="0"/>
              </a:spcAft>
              <a:buSzPts val="4200"/>
              <a:buNone/>
              <a:defRPr/>
            </a:lvl8pPr>
            <a:lvl9pPr lvl="8" algn="ctr" rtl="0">
              <a:spcBef>
                <a:spcPts val="0"/>
              </a:spcBef>
              <a:spcAft>
                <a:spcPts val="0"/>
              </a:spcAft>
              <a:buSzPts val="4200"/>
              <a:buNone/>
              <a:defRPr/>
            </a:lvl9pPr>
          </a:lstStyle>
          <a:p>
            <a:endParaRPr/>
          </a:p>
        </p:txBody>
      </p:sp>
      <p:sp>
        <p:nvSpPr>
          <p:cNvPr id="90" name="Google Shape;90;p16"/>
          <p:cNvSpPr txBox="1">
            <a:spLocks noGrp="1"/>
          </p:cNvSpPr>
          <p:nvPr>
            <p:ph type="body" idx="1"/>
          </p:nvPr>
        </p:nvSpPr>
        <p:spPr>
          <a:xfrm>
            <a:off x="457200" y="1200150"/>
            <a:ext cx="4038600" cy="33945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91" name="Google Shape;91;p16"/>
          <p:cNvSpPr>
            <a:spLocks noGrp="1"/>
          </p:cNvSpPr>
          <p:nvPr>
            <p:ph type="clipArt" idx="2"/>
          </p:nvPr>
        </p:nvSpPr>
        <p:spPr>
          <a:xfrm>
            <a:off x="4648200" y="1200150"/>
            <a:ext cx="4038600" cy="33945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2" name="Google Shape;92;p16"/>
          <p:cNvSpPr txBox="1">
            <a:spLocks noGrp="1"/>
          </p:cNvSpPr>
          <p:nvPr>
            <p:ph type="dt" idx="10"/>
          </p:nvPr>
        </p:nvSpPr>
        <p:spPr>
          <a:xfrm>
            <a:off x="457200" y="4683919"/>
            <a:ext cx="2133600" cy="3570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3" name="Google Shape;93;p16"/>
          <p:cNvSpPr txBox="1">
            <a:spLocks noGrp="1"/>
          </p:cNvSpPr>
          <p:nvPr>
            <p:ph type="ftr" idx="11"/>
          </p:nvPr>
        </p:nvSpPr>
        <p:spPr>
          <a:xfrm>
            <a:off x="3124200" y="4683919"/>
            <a:ext cx="2895600" cy="3570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4" name="Google Shape;94;p16"/>
          <p:cNvSpPr txBox="1">
            <a:spLocks noGrp="1"/>
          </p:cNvSpPr>
          <p:nvPr>
            <p:ph type="sldNum" idx="12"/>
          </p:nvPr>
        </p:nvSpPr>
        <p:spPr>
          <a:xfrm>
            <a:off x="6553200" y="4683919"/>
            <a:ext cx="2133600" cy="3570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sz="1000">
              <a:solidFill>
                <a:schemeClr val="accent1"/>
              </a:solidFill>
              <a:latin typeface="Source Code Pro"/>
              <a:ea typeface="Source Code Pro"/>
              <a:cs typeface="Source Code Pro"/>
              <a:sym typeface="Source Code Pro"/>
            </a:endParaRPr>
          </a:p>
        </p:txBody>
      </p:sp>
    </p:spTree>
    <p:extLst>
      <p:ext uri="{BB962C8B-B14F-4D97-AF65-F5344CB8AC3E}">
        <p14:creationId xmlns:p14="http://schemas.microsoft.com/office/powerpoint/2010/main" val="2102438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5"/>
        <p:cNvGrpSpPr/>
        <p:nvPr/>
      </p:nvGrpSpPr>
      <p:grpSpPr>
        <a:xfrm>
          <a:off x="0" y="0"/>
          <a:ext cx="0" cy="0"/>
          <a:chOff x="0" y="0"/>
          <a:chExt cx="0" cy="0"/>
        </a:xfrm>
      </p:grpSpPr>
      <p:sp>
        <p:nvSpPr>
          <p:cNvPr id="116" name="Google Shape;116;p21"/>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17" name="Google Shape;117;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8"/>
        <p:cNvGrpSpPr/>
        <p:nvPr/>
      </p:nvGrpSpPr>
      <p:grpSpPr>
        <a:xfrm>
          <a:off x="0" y="0"/>
          <a:ext cx="0" cy="0"/>
          <a:chOff x="0" y="0"/>
          <a:chExt cx="0" cy="0"/>
        </a:xfrm>
      </p:grpSpPr>
      <p:sp>
        <p:nvSpPr>
          <p:cNvPr id="119" name="Google Shape;119;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0" name="Google Shape;120;p2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21" name="Google Shape;121;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22"/>
        <p:cNvGrpSpPr/>
        <p:nvPr/>
      </p:nvGrpSpPr>
      <p:grpSpPr>
        <a:xfrm>
          <a:off x="0" y="0"/>
          <a:ext cx="0" cy="0"/>
          <a:chOff x="0" y="0"/>
          <a:chExt cx="0" cy="0"/>
        </a:xfrm>
      </p:grpSpPr>
      <p:sp>
        <p:nvSpPr>
          <p:cNvPr id="123" name="Google Shape;123;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4" name="Google Shape;124;p23"/>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25" name="Google Shape;125;p2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26" name="Google Shape;126;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7"/>
        <p:cNvGrpSpPr/>
        <p:nvPr/>
      </p:nvGrpSpPr>
      <p:grpSpPr>
        <a:xfrm>
          <a:off x="0" y="0"/>
          <a:ext cx="0" cy="0"/>
          <a:chOff x="0" y="0"/>
          <a:chExt cx="0" cy="0"/>
        </a:xfrm>
      </p:grpSpPr>
      <p:sp>
        <p:nvSpPr>
          <p:cNvPr id="128" name="Google Shape;128;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 name="Google Shape;129;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30"/>
        <p:cNvGrpSpPr/>
        <p:nvPr/>
      </p:nvGrpSpPr>
      <p:grpSpPr>
        <a:xfrm>
          <a:off x="0" y="0"/>
          <a:ext cx="0" cy="0"/>
          <a:chOff x="0" y="0"/>
          <a:chExt cx="0" cy="0"/>
        </a:xfrm>
      </p:grpSpPr>
      <p:sp>
        <p:nvSpPr>
          <p:cNvPr id="131" name="Google Shape;131;p25"/>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32" name="Google Shape;132;p25"/>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33" name="Google Shape;133;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34"/>
        <p:cNvGrpSpPr/>
        <p:nvPr/>
      </p:nvGrpSpPr>
      <p:grpSpPr>
        <a:xfrm>
          <a:off x="0" y="0"/>
          <a:ext cx="0" cy="0"/>
          <a:chOff x="0" y="0"/>
          <a:chExt cx="0" cy="0"/>
        </a:xfrm>
      </p:grpSpPr>
      <p:sp>
        <p:nvSpPr>
          <p:cNvPr id="135" name="Google Shape;135;p26"/>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36" name="Google Shape;136;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7"/>
        <p:cNvGrpSpPr/>
        <p:nvPr/>
      </p:nvGrpSpPr>
      <p:grpSpPr>
        <a:xfrm>
          <a:off x="0" y="0"/>
          <a:ext cx="0" cy="0"/>
          <a:chOff x="0" y="0"/>
          <a:chExt cx="0" cy="0"/>
        </a:xfrm>
      </p:grpSpPr>
      <p:sp>
        <p:nvSpPr>
          <p:cNvPr id="138" name="Google Shape;138;p2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40" name="Google Shape;140;p27"/>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41" name="Google Shape;141;p27"/>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42" name="Google Shape;142;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43"/>
        <p:cNvGrpSpPr/>
        <p:nvPr/>
      </p:nvGrpSpPr>
      <p:grpSpPr>
        <a:xfrm>
          <a:off x="0" y="0"/>
          <a:ext cx="0" cy="0"/>
          <a:chOff x="0" y="0"/>
          <a:chExt cx="0" cy="0"/>
        </a:xfrm>
      </p:grpSpPr>
      <p:sp>
        <p:nvSpPr>
          <p:cNvPr id="144" name="Google Shape;144;p28"/>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145" name="Google Shape;145;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Ref idx="1001">
        <a:schemeClr val="bg1"/>
      </p:bgRef>
    </p:bg>
    <p:spTree>
      <p:nvGrpSpPr>
        <p:cNvPr id="1" name="Shape 107"/>
        <p:cNvGrpSpPr/>
        <p:nvPr/>
      </p:nvGrpSpPr>
      <p:grpSpPr>
        <a:xfrm>
          <a:off x="0" y="0"/>
          <a:ext cx="0" cy="0"/>
          <a:chOff x="0" y="0"/>
          <a:chExt cx="0" cy="0"/>
        </a:xfrm>
      </p:grpSpPr>
      <p:sp>
        <p:nvSpPr>
          <p:cNvPr id="108" name="Google Shape;108;p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09" name="Google Shape;109;p1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110" name="Google Shape;110;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81" r:id="rId15"/>
    <p:sldLayoutId id="2147483682" r:id="rId16"/>
    <p:sldLayoutId id="2147483683" r:id="rId17"/>
    <p:sldLayoutId id="2147483684"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17.xml"/><Relationship Id="rId4" Type="http://schemas.openxmlformats.org/officeDocument/2006/relationships/hyperlink" Target="https://www.maxpixel.net/Streamers-Party-Decoration-Celebration-Confetti-309155"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15.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pxfuel.com/en/free-photo-oemtw" TargetMode="External"/><Relationship Id="rId2" Type="http://schemas.openxmlformats.org/officeDocument/2006/relationships/hyperlink" Target="https://pixabay.com/photos/shelf-library-education-inside-3290109/" TargetMode="External"/><Relationship Id="rId1" Type="http://schemas.openxmlformats.org/officeDocument/2006/relationships/slideLayout" Target="../slideLayouts/slideLayout2.xml"/><Relationship Id="rId6" Type="http://schemas.openxmlformats.org/officeDocument/2006/relationships/hyperlink" Target="https://www.maxpixel.net/Streamers-Party-Decoration-Celebration-Confetti-309155" TargetMode="External"/><Relationship Id="rId5" Type="http://schemas.openxmlformats.org/officeDocument/2006/relationships/hyperlink" Target="https://publicdomainvectors.org/en/free-clipart/Hands-of-different-colors/36244.html" TargetMode="External"/><Relationship Id="rId4" Type="http://schemas.openxmlformats.org/officeDocument/2006/relationships/hyperlink" Target="https://affecttheverb.com/gallery/disabledandhere/deckcity/"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hyperlink" Target="https://pixabay.com/photos/shelf-library-education-inside-3290109/"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affecttheverb.com/gallery/disabledandhere/deckcity/"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4.jpeg"/><Relationship Id="rId4" Type="http://schemas.openxmlformats.org/officeDocument/2006/relationships/image" Target="../media/image3.tif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publicdomainvectors.org/en/free-clipart/Hands-of-different-colors/36244.html" TargetMode="External"/><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34"/>
          <p:cNvSpPr txBox="1">
            <a:spLocks noGrp="1"/>
          </p:cNvSpPr>
          <p:nvPr>
            <p:ph type="ctrTitle"/>
          </p:nvPr>
        </p:nvSpPr>
        <p:spPr>
          <a:xfrm>
            <a:off x="363580" y="222756"/>
            <a:ext cx="8520600" cy="67056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0" dirty="0">
                <a:latin typeface="Verdana" panose="020B0604030504040204" pitchFamily="34" charset="0"/>
                <a:ea typeface="Verdana" panose="020B0604030504040204" pitchFamily="34" charset="0"/>
                <a:cs typeface="Verdana" panose="020B0604030504040204" pitchFamily="34" charset="0"/>
              </a:rPr>
              <a:t>Beyond Awareness </a:t>
            </a:r>
            <a:endParaRPr sz="3200" b="0" dirty="0">
              <a:latin typeface="Verdana" panose="020B0604030504040204" pitchFamily="34" charset="0"/>
              <a:ea typeface="Verdana" panose="020B0604030504040204" pitchFamily="34" charset="0"/>
              <a:cs typeface="Verdana" panose="020B0604030504040204" pitchFamily="34" charset="0"/>
            </a:endParaRPr>
          </a:p>
        </p:txBody>
      </p:sp>
      <p:sp>
        <p:nvSpPr>
          <p:cNvPr id="174" name="Google Shape;174;p34"/>
          <p:cNvSpPr txBox="1"/>
          <p:nvPr/>
        </p:nvSpPr>
        <p:spPr>
          <a:xfrm>
            <a:off x="1151149" y="3300919"/>
            <a:ext cx="7171672" cy="75117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dirty="0">
                <a:latin typeface="Verdana" panose="020B0604030504040204" pitchFamily="34" charset="0"/>
                <a:ea typeface="Verdana" panose="020B0604030504040204" pitchFamily="34" charset="0"/>
                <a:cs typeface="Verdana" panose="020B0604030504040204" pitchFamily="34" charset="0"/>
                <a:sym typeface="Source Code Pro"/>
              </a:rPr>
              <a:t> Created by Diana </a:t>
            </a:r>
            <a:r>
              <a:rPr lang="en" sz="2000" dirty="0" err="1">
                <a:latin typeface="Verdana" panose="020B0604030504040204" pitchFamily="34" charset="0"/>
                <a:ea typeface="Verdana" panose="020B0604030504040204" pitchFamily="34" charset="0"/>
                <a:cs typeface="Verdana" panose="020B0604030504040204" pitchFamily="34" charset="0"/>
                <a:sym typeface="Source Code Pro"/>
              </a:rPr>
              <a:t>Pastora</a:t>
            </a:r>
            <a:r>
              <a:rPr lang="en" sz="2000" dirty="0">
                <a:latin typeface="Verdana" panose="020B0604030504040204" pitchFamily="34" charset="0"/>
                <a:ea typeface="Verdana" panose="020B0604030504040204" pitchFamily="34" charset="0"/>
                <a:cs typeface="Verdana" panose="020B0604030504040204" pitchFamily="34" charset="0"/>
                <a:sym typeface="Source Code Pro"/>
              </a:rPr>
              <a:t> Carson, M.Ed.</a:t>
            </a:r>
          </a:p>
          <a:p>
            <a:pPr algn="ctr"/>
            <a:r>
              <a:rPr lang="en-US" sz="2000" dirty="0">
                <a:latin typeface="Verdana" panose="020B0604030504040204" pitchFamily="34" charset="0"/>
                <a:ea typeface="Verdana" panose="020B0604030504040204" pitchFamily="34" charset="0"/>
                <a:cs typeface="Verdana" panose="020B0604030504040204" pitchFamily="34" charset="0"/>
              </a:rPr>
              <a:t>as part of the </a:t>
            </a:r>
            <a:r>
              <a:rPr lang="en-US" sz="2000" i="1" dirty="0">
                <a:latin typeface="Verdana" panose="020B0604030504040204" pitchFamily="34" charset="0"/>
                <a:ea typeface="Verdana" panose="020B0604030504040204" pitchFamily="34" charset="0"/>
                <a:cs typeface="Verdana" panose="020B0604030504040204" pitchFamily="34" charset="0"/>
              </a:rPr>
              <a:t>Leaders for Inclusion Project</a:t>
            </a:r>
            <a:r>
              <a:rPr lang="en-US" sz="2000" dirty="0">
                <a:latin typeface="Verdana" panose="020B0604030504040204" pitchFamily="34" charset="0"/>
                <a:ea typeface="Verdana" panose="020B0604030504040204" pitchFamily="34" charset="0"/>
                <a:cs typeface="Verdana" panose="020B0604030504040204" pitchFamily="34" charset="0"/>
              </a:rPr>
              <a:t> at the University of San Diego and generously funded by the Johnson Family Foundation </a:t>
            </a:r>
            <a:endParaRPr lang="en-US" sz="2000" dirty="0">
              <a:latin typeface="Verdana" panose="020B0604030504040204" pitchFamily="34" charset="0"/>
              <a:ea typeface="Verdana" panose="020B0604030504040204" pitchFamily="34" charset="0"/>
              <a:cs typeface="Verdana" panose="020B0604030504040204" pitchFamily="34" charset="0"/>
              <a:sym typeface="Source Code Pro"/>
            </a:endParaRPr>
          </a:p>
          <a:p>
            <a:pPr marL="0" lvl="0" indent="0" algn="ctr" rtl="0">
              <a:spcBef>
                <a:spcPts val="0"/>
              </a:spcBef>
              <a:spcAft>
                <a:spcPts val="0"/>
              </a:spcAft>
              <a:buNone/>
            </a:pPr>
            <a:endParaRPr dirty="0">
              <a:latin typeface="Source Code Pro"/>
              <a:ea typeface="Source Code Pro"/>
              <a:cs typeface="Source Code Pro"/>
              <a:sym typeface="Source Code Pro"/>
            </a:endParaRPr>
          </a:p>
        </p:txBody>
      </p:sp>
      <p:sp>
        <p:nvSpPr>
          <p:cNvPr id="4" name="Footer Placeholder 3">
            <a:extLst>
              <a:ext uri="{FF2B5EF4-FFF2-40B4-BE49-F238E27FC236}">
                <a16:creationId xmlns:a16="http://schemas.microsoft.com/office/drawing/2014/main" id="{DA8A4CF3-41AD-1848-A64D-633BDBD19AAD}"/>
              </a:ext>
            </a:extLst>
          </p:cNvPr>
          <p:cNvSpPr txBox="1">
            <a:spLocks/>
          </p:cNvSpPr>
          <p:nvPr/>
        </p:nvSpPr>
        <p:spPr>
          <a:xfrm>
            <a:off x="3781746" y="4778375"/>
            <a:ext cx="41148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dirty="0">
                <a:solidFill>
                  <a:schemeClr val="tx2"/>
                </a:solidFill>
                <a:latin typeface="Calibri" panose="020F0502020204030204" pitchFamily="34" charset="0"/>
                <a:cs typeface="Calibri" panose="020F0502020204030204" pitchFamily="34" charset="0"/>
              </a:rPr>
              <a:t>@</a:t>
            </a:r>
            <a:r>
              <a:rPr lang="en-US" sz="1200" dirty="0" err="1">
                <a:solidFill>
                  <a:schemeClr val="tx2"/>
                </a:solidFill>
                <a:latin typeface="Calibri" panose="020F0502020204030204" pitchFamily="34" charset="0"/>
                <a:cs typeface="Calibri" panose="020F0502020204030204" pitchFamily="34" charset="0"/>
              </a:rPr>
              <a:t>DianaPastoraCarson</a:t>
            </a:r>
            <a:endParaRPr lang="en-US" sz="1200" dirty="0">
              <a:solidFill>
                <a:schemeClr val="tx2"/>
              </a:solidFill>
              <a:latin typeface="Calibri" panose="020F0502020204030204" pitchFamily="34" charset="0"/>
              <a:cs typeface="Calibri" panose="020F0502020204030204" pitchFamily="34" charset="0"/>
            </a:endParaRPr>
          </a:p>
        </p:txBody>
      </p:sp>
      <p:pic>
        <p:nvPicPr>
          <p:cNvPr id="5" name="Google Shape;327;p56" descr="A yellow poster has the words &quot;Beyond Awarness&quot; in a large text bubble." title="Beyond Awareness poster"/>
          <p:cNvPicPr preferRelativeResize="0"/>
          <p:nvPr/>
        </p:nvPicPr>
        <p:blipFill rotWithShape="1">
          <a:blip r:embed="rId3">
            <a:alphaModFix/>
            <a:extLst>
              <a:ext uri="{28A0092B-C50C-407E-A947-70E740481C1C}">
                <a14:useLocalDpi xmlns:a14="http://schemas.microsoft.com/office/drawing/2010/main" val="0"/>
              </a:ext>
            </a:extLst>
          </a:blip>
          <a:srcRect/>
          <a:stretch/>
        </p:blipFill>
        <p:spPr>
          <a:xfrm>
            <a:off x="2734867" y="1047254"/>
            <a:ext cx="3778025" cy="2023100"/>
          </a:xfrm>
          <a:prstGeom prst="rect">
            <a:avLst/>
          </a:prstGeom>
          <a:noFill/>
          <a:ln w="76200" cap="flat" cmpd="sng">
            <a:solidFill>
              <a:schemeClr val="dk2"/>
            </a:solidFill>
            <a:prstDash val="solid"/>
            <a:round/>
            <a:headEnd type="none" w="sm" len="sm"/>
            <a:tailEnd type="none" w="sm" len="sm"/>
          </a:ln>
        </p:spPr>
      </p:pic>
      <p:sp>
        <p:nvSpPr>
          <p:cNvPr id="3" name="Slide Number Placeholder 2">
            <a:extLst>
              <a:ext uri="{FF2B5EF4-FFF2-40B4-BE49-F238E27FC236}">
                <a16:creationId xmlns:a16="http://schemas.microsoft.com/office/drawing/2014/main" id="{E7F28B0D-99E0-8D46-8A0C-E9E0C0CE388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a:t>
            </a:fld>
            <a:endParaRPr lang="en"/>
          </a:p>
        </p:txBody>
      </p:sp>
      <p:sp>
        <p:nvSpPr>
          <p:cNvPr id="2" name="Rectangle 1">
            <a:extLst>
              <a:ext uri="{FF2B5EF4-FFF2-40B4-BE49-F238E27FC236}">
                <a16:creationId xmlns:a16="http://schemas.microsoft.com/office/drawing/2014/main" id="{92607A41-0D60-498F-86F0-F3FC4C3C0018}"/>
              </a:ext>
            </a:extLst>
          </p:cNvPr>
          <p:cNvSpPr/>
          <p:nvPr/>
        </p:nvSpPr>
        <p:spPr>
          <a:xfrm>
            <a:off x="6512892" y="2847083"/>
            <a:ext cx="2438227" cy="338554"/>
          </a:xfrm>
          <a:prstGeom prst="rect">
            <a:avLst/>
          </a:prstGeom>
        </p:spPr>
        <p:txBody>
          <a:bodyPr wrap="square">
            <a:spAutoFit/>
          </a:bodyPr>
          <a:lstStyle/>
          <a:p>
            <a:r>
              <a:rPr lang="en-US" sz="800" dirty="0">
                <a:solidFill>
                  <a:schemeClr val="tx1"/>
                </a:solidFill>
                <a:latin typeface="Verdana" panose="020B0604030504040204" pitchFamily="34" charset="0"/>
                <a:ea typeface="Verdana" panose="020B0604030504040204" pitchFamily="34" charset="0"/>
                <a:cs typeface="Verdana" panose="020B0604030504040204" pitchFamily="34" charset="0"/>
              </a:rPr>
              <a:t>Beyond awareness poster by Diana </a:t>
            </a:r>
            <a:r>
              <a:rPr lang="en-US" sz="800" dirty="0" err="1">
                <a:solidFill>
                  <a:schemeClr val="tx1"/>
                </a:solidFill>
                <a:latin typeface="Verdana" panose="020B0604030504040204" pitchFamily="34" charset="0"/>
                <a:ea typeface="Verdana" panose="020B0604030504040204" pitchFamily="34" charset="0"/>
                <a:cs typeface="Verdana" panose="020B0604030504040204" pitchFamily="34" charset="0"/>
              </a:rPr>
              <a:t>Pastora</a:t>
            </a:r>
            <a:r>
              <a:rPr lang="en-US" sz="800" dirty="0">
                <a:solidFill>
                  <a:schemeClr val="tx1"/>
                </a:solidFill>
                <a:latin typeface="Verdana" panose="020B0604030504040204" pitchFamily="34" charset="0"/>
                <a:ea typeface="Verdana" panose="020B0604030504040204" pitchFamily="34" charset="0"/>
                <a:cs typeface="Verdana" panose="020B0604030504040204" pitchFamily="34" charset="0"/>
              </a:rPr>
              <a:t> Carson. CC0 1.0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43"/>
          <p:cNvSpPr txBox="1">
            <a:spLocks noGrp="1"/>
          </p:cNvSpPr>
          <p:nvPr>
            <p:ph type="title"/>
          </p:nvPr>
        </p:nvSpPr>
        <p:spPr>
          <a:xfrm>
            <a:off x="457200" y="248703"/>
            <a:ext cx="8229600" cy="857400"/>
          </a:xfrm>
          <a:prstGeom prst="rect">
            <a:avLst/>
          </a:prstGeom>
          <a:solidFill>
            <a:schemeClr val="accent4">
              <a:lumMod val="60000"/>
              <a:lumOff val="40000"/>
            </a:schemeClr>
          </a:solid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2"/>
              </a:buClr>
              <a:buSzPts val="4400"/>
              <a:buFont typeface="Arial"/>
              <a:buNone/>
            </a:pPr>
            <a:r>
              <a:rPr lang="en" sz="3200" b="0" dirty="0">
                <a:latin typeface="Verdana" panose="020B0604030504040204" pitchFamily="34" charset="0"/>
                <a:ea typeface="Verdana" panose="020B0604030504040204" pitchFamily="34" charset="0"/>
                <a:cs typeface="Verdana" panose="020B0604030504040204" pitchFamily="34" charset="0"/>
              </a:rPr>
              <a:t>Ableism</a:t>
            </a:r>
            <a:endParaRPr sz="3200" b="0" dirty="0">
              <a:latin typeface="Verdana" panose="020B0604030504040204" pitchFamily="34" charset="0"/>
              <a:ea typeface="Verdana" panose="020B0604030504040204" pitchFamily="34" charset="0"/>
              <a:cs typeface="Verdana" panose="020B0604030504040204" pitchFamily="34" charset="0"/>
            </a:endParaRPr>
          </a:p>
        </p:txBody>
      </p:sp>
      <p:sp>
        <p:nvSpPr>
          <p:cNvPr id="232" name="Google Shape;232;p43"/>
          <p:cNvSpPr txBox="1">
            <a:spLocks noGrp="1"/>
          </p:cNvSpPr>
          <p:nvPr>
            <p:ph type="body" idx="1"/>
          </p:nvPr>
        </p:nvSpPr>
        <p:spPr>
          <a:xfrm>
            <a:off x="533400" y="1106090"/>
            <a:ext cx="8075700" cy="33945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2"/>
              </a:buClr>
              <a:buSzPts val="2400"/>
              <a:buFont typeface="Arial"/>
              <a:buChar char="•"/>
            </a:pPr>
            <a:r>
              <a:rPr lang="en" sz="2400" dirty="0">
                <a:solidFill>
                  <a:schemeClr val="tx1"/>
                </a:solidFill>
                <a:latin typeface="Verdana" panose="020B0604030504040204" pitchFamily="34" charset="0"/>
                <a:ea typeface="Verdana" panose="020B0604030504040204" pitchFamily="34" charset="0"/>
                <a:cs typeface="Verdana" panose="020B0604030504040204" pitchFamily="34" charset="0"/>
                <a:sym typeface="Arial"/>
              </a:rPr>
              <a:t>Ableism = Discrimination</a:t>
            </a:r>
            <a:r>
              <a:rPr lang="en" sz="2400" dirty="0">
                <a:solidFill>
                  <a:schemeClr val="tx1"/>
                </a:solidFill>
                <a:latin typeface="Verdana" panose="020B0604030504040204" pitchFamily="34" charset="0"/>
                <a:ea typeface="Verdana" panose="020B0604030504040204" pitchFamily="34" charset="0"/>
                <a:cs typeface="Verdana" panose="020B0604030504040204" pitchFamily="34" charset="0"/>
              </a:rPr>
              <a:t> </a:t>
            </a:r>
            <a:endParaRPr sz="24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342900" lvl="0" indent="-342900" algn="l" rtl="0">
              <a:lnSpc>
                <a:spcPct val="100000"/>
              </a:lnSpc>
              <a:spcBef>
                <a:spcPts val="0"/>
              </a:spcBef>
              <a:spcAft>
                <a:spcPts val="0"/>
              </a:spcAft>
              <a:buClr>
                <a:schemeClr val="dk2"/>
              </a:buClr>
              <a:buSzPts val="2400"/>
              <a:buFont typeface="Arial"/>
              <a:buChar char="•"/>
            </a:pPr>
            <a:r>
              <a:rPr lang="en" sz="2400" dirty="0" err="1">
                <a:solidFill>
                  <a:schemeClr val="tx1"/>
                </a:solidFill>
                <a:latin typeface="Verdana" panose="020B0604030504040204" pitchFamily="34" charset="0"/>
                <a:ea typeface="Verdana" panose="020B0604030504040204" pitchFamily="34" charset="0"/>
                <a:cs typeface="Verdana" panose="020B0604030504040204" pitchFamily="34" charset="0"/>
                <a:sym typeface="Arial"/>
              </a:rPr>
              <a:t>Ableist</a:t>
            </a:r>
            <a:r>
              <a:rPr lang="en" sz="2400" dirty="0">
                <a:solidFill>
                  <a:schemeClr val="tx1"/>
                </a:solidFill>
                <a:latin typeface="Verdana" panose="020B0604030504040204" pitchFamily="34" charset="0"/>
                <a:ea typeface="Verdana" panose="020B0604030504040204" pitchFamily="34" charset="0"/>
                <a:cs typeface="Verdana" panose="020B0604030504040204" pitchFamily="34" charset="0"/>
                <a:sym typeface="Arial"/>
              </a:rPr>
              <a:t> </a:t>
            </a: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a</a:t>
            </a:r>
            <a:r>
              <a:rPr lang="en" sz="2400" b="0" i="0" u="none" dirty="0" err="1">
                <a:solidFill>
                  <a:schemeClr val="tx1"/>
                </a:solidFill>
                <a:latin typeface="Verdana" panose="020B0604030504040204" pitchFamily="34" charset="0"/>
                <a:ea typeface="Verdana" panose="020B0604030504040204" pitchFamily="34" charset="0"/>
                <a:cs typeface="Verdana" panose="020B0604030504040204" pitchFamily="34" charset="0"/>
                <a:sym typeface="Arial"/>
              </a:rPr>
              <a:t>ttitudes</a:t>
            </a:r>
            <a:r>
              <a:rPr lang="en" sz="2400" b="0" i="0" u="none" dirty="0">
                <a:solidFill>
                  <a:schemeClr val="tx1"/>
                </a:solidFill>
                <a:latin typeface="Verdana" panose="020B0604030504040204" pitchFamily="34" charset="0"/>
                <a:ea typeface="Verdana" panose="020B0604030504040204" pitchFamily="34" charset="0"/>
                <a:cs typeface="Verdana" panose="020B0604030504040204" pitchFamily="34" charset="0"/>
                <a:sym typeface="Arial"/>
              </a:rPr>
              <a:t> &amp; </a:t>
            </a:r>
            <a:r>
              <a:rPr lang="en-US" sz="2400" b="0" i="0" u="none" dirty="0">
                <a:solidFill>
                  <a:schemeClr val="tx1"/>
                </a:solidFill>
                <a:latin typeface="Verdana" panose="020B0604030504040204" pitchFamily="34" charset="0"/>
                <a:ea typeface="Verdana" panose="020B0604030504040204" pitchFamily="34" charset="0"/>
                <a:cs typeface="Verdana" panose="020B0604030504040204" pitchFamily="34" charset="0"/>
                <a:sym typeface="Arial"/>
              </a:rPr>
              <a:t>a</a:t>
            </a:r>
            <a:r>
              <a:rPr lang="en" sz="2400" b="0" i="0" u="none" dirty="0" err="1">
                <a:solidFill>
                  <a:schemeClr val="tx1"/>
                </a:solidFill>
                <a:latin typeface="Verdana" panose="020B0604030504040204" pitchFamily="34" charset="0"/>
                <a:ea typeface="Verdana" panose="020B0604030504040204" pitchFamily="34" charset="0"/>
                <a:cs typeface="Verdana" panose="020B0604030504040204" pitchFamily="34" charset="0"/>
                <a:sym typeface="Arial"/>
              </a:rPr>
              <a:t>ssumptions</a:t>
            </a:r>
            <a:r>
              <a:rPr lang="en" sz="2400" b="0" i="0" u="none" dirty="0">
                <a:solidFill>
                  <a:schemeClr val="tx1"/>
                </a:solidFill>
                <a:latin typeface="Verdana" panose="020B0604030504040204" pitchFamily="34" charset="0"/>
                <a:ea typeface="Verdana" panose="020B0604030504040204" pitchFamily="34" charset="0"/>
                <a:cs typeface="Verdana" panose="020B0604030504040204" pitchFamily="34" charset="0"/>
                <a:sym typeface="Arial"/>
              </a:rPr>
              <a:t> </a:t>
            </a:r>
            <a:r>
              <a:rPr lang="en" sz="2400" dirty="0">
                <a:solidFill>
                  <a:schemeClr val="tx1"/>
                </a:solidFill>
                <a:latin typeface="Verdana" panose="020B0604030504040204" pitchFamily="34" charset="0"/>
                <a:ea typeface="Verdana" panose="020B0604030504040204" pitchFamily="34" charset="0"/>
                <a:cs typeface="Verdana" panose="020B0604030504040204" pitchFamily="34" charset="0"/>
                <a:sym typeface="Arial"/>
              </a:rPr>
              <a:t>are</a:t>
            </a:r>
            <a:r>
              <a:rPr lang="en" sz="2400" b="0" i="0" u="none" dirty="0">
                <a:solidFill>
                  <a:schemeClr val="tx1"/>
                </a:solidFill>
                <a:latin typeface="Verdana" panose="020B0604030504040204" pitchFamily="34" charset="0"/>
                <a:ea typeface="Verdana" panose="020B0604030504040204" pitchFamily="34" charset="0"/>
                <a:cs typeface="Verdana" panose="020B0604030504040204" pitchFamily="34" charset="0"/>
                <a:sym typeface="Arial"/>
              </a:rPr>
              <a:t> “disabling.”</a:t>
            </a:r>
            <a:endParaRPr sz="2400" b="0" i="0" u="none" dirty="0">
              <a:solidFill>
                <a:schemeClr val="tx1"/>
              </a:solidFill>
              <a:latin typeface="Verdana" panose="020B0604030504040204" pitchFamily="34" charset="0"/>
              <a:ea typeface="Verdana" panose="020B0604030504040204" pitchFamily="34" charset="0"/>
              <a:cs typeface="Verdana" panose="020B0604030504040204" pitchFamily="34" charset="0"/>
              <a:sym typeface="Arial"/>
            </a:endParaRPr>
          </a:p>
          <a:p>
            <a:pPr marL="342900" lvl="0" indent="-342900" algn="l" rtl="0">
              <a:lnSpc>
                <a:spcPct val="100000"/>
              </a:lnSpc>
              <a:spcBef>
                <a:spcPts val="0"/>
              </a:spcBef>
              <a:spcAft>
                <a:spcPts val="0"/>
              </a:spcAft>
              <a:buClr>
                <a:srgbClr val="666666"/>
              </a:buClr>
              <a:buSzPts val="2400"/>
              <a:buFont typeface="Arial"/>
              <a:buChar char="•"/>
            </a:pPr>
            <a:r>
              <a:rPr lang="en" sz="2400" dirty="0">
                <a:solidFill>
                  <a:schemeClr val="tx1"/>
                </a:solidFill>
                <a:latin typeface="Verdana" panose="020B0604030504040204" pitchFamily="34" charset="0"/>
                <a:ea typeface="Verdana" panose="020B0604030504040204" pitchFamily="34" charset="0"/>
                <a:cs typeface="Verdana" panose="020B0604030504040204" pitchFamily="34" charset="0"/>
                <a:sym typeface="Arial"/>
              </a:rPr>
              <a:t>“Ableism is systematic, institutional devaluing of bodies and minds deemed deviant, abnormal, defective, subhuman, less than. Ableism is violence.” - </a:t>
            </a:r>
            <a:r>
              <a:rPr lang="en" sz="2400" i="1" dirty="0">
                <a:solidFill>
                  <a:schemeClr val="tx1"/>
                </a:solidFill>
                <a:latin typeface="Verdana" panose="020B0604030504040204" pitchFamily="34" charset="0"/>
                <a:ea typeface="Verdana" panose="020B0604030504040204" pitchFamily="34" charset="0"/>
                <a:cs typeface="Verdana" panose="020B0604030504040204" pitchFamily="34" charset="0"/>
                <a:sym typeface="Arial"/>
              </a:rPr>
              <a:t>Autistic Hoya</a:t>
            </a:r>
            <a:endParaRPr sz="2400" i="1" dirty="0">
              <a:solidFill>
                <a:schemeClr val="tx1"/>
              </a:solidFill>
              <a:latin typeface="Verdana" panose="020B0604030504040204" pitchFamily="34" charset="0"/>
              <a:ea typeface="Verdana" panose="020B0604030504040204" pitchFamily="34" charset="0"/>
              <a:cs typeface="Verdana" panose="020B0604030504040204" pitchFamily="34" charset="0"/>
              <a:sym typeface="Arial"/>
            </a:endParaRPr>
          </a:p>
          <a:p>
            <a:pPr marL="342900" lvl="0" indent="-342900" algn="l" rtl="0">
              <a:lnSpc>
                <a:spcPct val="100000"/>
              </a:lnSpc>
              <a:spcBef>
                <a:spcPts val="480"/>
              </a:spcBef>
              <a:spcAft>
                <a:spcPts val="0"/>
              </a:spcAft>
              <a:buClr>
                <a:schemeClr val="dk2"/>
              </a:buClr>
              <a:buSzPts val="2400"/>
              <a:buFont typeface="Arial"/>
              <a:buChar char="•"/>
            </a:pPr>
            <a:r>
              <a:rPr lang="en" sz="2400" dirty="0">
                <a:solidFill>
                  <a:schemeClr val="tx1"/>
                </a:solidFill>
                <a:latin typeface="Verdana" panose="020B0604030504040204" pitchFamily="34" charset="0"/>
                <a:ea typeface="Verdana" panose="020B0604030504040204" pitchFamily="34" charset="0"/>
                <a:cs typeface="Verdana" panose="020B0604030504040204" pitchFamily="34" charset="0"/>
                <a:sym typeface="Arial"/>
              </a:rPr>
              <a:t>We often unknowingly demonstrate ableism by our words and actions.</a:t>
            </a:r>
            <a:r>
              <a:rPr lang="en" sz="2400" b="0" i="0" u="none" dirty="0">
                <a:solidFill>
                  <a:schemeClr val="tx1"/>
                </a:solidFill>
                <a:latin typeface="Verdana" panose="020B0604030504040204" pitchFamily="34" charset="0"/>
                <a:ea typeface="Verdana" panose="020B0604030504040204" pitchFamily="34" charset="0"/>
                <a:cs typeface="Verdana" panose="020B0604030504040204" pitchFamily="34" charset="0"/>
                <a:sym typeface="Arial"/>
              </a:rPr>
              <a:t>  </a:t>
            </a:r>
            <a:endParaRPr sz="24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342900" lvl="0" indent="0" algn="l" rtl="0">
              <a:lnSpc>
                <a:spcPct val="100000"/>
              </a:lnSpc>
              <a:spcBef>
                <a:spcPts val="480"/>
              </a:spcBef>
              <a:spcAft>
                <a:spcPts val="0"/>
              </a:spcAft>
              <a:buNone/>
            </a:pPr>
            <a:endParaRPr sz="2400" dirty="0">
              <a:latin typeface="Arial"/>
              <a:ea typeface="Arial"/>
              <a:cs typeface="Arial"/>
              <a:sym typeface="Arial"/>
            </a:endParaRPr>
          </a:p>
        </p:txBody>
      </p:sp>
      <p:sp>
        <p:nvSpPr>
          <p:cNvPr id="4" name="Footer Placeholder 3">
            <a:extLst>
              <a:ext uri="{FF2B5EF4-FFF2-40B4-BE49-F238E27FC236}">
                <a16:creationId xmlns:a16="http://schemas.microsoft.com/office/drawing/2014/main" id="{FE26B457-D946-6644-AC88-E2AFA7B375BE}"/>
              </a:ext>
            </a:extLst>
          </p:cNvPr>
          <p:cNvSpPr txBox="1">
            <a:spLocks/>
          </p:cNvSpPr>
          <p:nvPr/>
        </p:nvSpPr>
        <p:spPr>
          <a:xfrm>
            <a:off x="3781746" y="4778375"/>
            <a:ext cx="41148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dirty="0">
                <a:solidFill>
                  <a:schemeClr val="tx2"/>
                </a:solidFill>
                <a:latin typeface="Calibri" panose="020F0502020204030204" pitchFamily="34" charset="0"/>
                <a:cs typeface="Calibri" panose="020F0502020204030204" pitchFamily="34" charset="0"/>
              </a:rPr>
              <a:t>@</a:t>
            </a:r>
            <a:r>
              <a:rPr lang="en-US" sz="1200" dirty="0" err="1">
                <a:solidFill>
                  <a:schemeClr val="tx2"/>
                </a:solidFill>
                <a:latin typeface="Calibri" panose="020F0502020204030204" pitchFamily="34" charset="0"/>
                <a:cs typeface="Calibri" panose="020F0502020204030204" pitchFamily="34" charset="0"/>
              </a:rPr>
              <a:t>DianaPastoraCarson</a:t>
            </a:r>
            <a:endParaRPr lang="en-US" sz="1200" dirty="0">
              <a:solidFill>
                <a:schemeClr val="tx2"/>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ECB945DA-F035-EF4A-8023-7456F210B261}"/>
              </a:ext>
            </a:extLst>
          </p:cNvPr>
          <p:cNvSpPr>
            <a:spLocks noGrp="1"/>
          </p:cNvSpPr>
          <p:nvPr>
            <p:ph type="sldNum" idx="12"/>
          </p:nvPr>
        </p:nvSpPr>
        <p:spPr>
          <a:xfrm>
            <a:off x="6982146" y="4778375"/>
            <a:ext cx="2133600" cy="357000"/>
          </a:xfrm>
        </p:spPr>
        <p:txBody>
          <a:bodyPr/>
          <a:lstStyle/>
          <a:p>
            <a:pPr marL="0" lvl="0" indent="0" algn="r" rtl="0">
              <a:spcBef>
                <a:spcPts val="0"/>
              </a:spcBef>
              <a:spcAft>
                <a:spcPts val="0"/>
              </a:spcAft>
              <a:buNone/>
            </a:pPr>
            <a:fld id="{00000000-1234-1234-1234-123412341234}" type="slidenum">
              <a:rPr lang="en" sz="1000" smtClean="0"/>
              <a:t>10</a:t>
            </a:fld>
            <a:endParaRPr lang="en" sz="1000" dirty="0">
              <a:solidFill>
                <a:schemeClr val="accent1"/>
              </a:solidFill>
              <a:latin typeface="Source Code Pro"/>
              <a:ea typeface="Source Code Pro"/>
              <a:cs typeface="Source Code Pro"/>
              <a:sym typeface="Source Code Pr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44"/>
          <p:cNvSpPr txBox="1">
            <a:spLocks noGrp="1"/>
          </p:cNvSpPr>
          <p:nvPr>
            <p:ph type="title" idx="4294967295"/>
          </p:nvPr>
        </p:nvSpPr>
        <p:spPr>
          <a:xfrm>
            <a:off x="490424" y="264160"/>
            <a:ext cx="8125256" cy="739691"/>
          </a:xfrm>
          <a:prstGeom prst="rect">
            <a:avLst/>
          </a:prstGeom>
          <a:solidFill>
            <a:schemeClr val="accent4">
              <a:lumMod val="60000"/>
              <a:lumOff val="40000"/>
            </a:schemeClr>
          </a:solid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SzPts val="4100"/>
              <a:buFont typeface="Rokkitt"/>
              <a:buNone/>
            </a:pPr>
            <a:r>
              <a:rPr lang="en" sz="3000" b="0" dirty="0">
                <a:latin typeface="Verdana" panose="020B0604030504040204" pitchFamily="34" charset="0"/>
                <a:ea typeface="Verdana" panose="020B0604030504040204" pitchFamily="34" charset="0"/>
                <a:cs typeface="Verdana" panose="020B0604030504040204" pitchFamily="34" charset="0"/>
                <a:sym typeface="Amatic SC"/>
              </a:rPr>
              <a:t>Inspiration Porn Examples</a:t>
            </a:r>
            <a:endParaRPr sz="3000" b="0" i="0" u="none" strike="noStrike" cap="none" dirty="0">
              <a:latin typeface="Verdana" panose="020B0604030504040204" pitchFamily="34" charset="0"/>
              <a:ea typeface="Verdana" panose="020B0604030504040204" pitchFamily="34" charset="0"/>
              <a:cs typeface="Verdana" panose="020B0604030504040204" pitchFamily="34" charset="0"/>
              <a:sym typeface="Amatic SC"/>
            </a:endParaRPr>
          </a:p>
        </p:txBody>
      </p:sp>
      <p:pic>
        <p:nvPicPr>
          <p:cNvPr id="239" name="Google Shape;239;p44" descr="A man with prosthetic legs runs alongside a young girl with similar prosthetics. Says, &quot;the only disability is a bad attitude.&quot;" title="Prosthetic legs"/>
          <p:cNvPicPr preferRelativeResize="0"/>
          <p:nvPr/>
        </p:nvPicPr>
        <p:blipFill>
          <a:blip r:embed="rId3">
            <a:alphaModFix/>
          </a:blip>
          <a:stretch>
            <a:fillRect/>
          </a:stretch>
        </p:blipFill>
        <p:spPr>
          <a:xfrm>
            <a:off x="1161575" y="3276588"/>
            <a:ext cx="1707800" cy="1697275"/>
          </a:xfrm>
          <a:prstGeom prst="rect">
            <a:avLst/>
          </a:prstGeom>
          <a:noFill/>
          <a:ln>
            <a:noFill/>
          </a:ln>
        </p:spPr>
      </p:pic>
      <p:pic>
        <p:nvPicPr>
          <p:cNvPr id="241" name="Google Shape;241;p44" descr="Image of a cyclist with one leg.  Says, &quot;your excuses are invalid&quot;" title="Cyclist"/>
          <p:cNvPicPr preferRelativeResize="0"/>
          <p:nvPr/>
        </p:nvPicPr>
        <p:blipFill>
          <a:blip r:embed="rId4">
            <a:alphaModFix/>
            <a:extLst>
              <a:ext uri="{28A0092B-C50C-407E-A947-70E740481C1C}">
                <a14:useLocalDpi xmlns:a14="http://schemas.microsoft.com/office/drawing/2010/main" val="0"/>
              </a:ext>
            </a:extLst>
          </a:blip>
          <a:stretch>
            <a:fillRect/>
          </a:stretch>
        </p:blipFill>
        <p:spPr>
          <a:xfrm>
            <a:off x="2263610" y="1321607"/>
            <a:ext cx="1759750" cy="1759750"/>
          </a:xfrm>
          <a:prstGeom prst="rect">
            <a:avLst/>
          </a:prstGeom>
          <a:noFill/>
          <a:ln>
            <a:noFill/>
          </a:ln>
        </p:spPr>
      </p:pic>
      <p:pic>
        <p:nvPicPr>
          <p:cNvPr id="242" name="Google Shape;242;p44" descr="A goalie with very dark glasses stops a ball. Say, &quot;You don't need to see the problem to find a solution.&quot;" title="Goalie"/>
          <p:cNvPicPr preferRelativeResize="0"/>
          <p:nvPr/>
        </p:nvPicPr>
        <p:blipFill>
          <a:blip r:embed="rId5">
            <a:alphaModFix/>
            <a:extLst>
              <a:ext uri="{28A0092B-C50C-407E-A947-70E740481C1C}">
                <a14:useLocalDpi xmlns:a14="http://schemas.microsoft.com/office/drawing/2010/main" val="0"/>
              </a:ext>
            </a:extLst>
          </a:blip>
          <a:stretch>
            <a:fillRect/>
          </a:stretch>
        </p:blipFill>
        <p:spPr>
          <a:xfrm>
            <a:off x="4527239" y="1365622"/>
            <a:ext cx="2544475" cy="1759750"/>
          </a:xfrm>
          <a:prstGeom prst="rect">
            <a:avLst/>
          </a:prstGeom>
          <a:noFill/>
          <a:ln>
            <a:noFill/>
          </a:ln>
        </p:spPr>
      </p:pic>
      <p:pic>
        <p:nvPicPr>
          <p:cNvPr id="243" name="Google Shape;243;p44" descr="A small girl without hands uses her mouth to hold a pencil. Says, &quot;before you quit, try.&quot;" title="before you quit"/>
          <p:cNvPicPr preferRelativeResize="0"/>
          <p:nvPr/>
        </p:nvPicPr>
        <p:blipFill>
          <a:blip r:embed="rId6">
            <a:alphaModFix/>
          </a:blip>
          <a:stretch>
            <a:fillRect/>
          </a:stretch>
        </p:blipFill>
        <p:spPr>
          <a:xfrm>
            <a:off x="3718100" y="3276601"/>
            <a:ext cx="1707800" cy="1697275"/>
          </a:xfrm>
          <a:prstGeom prst="rect">
            <a:avLst/>
          </a:prstGeom>
          <a:noFill/>
          <a:ln>
            <a:noFill/>
          </a:ln>
        </p:spPr>
      </p:pic>
      <p:pic>
        <p:nvPicPr>
          <p:cNvPr id="244" name="Google Shape;244;p44" descr="Images shows only the arm of someone using a crutch at the base of a long road ahead. Says &quot;difficulties in your life don't come to destroy you, but to help you realize your hidden potential." title="Crutch"/>
          <p:cNvPicPr preferRelativeResize="0"/>
          <p:nvPr/>
        </p:nvPicPr>
        <p:blipFill>
          <a:blip r:embed="rId7">
            <a:alphaModFix/>
          </a:blip>
          <a:stretch>
            <a:fillRect/>
          </a:stretch>
        </p:blipFill>
        <p:spPr>
          <a:xfrm>
            <a:off x="6109204" y="3276600"/>
            <a:ext cx="1925021" cy="1590625"/>
          </a:xfrm>
          <a:prstGeom prst="rect">
            <a:avLst/>
          </a:prstGeom>
          <a:noFill/>
          <a:ln>
            <a:noFill/>
          </a:ln>
        </p:spPr>
      </p:pic>
      <p:sp>
        <p:nvSpPr>
          <p:cNvPr id="9" name="Footer Placeholder 3">
            <a:extLst>
              <a:ext uri="{FF2B5EF4-FFF2-40B4-BE49-F238E27FC236}">
                <a16:creationId xmlns:a16="http://schemas.microsoft.com/office/drawing/2014/main" id="{1E73CD6E-160B-254F-BE9E-794B24A73946}"/>
              </a:ext>
            </a:extLst>
          </p:cNvPr>
          <p:cNvSpPr txBox="1">
            <a:spLocks/>
          </p:cNvSpPr>
          <p:nvPr/>
        </p:nvSpPr>
        <p:spPr>
          <a:xfrm>
            <a:off x="3771900" y="4894725"/>
            <a:ext cx="41148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dirty="0">
                <a:solidFill>
                  <a:schemeClr val="tx2"/>
                </a:solidFill>
                <a:latin typeface="Calibri" panose="020F0502020204030204" pitchFamily="34" charset="0"/>
                <a:cs typeface="Calibri" panose="020F0502020204030204" pitchFamily="34" charset="0"/>
              </a:rPr>
              <a:t>@</a:t>
            </a:r>
            <a:r>
              <a:rPr lang="en-US" sz="1200" dirty="0" err="1">
                <a:solidFill>
                  <a:schemeClr val="tx2"/>
                </a:solidFill>
                <a:latin typeface="Calibri" panose="020F0502020204030204" pitchFamily="34" charset="0"/>
                <a:cs typeface="Calibri" panose="020F0502020204030204" pitchFamily="34" charset="0"/>
              </a:rPr>
              <a:t>DianaPastoraCarson</a:t>
            </a:r>
            <a:endParaRPr lang="en-US" sz="1200" dirty="0">
              <a:solidFill>
                <a:schemeClr val="tx2"/>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C57CAF6C-FE31-BC4A-B59E-00D18FDDF8C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45"/>
          <p:cNvSpPr txBox="1">
            <a:spLocks noGrp="1"/>
          </p:cNvSpPr>
          <p:nvPr>
            <p:ph type="title"/>
          </p:nvPr>
        </p:nvSpPr>
        <p:spPr>
          <a:xfrm>
            <a:off x="457200" y="150179"/>
            <a:ext cx="8229600" cy="619760"/>
          </a:xfrm>
          <a:prstGeom prst="rect">
            <a:avLst/>
          </a:prstGeom>
          <a:solidFill>
            <a:schemeClr val="accent4">
              <a:lumMod val="60000"/>
              <a:lumOff val="40000"/>
            </a:schemeClr>
          </a:solid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2"/>
              </a:buClr>
              <a:buSzPts val="4400"/>
              <a:buFont typeface="Arial"/>
              <a:buNone/>
            </a:pPr>
            <a:r>
              <a:rPr lang="en" sz="3200" b="0" i="0" u="none" dirty="0">
                <a:latin typeface="Verdana" panose="020B0604030504040204" pitchFamily="34" charset="0"/>
                <a:ea typeface="Verdana" panose="020B0604030504040204" pitchFamily="34" charset="0"/>
                <a:cs typeface="Verdana" panose="020B0604030504040204" pitchFamily="34" charset="0"/>
              </a:rPr>
              <a:t>Access	</a:t>
            </a:r>
            <a:endParaRPr sz="3200" b="0" dirty="0">
              <a:latin typeface="Verdana" panose="020B0604030504040204" pitchFamily="34" charset="0"/>
              <a:ea typeface="Verdana" panose="020B0604030504040204" pitchFamily="34" charset="0"/>
              <a:cs typeface="Verdana" panose="020B0604030504040204" pitchFamily="34" charset="0"/>
            </a:endParaRPr>
          </a:p>
        </p:txBody>
      </p:sp>
      <p:sp>
        <p:nvSpPr>
          <p:cNvPr id="250" name="Google Shape;250;p45"/>
          <p:cNvSpPr txBox="1">
            <a:spLocks noGrp="1"/>
          </p:cNvSpPr>
          <p:nvPr>
            <p:ph type="body" idx="1"/>
          </p:nvPr>
        </p:nvSpPr>
        <p:spPr>
          <a:xfrm>
            <a:off x="145774" y="769939"/>
            <a:ext cx="8852452" cy="3394500"/>
          </a:xfrm>
          <a:prstGeom prst="rect">
            <a:avLst/>
          </a:prstGeom>
          <a:noFill/>
          <a:ln>
            <a:noFill/>
          </a:ln>
        </p:spPr>
        <p:txBody>
          <a:bodyPr spcFirstLastPara="1" wrap="square" lIns="91425" tIns="45700" rIns="91425" bIns="45700" anchor="t" anchorCtr="0">
            <a:noAutofit/>
          </a:bodyPr>
          <a:lstStyle/>
          <a:p>
            <a:pPr marL="342900" lvl="0" indent="-292100" algn="l" rtl="0">
              <a:lnSpc>
                <a:spcPct val="100000"/>
              </a:lnSpc>
              <a:spcBef>
                <a:spcPts val="0"/>
              </a:spcBef>
              <a:spcAft>
                <a:spcPts val="0"/>
              </a:spcAft>
              <a:buClr>
                <a:schemeClr val="dk2"/>
              </a:buClr>
              <a:buSzPts val="2000"/>
              <a:buFont typeface="Arial"/>
              <a:buChar char="•"/>
            </a:pPr>
            <a:r>
              <a:rPr lang="en" sz="2400" i="0" u="none" dirty="0">
                <a:solidFill>
                  <a:schemeClr val="tx1"/>
                </a:solidFill>
                <a:latin typeface="Verdana" panose="020B0604030504040204" pitchFamily="34" charset="0"/>
                <a:ea typeface="Verdana" panose="020B0604030504040204" pitchFamily="34" charset="0"/>
                <a:cs typeface="Verdana" panose="020B0604030504040204" pitchFamily="34" charset="0"/>
                <a:sym typeface="Arial"/>
              </a:rPr>
              <a:t>Accessibility to buildings, events, educational opportunities, relationships, </a:t>
            </a:r>
            <a:r>
              <a:rPr lang="en" sz="2400" dirty="0">
                <a:solidFill>
                  <a:schemeClr val="tx1"/>
                </a:solidFill>
                <a:latin typeface="Verdana" panose="020B0604030504040204" pitchFamily="34" charset="0"/>
                <a:ea typeface="Verdana" panose="020B0604030504040204" pitchFamily="34" charset="0"/>
                <a:cs typeface="Verdana" panose="020B0604030504040204" pitchFamily="34" charset="0"/>
                <a:sym typeface="Arial"/>
              </a:rPr>
              <a:t>communication, </a:t>
            </a:r>
            <a:r>
              <a:rPr lang="en" sz="2400" i="0" u="none" dirty="0">
                <a:solidFill>
                  <a:schemeClr val="tx1"/>
                </a:solidFill>
                <a:latin typeface="Verdana" panose="020B0604030504040204" pitchFamily="34" charset="0"/>
                <a:ea typeface="Verdana" panose="020B0604030504040204" pitchFamily="34" charset="0"/>
                <a:cs typeface="Verdana" panose="020B0604030504040204" pitchFamily="34" charset="0"/>
                <a:sym typeface="Arial"/>
              </a:rPr>
              <a:t>etc.  </a:t>
            </a:r>
            <a:endParaRPr sz="2400" dirty="0">
              <a:solidFill>
                <a:schemeClr val="tx1"/>
              </a:solidFill>
              <a:latin typeface="Verdana" panose="020B0604030504040204" pitchFamily="34" charset="0"/>
              <a:ea typeface="Verdana" panose="020B0604030504040204" pitchFamily="34" charset="0"/>
              <a:cs typeface="Verdana" panose="020B0604030504040204" pitchFamily="34" charset="0"/>
              <a:sym typeface="Arial"/>
            </a:endParaRPr>
          </a:p>
          <a:p>
            <a:pPr marL="342900" lvl="0" indent="-292100" algn="l" rtl="0">
              <a:lnSpc>
                <a:spcPct val="100000"/>
              </a:lnSpc>
              <a:spcBef>
                <a:spcPts val="560"/>
              </a:spcBef>
              <a:spcAft>
                <a:spcPts val="0"/>
              </a:spcAft>
              <a:buClr>
                <a:schemeClr val="dk2"/>
              </a:buClr>
              <a:buSzPts val="2000"/>
              <a:buFont typeface="Arial"/>
              <a:buChar char="•"/>
            </a:pPr>
            <a:r>
              <a:rPr lang="en" sz="2400" i="0" u="none" dirty="0">
                <a:solidFill>
                  <a:schemeClr val="tx1"/>
                </a:solidFill>
                <a:latin typeface="Verdana" panose="020B0604030504040204" pitchFamily="34" charset="0"/>
                <a:ea typeface="Verdana" panose="020B0604030504040204" pitchFamily="34" charset="0"/>
                <a:cs typeface="Verdana" panose="020B0604030504040204" pitchFamily="34" charset="0"/>
                <a:sym typeface="Arial"/>
              </a:rPr>
              <a:t>If a person has ACCESS, they are less </a:t>
            </a:r>
            <a:r>
              <a:rPr lang="en" sz="2400" i="0" u="none" dirty="0" err="1">
                <a:solidFill>
                  <a:schemeClr val="tx1"/>
                </a:solidFill>
                <a:latin typeface="Verdana" panose="020B0604030504040204" pitchFamily="34" charset="0"/>
                <a:ea typeface="Verdana" panose="020B0604030504040204" pitchFamily="34" charset="0"/>
                <a:cs typeface="Verdana" panose="020B0604030504040204" pitchFamily="34" charset="0"/>
                <a:sym typeface="Arial"/>
              </a:rPr>
              <a:t>DISabled</a:t>
            </a:r>
            <a:r>
              <a:rPr lang="en" sz="2400" i="0" u="none" dirty="0">
                <a:solidFill>
                  <a:schemeClr val="tx1"/>
                </a:solidFill>
                <a:latin typeface="Verdana" panose="020B0604030504040204" pitchFamily="34" charset="0"/>
                <a:ea typeface="Verdana" panose="020B0604030504040204" pitchFamily="34" charset="0"/>
                <a:cs typeface="Verdana" panose="020B0604030504040204" pitchFamily="34" charset="0"/>
                <a:sym typeface="Arial"/>
              </a:rPr>
              <a:t>.  </a:t>
            </a:r>
            <a:endParaRPr sz="2400" dirty="0">
              <a:solidFill>
                <a:schemeClr val="tx1"/>
              </a:solidFill>
              <a:latin typeface="Verdana" panose="020B0604030504040204" pitchFamily="34" charset="0"/>
              <a:ea typeface="Verdana" panose="020B0604030504040204" pitchFamily="34" charset="0"/>
              <a:cs typeface="Verdana" panose="020B0604030504040204" pitchFamily="34" charset="0"/>
              <a:sym typeface="Arial"/>
            </a:endParaRPr>
          </a:p>
          <a:p>
            <a:pPr marL="342900" lvl="0" indent="-292100" algn="l" rtl="0">
              <a:lnSpc>
                <a:spcPct val="100000"/>
              </a:lnSpc>
              <a:spcBef>
                <a:spcPts val="560"/>
              </a:spcBef>
              <a:spcAft>
                <a:spcPts val="0"/>
              </a:spcAft>
              <a:buClr>
                <a:schemeClr val="dk2"/>
              </a:buClr>
              <a:buSzPts val="2000"/>
              <a:buFont typeface="Arial"/>
              <a:buChar char="•"/>
            </a:pPr>
            <a:r>
              <a:rPr lang="en" sz="2400" i="0" u="none" dirty="0">
                <a:solidFill>
                  <a:schemeClr val="tx1"/>
                </a:solidFill>
                <a:latin typeface="Verdana" panose="020B0604030504040204" pitchFamily="34" charset="0"/>
                <a:ea typeface="Verdana" panose="020B0604030504040204" pitchFamily="34" charset="0"/>
                <a:cs typeface="Verdana" panose="020B0604030504040204" pitchFamily="34" charset="0"/>
                <a:sym typeface="Arial"/>
              </a:rPr>
              <a:t>ACCESS is a function of one’s community and surroundings, not one’s condition. </a:t>
            </a:r>
            <a:endParaRPr sz="2400" dirty="0">
              <a:solidFill>
                <a:schemeClr val="tx1"/>
              </a:solidFill>
              <a:latin typeface="Verdana" panose="020B0604030504040204" pitchFamily="34" charset="0"/>
              <a:ea typeface="Verdana" panose="020B0604030504040204" pitchFamily="34" charset="0"/>
              <a:cs typeface="Verdana" panose="020B0604030504040204" pitchFamily="34" charset="0"/>
              <a:sym typeface="Arial"/>
            </a:endParaRPr>
          </a:p>
          <a:p>
            <a:pPr marL="342900" lvl="0" indent="-292100" algn="l" rtl="0">
              <a:lnSpc>
                <a:spcPct val="100000"/>
              </a:lnSpc>
              <a:spcBef>
                <a:spcPts val="560"/>
              </a:spcBef>
              <a:spcAft>
                <a:spcPts val="0"/>
              </a:spcAft>
              <a:buClr>
                <a:schemeClr val="dk2"/>
              </a:buClr>
              <a:buSzPts val="2000"/>
              <a:buFont typeface="Arial"/>
              <a:buChar char="•"/>
            </a:pPr>
            <a:r>
              <a:rPr lang="en" sz="2400" i="0" u="none" dirty="0">
                <a:solidFill>
                  <a:schemeClr val="tx1"/>
                </a:solidFill>
                <a:latin typeface="Verdana" panose="020B0604030504040204" pitchFamily="34" charset="0"/>
                <a:ea typeface="Verdana" panose="020B0604030504040204" pitchFamily="34" charset="0"/>
                <a:cs typeface="Verdana" panose="020B0604030504040204" pitchFamily="34" charset="0"/>
                <a:sym typeface="Arial"/>
              </a:rPr>
              <a:t>Accessibility requires an understanding of what </a:t>
            </a:r>
            <a:r>
              <a:rPr lang="en" sz="2400" b="1" i="0" u="none" dirty="0">
                <a:solidFill>
                  <a:schemeClr val="tx1"/>
                </a:solidFill>
                <a:latin typeface="Verdana" panose="020B0604030504040204" pitchFamily="34" charset="0"/>
                <a:ea typeface="Verdana" panose="020B0604030504040204" pitchFamily="34" charset="0"/>
                <a:cs typeface="Verdana" panose="020B0604030504040204" pitchFamily="34" charset="0"/>
                <a:sym typeface="Arial"/>
              </a:rPr>
              <a:t>barriers</a:t>
            </a:r>
            <a:r>
              <a:rPr lang="en" sz="2400" i="0" u="none" dirty="0">
                <a:solidFill>
                  <a:schemeClr val="tx1"/>
                </a:solidFill>
                <a:latin typeface="Verdana" panose="020B0604030504040204" pitchFamily="34" charset="0"/>
                <a:ea typeface="Verdana" panose="020B0604030504040204" pitchFamily="34" charset="0"/>
                <a:cs typeface="Verdana" panose="020B0604030504040204" pitchFamily="34" charset="0"/>
                <a:sym typeface="Arial"/>
              </a:rPr>
              <a:t> to inclusion and life quality are</a:t>
            </a:r>
            <a:r>
              <a:rPr lang="en-US" sz="2400" i="0" u="none" dirty="0">
                <a:solidFill>
                  <a:schemeClr val="tx1"/>
                </a:solidFill>
                <a:latin typeface="Verdana" panose="020B0604030504040204" pitchFamily="34" charset="0"/>
                <a:ea typeface="Verdana" panose="020B0604030504040204" pitchFamily="34" charset="0"/>
                <a:cs typeface="Verdana" panose="020B0604030504040204" pitchFamily="34" charset="0"/>
                <a:sym typeface="Arial"/>
              </a:rPr>
              <a:t>,</a:t>
            </a:r>
            <a:r>
              <a:rPr lang="en" sz="2400" i="0" u="none" dirty="0">
                <a:solidFill>
                  <a:schemeClr val="tx1"/>
                </a:solidFill>
                <a:latin typeface="Verdana" panose="020B0604030504040204" pitchFamily="34" charset="0"/>
                <a:ea typeface="Verdana" panose="020B0604030504040204" pitchFamily="34" charset="0"/>
                <a:cs typeface="Verdana" panose="020B0604030504040204" pitchFamily="34" charset="0"/>
                <a:sym typeface="Arial"/>
              </a:rPr>
              <a:t> and a commitment to removing barriers </a:t>
            </a:r>
          </a:p>
          <a:p>
            <a:pPr marL="342900" lvl="0" indent="-292100" algn="l" rtl="0">
              <a:lnSpc>
                <a:spcPct val="100000"/>
              </a:lnSpc>
              <a:spcBef>
                <a:spcPts val="560"/>
              </a:spcBef>
              <a:spcAft>
                <a:spcPts val="0"/>
              </a:spcAft>
              <a:buClr>
                <a:schemeClr val="dk2"/>
              </a:buClr>
              <a:buSzPts val="2000"/>
              <a:buFont typeface="Arial"/>
              <a:buChar char="•"/>
            </a:pPr>
            <a:r>
              <a:rPr lang="en" sz="2400" dirty="0">
                <a:solidFill>
                  <a:schemeClr val="tx1"/>
                </a:solidFill>
                <a:latin typeface="Verdana" panose="020B0604030504040204" pitchFamily="34" charset="0"/>
                <a:ea typeface="Verdana" panose="020B0604030504040204" pitchFamily="34" charset="0"/>
                <a:cs typeface="Verdana" panose="020B0604030504040204" pitchFamily="34" charset="0"/>
                <a:sym typeface="Arial"/>
              </a:rPr>
              <a:t>Inaccessible environments and events are the result of ableist ways of thinking.</a:t>
            </a:r>
            <a:endParaRPr sz="2400" dirty="0">
              <a:solidFill>
                <a:schemeClr val="tx1"/>
              </a:solidFill>
              <a:latin typeface="Verdana" panose="020B0604030504040204" pitchFamily="34" charset="0"/>
              <a:ea typeface="Verdana" panose="020B0604030504040204" pitchFamily="34" charset="0"/>
              <a:cs typeface="Verdana" panose="020B0604030504040204" pitchFamily="34" charset="0"/>
              <a:sym typeface="Arial"/>
            </a:endParaRPr>
          </a:p>
        </p:txBody>
      </p:sp>
      <p:sp>
        <p:nvSpPr>
          <p:cNvPr id="4" name="Footer Placeholder 3">
            <a:extLst>
              <a:ext uri="{FF2B5EF4-FFF2-40B4-BE49-F238E27FC236}">
                <a16:creationId xmlns:a16="http://schemas.microsoft.com/office/drawing/2014/main" id="{31B386F5-9698-9C42-B681-C61E61E5835F}"/>
              </a:ext>
            </a:extLst>
          </p:cNvPr>
          <p:cNvSpPr txBox="1">
            <a:spLocks/>
          </p:cNvSpPr>
          <p:nvPr/>
        </p:nvSpPr>
        <p:spPr>
          <a:xfrm>
            <a:off x="3781746" y="4778375"/>
            <a:ext cx="41148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dirty="0">
                <a:solidFill>
                  <a:schemeClr val="tx2"/>
                </a:solidFill>
                <a:latin typeface="Calibri" panose="020F0502020204030204" pitchFamily="34" charset="0"/>
                <a:cs typeface="Calibri" panose="020F0502020204030204" pitchFamily="34" charset="0"/>
              </a:rPr>
              <a:t>@</a:t>
            </a:r>
            <a:r>
              <a:rPr lang="en-US" sz="1200" dirty="0" err="1">
                <a:solidFill>
                  <a:schemeClr val="tx2"/>
                </a:solidFill>
                <a:latin typeface="Calibri" panose="020F0502020204030204" pitchFamily="34" charset="0"/>
                <a:cs typeface="Calibri" panose="020F0502020204030204" pitchFamily="34" charset="0"/>
              </a:rPr>
              <a:t>DianaPastoraCarson</a:t>
            </a:r>
            <a:endParaRPr lang="en-US" sz="1200" dirty="0">
              <a:solidFill>
                <a:schemeClr val="tx2"/>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325C7C0C-B020-EA45-9681-9ECE40FA0FA3}"/>
              </a:ext>
            </a:extLst>
          </p:cNvPr>
          <p:cNvSpPr>
            <a:spLocks noGrp="1"/>
          </p:cNvSpPr>
          <p:nvPr>
            <p:ph type="sldNum" idx="12"/>
          </p:nvPr>
        </p:nvSpPr>
        <p:spPr>
          <a:xfrm>
            <a:off x="7010400" y="4778375"/>
            <a:ext cx="2133600" cy="357000"/>
          </a:xfrm>
        </p:spPr>
        <p:txBody>
          <a:bodyPr/>
          <a:lstStyle/>
          <a:p>
            <a:pPr marL="0" lvl="0" indent="0" algn="r" rtl="0">
              <a:spcBef>
                <a:spcPts val="0"/>
              </a:spcBef>
              <a:spcAft>
                <a:spcPts val="0"/>
              </a:spcAft>
              <a:buNone/>
            </a:pPr>
            <a:fld id="{00000000-1234-1234-1234-123412341234}" type="slidenum">
              <a:rPr lang="en" sz="1000" smtClean="0"/>
              <a:t>12</a:t>
            </a:fld>
            <a:endParaRPr lang="en" sz="1000" dirty="0">
              <a:solidFill>
                <a:schemeClr val="accent1"/>
              </a:solidFill>
              <a:latin typeface="Source Code Pro"/>
              <a:ea typeface="Source Code Pro"/>
              <a:cs typeface="Source Code Pro"/>
              <a:sym typeface="Source Code Pr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46"/>
          <p:cNvSpPr txBox="1">
            <a:spLocks noGrp="1"/>
          </p:cNvSpPr>
          <p:nvPr>
            <p:ph type="title"/>
          </p:nvPr>
        </p:nvSpPr>
        <p:spPr>
          <a:xfrm>
            <a:off x="457200" y="205978"/>
            <a:ext cx="8229600" cy="708422"/>
          </a:xfrm>
          <a:prstGeom prst="rect">
            <a:avLst/>
          </a:prstGeom>
          <a:solidFill>
            <a:schemeClr val="accent4">
              <a:lumMod val="60000"/>
              <a:lumOff val="40000"/>
            </a:schemeClr>
          </a:solid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2"/>
              </a:buClr>
              <a:buSzPts val="4400"/>
              <a:buFont typeface="Arial"/>
              <a:buNone/>
            </a:pPr>
            <a:r>
              <a:rPr lang="en" sz="3200" b="0" i="0" u="none" dirty="0">
                <a:latin typeface="Verdana" panose="020B0604030504040204" pitchFamily="34" charset="0"/>
                <a:ea typeface="Verdana" panose="020B0604030504040204" pitchFamily="34" charset="0"/>
                <a:cs typeface="Verdana" panose="020B0604030504040204" pitchFamily="34" charset="0"/>
              </a:rPr>
              <a:t>Assistive Technology</a:t>
            </a:r>
            <a:endParaRPr sz="3200" b="0" dirty="0">
              <a:latin typeface="Verdana" panose="020B0604030504040204" pitchFamily="34" charset="0"/>
              <a:ea typeface="Verdana" panose="020B0604030504040204" pitchFamily="34" charset="0"/>
              <a:cs typeface="Verdana" panose="020B0604030504040204" pitchFamily="34" charset="0"/>
            </a:endParaRPr>
          </a:p>
        </p:txBody>
      </p:sp>
      <p:sp>
        <p:nvSpPr>
          <p:cNvPr id="256" name="Google Shape;256;p46"/>
          <p:cNvSpPr txBox="1">
            <a:spLocks noGrp="1"/>
          </p:cNvSpPr>
          <p:nvPr>
            <p:ph type="body" idx="1"/>
          </p:nvPr>
        </p:nvSpPr>
        <p:spPr>
          <a:xfrm>
            <a:off x="265043" y="976859"/>
            <a:ext cx="8613914" cy="3394500"/>
          </a:xfrm>
          <a:prstGeom prst="rect">
            <a:avLst/>
          </a:prstGeom>
          <a:noFill/>
          <a:ln>
            <a:noFill/>
          </a:ln>
        </p:spPr>
        <p:txBody>
          <a:bodyPr spcFirstLastPara="1" wrap="square" lIns="91425" tIns="45700" rIns="91425" bIns="45700" anchor="t" anchorCtr="0">
            <a:noAutofit/>
          </a:bodyPr>
          <a:lstStyle/>
          <a:p>
            <a:pPr marL="342900" lvl="0" indent="-292100" algn="l" rtl="0">
              <a:lnSpc>
                <a:spcPct val="100000"/>
              </a:lnSpc>
              <a:spcBef>
                <a:spcPts val="0"/>
              </a:spcBef>
              <a:spcAft>
                <a:spcPts val="0"/>
              </a:spcAft>
              <a:buClr>
                <a:schemeClr val="dk2"/>
              </a:buClr>
              <a:buSzPts val="2000"/>
              <a:buFont typeface="Arial"/>
              <a:buChar char="•"/>
            </a:pPr>
            <a:r>
              <a:rPr lang="en" sz="2400" b="0" i="0" u="none" dirty="0">
                <a:solidFill>
                  <a:schemeClr val="tx1"/>
                </a:solidFill>
                <a:latin typeface="Verdana" panose="020B0604030504040204" pitchFamily="34" charset="0"/>
                <a:ea typeface="Verdana" panose="020B0604030504040204" pitchFamily="34" charset="0"/>
                <a:cs typeface="Verdana" panose="020B0604030504040204" pitchFamily="34" charset="0"/>
                <a:sym typeface="Arial"/>
              </a:rPr>
              <a:t>Any high or low tech device or assistance that helps a person to be more independent.</a:t>
            </a:r>
            <a:endParaRPr sz="24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342900" lvl="0" indent="-292100" algn="l" rtl="0">
              <a:lnSpc>
                <a:spcPct val="100000"/>
              </a:lnSpc>
              <a:spcBef>
                <a:spcPts val="560"/>
              </a:spcBef>
              <a:spcAft>
                <a:spcPts val="0"/>
              </a:spcAft>
              <a:buClr>
                <a:schemeClr val="dk2"/>
              </a:buClr>
              <a:buSzPts val="2000"/>
              <a:buFont typeface="Arial"/>
              <a:buChar char="•"/>
            </a:pPr>
            <a:r>
              <a:rPr lang="en" sz="2400" b="0" i="0" u="none" dirty="0">
                <a:solidFill>
                  <a:schemeClr val="tx1"/>
                </a:solidFill>
                <a:latin typeface="Verdana" panose="020B0604030504040204" pitchFamily="34" charset="0"/>
                <a:ea typeface="Verdana" panose="020B0604030504040204" pitchFamily="34" charset="0"/>
                <a:cs typeface="Verdana" panose="020B0604030504040204" pitchFamily="34" charset="0"/>
                <a:sym typeface="Arial"/>
              </a:rPr>
              <a:t>An important factor in one having ACCESS to many things that nondisabled people have access to.</a:t>
            </a:r>
          </a:p>
          <a:p>
            <a:pPr marL="342900" lvl="0" indent="-292100" algn="l" rtl="0">
              <a:lnSpc>
                <a:spcPct val="100000"/>
              </a:lnSpc>
              <a:spcBef>
                <a:spcPts val="560"/>
              </a:spcBef>
              <a:spcAft>
                <a:spcPts val="0"/>
              </a:spcAft>
              <a:buClr>
                <a:schemeClr val="dk2"/>
              </a:buClr>
              <a:buSzPts val="2000"/>
              <a:buFont typeface="Arial"/>
              <a:buChar char="•"/>
            </a:pPr>
            <a:r>
              <a:rPr lang="en-US" sz="2400" b="0" i="0" u="none" dirty="0">
                <a:solidFill>
                  <a:schemeClr val="tx1"/>
                </a:solidFill>
                <a:latin typeface="Verdana" panose="020B0604030504040204" pitchFamily="34" charset="0"/>
                <a:ea typeface="Verdana" panose="020B0604030504040204" pitchFamily="34" charset="0"/>
                <a:cs typeface="Verdana" panose="020B0604030504040204" pitchFamily="34" charset="0"/>
                <a:sym typeface="Arial"/>
              </a:rPr>
              <a:t>Some Examples: Vibrating alarm clock, rotating spatula, service animal</a:t>
            </a: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sym typeface="Arial"/>
              </a:rPr>
              <a:t>s,</a:t>
            </a:r>
            <a:r>
              <a:rPr lang="en-US" sz="2400" b="0" i="0" u="none" dirty="0">
                <a:solidFill>
                  <a:schemeClr val="tx1"/>
                </a:solidFill>
                <a:latin typeface="Verdana" panose="020B0604030504040204" pitchFamily="34" charset="0"/>
                <a:ea typeface="Verdana" panose="020B0604030504040204" pitchFamily="34" charset="0"/>
                <a:cs typeface="Verdana" panose="020B0604030504040204" pitchFamily="34" charset="0"/>
                <a:sym typeface="Arial"/>
              </a:rPr>
              <a:t> cross-walks with audio signals, sensory tools, iPad, speech/language programs, </a:t>
            </a: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sym typeface="Arial"/>
              </a:rPr>
              <a:t>open</a:t>
            </a:r>
            <a:r>
              <a:rPr lang="en-US" sz="2400" b="0" i="0" u="none" dirty="0">
                <a:solidFill>
                  <a:schemeClr val="tx1"/>
                </a:solidFill>
                <a:latin typeface="Verdana" panose="020B0604030504040204" pitchFamily="34" charset="0"/>
                <a:ea typeface="Verdana" panose="020B0604030504040204" pitchFamily="34" charset="0"/>
                <a:cs typeface="Verdana" panose="020B0604030504040204" pitchFamily="34" charset="0"/>
                <a:sym typeface="Arial"/>
              </a:rPr>
              <a:t>-captioning, eye gaze technology, supported typing, any technology that supports communication, etc.</a:t>
            </a:r>
          </a:p>
        </p:txBody>
      </p:sp>
      <p:sp>
        <p:nvSpPr>
          <p:cNvPr id="4" name="Footer Placeholder 3">
            <a:extLst>
              <a:ext uri="{FF2B5EF4-FFF2-40B4-BE49-F238E27FC236}">
                <a16:creationId xmlns:a16="http://schemas.microsoft.com/office/drawing/2014/main" id="{3EDCD11C-CE69-514B-813D-F7C10282F046}"/>
              </a:ext>
            </a:extLst>
          </p:cNvPr>
          <p:cNvSpPr txBox="1">
            <a:spLocks/>
          </p:cNvSpPr>
          <p:nvPr/>
        </p:nvSpPr>
        <p:spPr>
          <a:xfrm>
            <a:off x="3687418" y="4778375"/>
            <a:ext cx="41148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dirty="0">
                <a:solidFill>
                  <a:schemeClr val="tx2"/>
                </a:solidFill>
                <a:latin typeface="Calibri" panose="020F0502020204030204" pitchFamily="34" charset="0"/>
                <a:cs typeface="Calibri" panose="020F0502020204030204" pitchFamily="34" charset="0"/>
              </a:rPr>
              <a:t>@</a:t>
            </a:r>
            <a:r>
              <a:rPr lang="en-US" sz="1200" dirty="0" err="1">
                <a:solidFill>
                  <a:schemeClr val="tx2"/>
                </a:solidFill>
                <a:latin typeface="Calibri" panose="020F0502020204030204" pitchFamily="34" charset="0"/>
                <a:cs typeface="Calibri" panose="020F0502020204030204" pitchFamily="34" charset="0"/>
              </a:rPr>
              <a:t>DianaPastoraCarson</a:t>
            </a:r>
            <a:endParaRPr lang="en-US" sz="1200" dirty="0">
              <a:solidFill>
                <a:schemeClr val="tx2"/>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3EC19ECD-9D54-A340-888E-B01036A9A3BB}"/>
              </a:ext>
            </a:extLst>
          </p:cNvPr>
          <p:cNvSpPr>
            <a:spLocks noGrp="1"/>
          </p:cNvSpPr>
          <p:nvPr>
            <p:ph type="sldNum" idx="12"/>
          </p:nvPr>
        </p:nvSpPr>
        <p:spPr>
          <a:xfrm>
            <a:off x="7010400" y="4778375"/>
            <a:ext cx="2133600" cy="357000"/>
          </a:xfrm>
        </p:spPr>
        <p:txBody>
          <a:bodyPr/>
          <a:lstStyle/>
          <a:p>
            <a:pPr marL="0" lvl="0" indent="0" algn="r" rtl="0">
              <a:spcBef>
                <a:spcPts val="0"/>
              </a:spcBef>
              <a:spcAft>
                <a:spcPts val="0"/>
              </a:spcAft>
              <a:buNone/>
            </a:pPr>
            <a:fld id="{00000000-1234-1234-1234-123412341234}" type="slidenum">
              <a:rPr lang="en" sz="1000" smtClean="0"/>
              <a:t>13</a:t>
            </a:fld>
            <a:endParaRPr lang="en" sz="1000" dirty="0">
              <a:solidFill>
                <a:schemeClr val="accent1"/>
              </a:solidFill>
              <a:latin typeface="Source Code Pro"/>
              <a:ea typeface="Source Code Pro"/>
              <a:cs typeface="Source Code Pro"/>
              <a:sym typeface="Source Code Pr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46"/>
          <p:cNvSpPr txBox="1">
            <a:spLocks noGrp="1"/>
          </p:cNvSpPr>
          <p:nvPr>
            <p:ph type="title"/>
          </p:nvPr>
        </p:nvSpPr>
        <p:spPr>
          <a:xfrm>
            <a:off x="457200" y="205978"/>
            <a:ext cx="8229600" cy="708422"/>
          </a:xfrm>
          <a:prstGeom prst="rect">
            <a:avLst/>
          </a:prstGeom>
          <a:solidFill>
            <a:schemeClr val="accent4">
              <a:lumMod val="60000"/>
              <a:lumOff val="40000"/>
            </a:schemeClr>
          </a:solid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2"/>
              </a:buClr>
              <a:buSzPts val="4400"/>
              <a:buFont typeface="Arial"/>
              <a:buNone/>
            </a:pPr>
            <a:r>
              <a:rPr lang="en" sz="3200" b="0" i="0" u="none" dirty="0">
                <a:latin typeface="Verdana" panose="020B0604030504040204" pitchFamily="34" charset="0"/>
                <a:ea typeface="Verdana" panose="020B0604030504040204" pitchFamily="34" charset="0"/>
                <a:cs typeface="Verdana" panose="020B0604030504040204" pitchFamily="34" charset="0"/>
              </a:rPr>
              <a:t>Assistive Technology</a:t>
            </a:r>
            <a:r>
              <a:rPr lang="en-US" sz="3200" b="0" i="0" u="none" dirty="0">
                <a:latin typeface="Verdana" panose="020B0604030504040204" pitchFamily="34" charset="0"/>
                <a:ea typeface="Verdana" panose="020B0604030504040204" pitchFamily="34" charset="0"/>
                <a:cs typeface="Verdana" panose="020B0604030504040204" pitchFamily="34" charset="0"/>
              </a:rPr>
              <a:t> (cont.)</a:t>
            </a:r>
            <a:endParaRPr sz="3200" b="0" dirty="0">
              <a:latin typeface="Verdana" panose="020B0604030504040204" pitchFamily="34" charset="0"/>
              <a:ea typeface="Verdana" panose="020B0604030504040204" pitchFamily="34" charset="0"/>
              <a:cs typeface="Verdana" panose="020B0604030504040204" pitchFamily="34" charset="0"/>
            </a:endParaRPr>
          </a:p>
        </p:txBody>
      </p:sp>
      <p:sp>
        <p:nvSpPr>
          <p:cNvPr id="256" name="Google Shape;256;p46"/>
          <p:cNvSpPr txBox="1">
            <a:spLocks noGrp="1"/>
          </p:cNvSpPr>
          <p:nvPr>
            <p:ph type="body" idx="1"/>
          </p:nvPr>
        </p:nvSpPr>
        <p:spPr>
          <a:xfrm>
            <a:off x="534150" y="914400"/>
            <a:ext cx="8075700" cy="3394500"/>
          </a:xfrm>
          <a:prstGeom prst="rect">
            <a:avLst/>
          </a:prstGeom>
          <a:noFill/>
          <a:ln>
            <a:noFill/>
          </a:ln>
        </p:spPr>
        <p:txBody>
          <a:bodyPr spcFirstLastPara="1" wrap="square" lIns="91425" tIns="45700" rIns="91425" bIns="45700" anchor="t" anchorCtr="0">
            <a:noAutofit/>
          </a:bodyPr>
          <a:lstStyle/>
          <a:p>
            <a:pPr marL="342900" lvl="0" indent="-292100" algn="l" rtl="0">
              <a:lnSpc>
                <a:spcPct val="100000"/>
              </a:lnSpc>
              <a:spcBef>
                <a:spcPts val="560"/>
              </a:spcBef>
              <a:spcAft>
                <a:spcPts val="0"/>
              </a:spcAft>
              <a:buSzPts val="2000"/>
              <a:buFont typeface="Arial"/>
              <a:buChar char="•"/>
            </a:pPr>
            <a:r>
              <a:rPr lang="en" sz="2400" dirty="0">
                <a:solidFill>
                  <a:schemeClr val="tx1"/>
                </a:solidFill>
                <a:latin typeface="Verdana" panose="020B0604030504040204" pitchFamily="34" charset="0"/>
                <a:ea typeface="Verdana" panose="020B0604030504040204" pitchFamily="34" charset="0"/>
                <a:cs typeface="Verdana" panose="020B0604030504040204" pitchFamily="34" charset="0"/>
                <a:sym typeface="Arial"/>
              </a:rPr>
              <a:t>Lack of needed assistive technology is the result of ableist thinking that limits access to opportunities and environments that nondisabled people do have access to. </a:t>
            </a:r>
            <a:endParaRPr sz="2400" dirty="0">
              <a:solidFill>
                <a:schemeClr val="tx1"/>
              </a:solidFill>
              <a:latin typeface="Verdana" panose="020B0604030504040204" pitchFamily="34" charset="0"/>
              <a:ea typeface="Verdana" panose="020B0604030504040204" pitchFamily="34" charset="0"/>
              <a:cs typeface="Verdana" panose="020B0604030504040204" pitchFamily="34" charset="0"/>
              <a:sym typeface="Arial"/>
            </a:endParaRPr>
          </a:p>
        </p:txBody>
      </p:sp>
      <p:sp>
        <p:nvSpPr>
          <p:cNvPr id="4" name="Footer Placeholder 3">
            <a:extLst>
              <a:ext uri="{FF2B5EF4-FFF2-40B4-BE49-F238E27FC236}">
                <a16:creationId xmlns:a16="http://schemas.microsoft.com/office/drawing/2014/main" id="{3EDCD11C-CE69-514B-813D-F7C10282F046}"/>
              </a:ext>
            </a:extLst>
          </p:cNvPr>
          <p:cNvSpPr txBox="1">
            <a:spLocks/>
          </p:cNvSpPr>
          <p:nvPr/>
        </p:nvSpPr>
        <p:spPr>
          <a:xfrm>
            <a:off x="3899452" y="4788808"/>
            <a:ext cx="41148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dirty="0">
                <a:solidFill>
                  <a:schemeClr val="tx2"/>
                </a:solidFill>
                <a:latin typeface="Calibri" panose="020F0502020204030204" pitchFamily="34" charset="0"/>
                <a:cs typeface="Calibri" panose="020F0502020204030204" pitchFamily="34" charset="0"/>
              </a:rPr>
              <a:t>@</a:t>
            </a:r>
            <a:r>
              <a:rPr lang="en-US" sz="1200" dirty="0" err="1">
                <a:solidFill>
                  <a:schemeClr val="tx2"/>
                </a:solidFill>
                <a:latin typeface="Calibri" panose="020F0502020204030204" pitchFamily="34" charset="0"/>
                <a:cs typeface="Calibri" panose="020F0502020204030204" pitchFamily="34" charset="0"/>
              </a:rPr>
              <a:t>DianaPastoraCarson</a:t>
            </a:r>
            <a:endParaRPr lang="en-US" sz="1200" dirty="0">
              <a:solidFill>
                <a:schemeClr val="tx2"/>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B5EDECBC-E84C-B745-86C9-2393C0FB505B}"/>
              </a:ext>
            </a:extLst>
          </p:cNvPr>
          <p:cNvSpPr>
            <a:spLocks noGrp="1"/>
          </p:cNvSpPr>
          <p:nvPr>
            <p:ph type="sldNum" idx="12"/>
          </p:nvPr>
        </p:nvSpPr>
        <p:spPr>
          <a:xfrm>
            <a:off x="7010400" y="4786500"/>
            <a:ext cx="2133600" cy="357000"/>
          </a:xfrm>
        </p:spPr>
        <p:txBody>
          <a:bodyPr/>
          <a:lstStyle/>
          <a:p>
            <a:pPr marL="0" lvl="0" indent="0" algn="r" rtl="0">
              <a:spcBef>
                <a:spcPts val="0"/>
              </a:spcBef>
              <a:spcAft>
                <a:spcPts val="0"/>
              </a:spcAft>
              <a:buNone/>
            </a:pPr>
            <a:fld id="{00000000-1234-1234-1234-123412341234}" type="slidenum">
              <a:rPr lang="en" sz="1000" smtClean="0"/>
              <a:t>14</a:t>
            </a:fld>
            <a:endParaRPr lang="en" sz="1000" dirty="0">
              <a:solidFill>
                <a:schemeClr val="accent1"/>
              </a:solidFill>
              <a:latin typeface="Source Code Pro"/>
              <a:ea typeface="Source Code Pro"/>
              <a:cs typeface="Source Code Pro"/>
              <a:sym typeface="Source Code Pro"/>
            </a:endParaRPr>
          </a:p>
        </p:txBody>
      </p:sp>
    </p:spTree>
    <p:extLst>
      <p:ext uri="{BB962C8B-B14F-4D97-AF65-F5344CB8AC3E}">
        <p14:creationId xmlns:p14="http://schemas.microsoft.com/office/powerpoint/2010/main" val="27363049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47"/>
          <p:cNvSpPr txBox="1">
            <a:spLocks noGrp="1"/>
          </p:cNvSpPr>
          <p:nvPr>
            <p:ph type="title"/>
          </p:nvPr>
        </p:nvSpPr>
        <p:spPr>
          <a:xfrm>
            <a:off x="457200" y="164047"/>
            <a:ext cx="8229600" cy="724233"/>
          </a:xfrm>
          <a:prstGeom prst="rect">
            <a:avLst/>
          </a:prstGeom>
          <a:solidFill>
            <a:schemeClr val="accent4">
              <a:lumMod val="60000"/>
              <a:lumOff val="40000"/>
            </a:schemeClr>
          </a:solid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2"/>
              </a:buClr>
              <a:buSzPts val="4400"/>
              <a:buFont typeface="Arial"/>
              <a:buNone/>
            </a:pPr>
            <a:r>
              <a:rPr lang="en" sz="3200" b="0" i="0" u="none" dirty="0">
                <a:latin typeface="Verdana" panose="020B0604030504040204" pitchFamily="34" charset="0"/>
                <a:ea typeface="Verdana" panose="020B0604030504040204" pitchFamily="34" charset="0"/>
                <a:cs typeface="Verdana" panose="020B0604030504040204" pitchFamily="34" charset="0"/>
              </a:rPr>
              <a:t>Disability History</a:t>
            </a:r>
            <a:endParaRPr sz="3200" b="0" dirty="0">
              <a:latin typeface="Verdana" panose="020B0604030504040204" pitchFamily="34" charset="0"/>
              <a:ea typeface="Verdana" panose="020B0604030504040204" pitchFamily="34" charset="0"/>
              <a:cs typeface="Verdana" panose="020B0604030504040204" pitchFamily="34" charset="0"/>
            </a:endParaRPr>
          </a:p>
        </p:txBody>
      </p:sp>
      <p:sp>
        <p:nvSpPr>
          <p:cNvPr id="262" name="Google Shape;262;p47"/>
          <p:cNvSpPr txBox="1">
            <a:spLocks noGrp="1"/>
          </p:cNvSpPr>
          <p:nvPr>
            <p:ph type="body" idx="1"/>
          </p:nvPr>
        </p:nvSpPr>
        <p:spPr>
          <a:xfrm>
            <a:off x="318052" y="983823"/>
            <a:ext cx="8480508" cy="3131625"/>
          </a:xfrm>
          <a:prstGeom prst="rect">
            <a:avLst/>
          </a:prstGeom>
          <a:noFill/>
          <a:ln>
            <a:noFill/>
          </a:ln>
        </p:spPr>
        <p:txBody>
          <a:bodyPr spcFirstLastPara="1" wrap="square" lIns="91425" tIns="45700" rIns="91425" bIns="45700" anchor="t" anchorCtr="0">
            <a:noAutofit/>
          </a:bodyPr>
          <a:lstStyle/>
          <a:p>
            <a:pPr marL="63500" lvl="0" indent="0" algn="l" rtl="0">
              <a:lnSpc>
                <a:spcPct val="100000"/>
              </a:lnSpc>
              <a:spcBef>
                <a:spcPts val="0"/>
              </a:spcBef>
              <a:spcAft>
                <a:spcPts val="0"/>
              </a:spcAft>
              <a:buClr>
                <a:schemeClr val="dk2"/>
              </a:buClr>
              <a:buSzPts val="1800"/>
              <a:buNone/>
            </a:pPr>
            <a:r>
              <a:rPr lang="en" sz="2000" b="0" i="0" u="none"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sym typeface="Arial"/>
              </a:rPr>
              <a:t>Disability Civil Rights History </a:t>
            </a:r>
            <a:endParaRPr lang="en-US" sz="2000" b="0" i="0" u="none"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sym typeface="Arial"/>
            </a:endParaRPr>
          </a:p>
          <a:p>
            <a:pPr marL="63500" lvl="0" indent="0" algn="l" rtl="0">
              <a:lnSpc>
                <a:spcPct val="100000"/>
              </a:lnSpc>
              <a:spcBef>
                <a:spcPts val="0"/>
              </a:spcBef>
              <a:spcAft>
                <a:spcPts val="0"/>
              </a:spcAft>
              <a:buClr>
                <a:schemeClr val="dk2"/>
              </a:buClr>
              <a:buSzPts val="1800"/>
              <a:buNone/>
            </a:pPr>
            <a:endParaRPr lang="en-US" sz="2000" b="0" i="0" u="none" dirty="0">
              <a:solidFill>
                <a:schemeClr val="tx1"/>
              </a:solidFill>
              <a:latin typeface="Verdana" panose="020B0604030504040204" pitchFamily="34" charset="0"/>
              <a:ea typeface="Verdana" panose="020B0604030504040204" pitchFamily="34" charset="0"/>
              <a:cs typeface="Verdana" panose="020B0604030504040204" pitchFamily="34" charset="0"/>
              <a:sym typeface="Arial"/>
            </a:endParaRPr>
          </a:p>
          <a:p>
            <a:pPr marL="406400">
              <a:lnSpc>
                <a:spcPct val="100000"/>
              </a:lnSpc>
              <a:spcBef>
                <a:spcPts val="0"/>
              </a:spcBef>
              <a:buClr>
                <a:schemeClr val="dk2"/>
              </a:buClr>
            </a:pP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S</a:t>
            </a:r>
            <a:r>
              <a:rPr lang="en" sz="2400" b="0" i="0" u="none" dirty="0" err="1">
                <a:solidFill>
                  <a:schemeClr val="tx1"/>
                </a:solidFill>
                <a:latin typeface="Verdana" panose="020B0604030504040204" pitchFamily="34" charset="0"/>
                <a:ea typeface="Verdana" panose="020B0604030504040204" pitchFamily="34" charset="0"/>
                <a:cs typeface="Verdana" panose="020B0604030504040204" pitchFamily="34" charset="0"/>
                <a:sym typeface="Arial"/>
              </a:rPr>
              <a:t>erves</a:t>
            </a:r>
            <a:r>
              <a:rPr lang="en" sz="2400" b="0" i="0" u="none" dirty="0">
                <a:solidFill>
                  <a:schemeClr val="tx1"/>
                </a:solidFill>
                <a:latin typeface="Verdana" panose="020B0604030504040204" pitchFamily="34" charset="0"/>
                <a:ea typeface="Verdana" panose="020B0604030504040204" pitchFamily="34" charset="0"/>
                <a:cs typeface="Verdana" panose="020B0604030504040204" pitchFamily="34" charset="0"/>
                <a:sym typeface="Arial"/>
              </a:rPr>
              <a:t> as an education to our youth (and adults) that Disability History is CIVIL RIGHTS history.  </a:t>
            </a:r>
            <a:endParaRPr sz="24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406400">
              <a:lnSpc>
                <a:spcPct val="100000"/>
              </a:lnSpc>
              <a:spcBef>
                <a:spcPts val="560"/>
              </a:spcBef>
              <a:buClr>
                <a:schemeClr val="dk2"/>
              </a:buClr>
            </a:pP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T</a:t>
            </a:r>
            <a:r>
              <a:rPr lang="en" sz="2400" b="0" i="0" u="none" dirty="0" err="1">
                <a:solidFill>
                  <a:schemeClr val="tx1"/>
                </a:solidFill>
                <a:latin typeface="Verdana" panose="020B0604030504040204" pitchFamily="34" charset="0"/>
                <a:ea typeface="Verdana" panose="020B0604030504040204" pitchFamily="34" charset="0"/>
                <a:cs typeface="Verdana" panose="020B0604030504040204" pitchFamily="34" charset="0"/>
                <a:sym typeface="Arial"/>
              </a:rPr>
              <a:t>eaches</a:t>
            </a:r>
            <a:r>
              <a:rPr lang="en" sz="2400" b="0" i="0" u="none" dirty="0">
                <a:solidFill>
                  <a:schemeClr val="tx1"/>
                </a:solidFill>
                <a:latin typeface="Verdana" panose="020B0604030504040204" pitchFamily="34" charset="0"/>
                <a:ea typeface="Verdana" panose="020B0604030504040204" pitchFamily="34" charset="0"/>
                <a:cs typeface="Verdana" panose="020B0604030504040204" pitchFamily="34" charset="0"/>
                <a:sym typeface="Arial"/>
              </a:rPr>
              <a:t> that ACCESS to life and inclusion in life is a CIVIL RIGHTS issue, not just a nice thing to do.</a:t>
            </a:r>
            <a:endParaRPr sz="24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406400">
              <a:lnSpc>
                <a:spcPct val="100000"/>
              </a:lnSpc>
              <a:spcBef>
                <a:spcPts val="560"/>
              </a:spcBef>
              <a:buClr>
                <a:schemeClr val="dk2"/>
              </a:buClr>
            </a:pP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S</a:t>
            </a:r>
            <a:r>
              <a:rPr lang="en" sz="2400" b="0" i="0" u="none" dirty="0">
                <a:solidFill>
                  <a:schemeClr val="tx1"/>
                </a:solidFill>
                <a:latin typeface="Verdana" panose="020B0604030504040204" pitchFamily="34" charset="0"/>
                <a:ea typeface="Verdana" panose="020B0604030504040204" pitchFamily="34" charset="0"/>
                <a:cs typeface="Verdana" panose="020B0604030504040204" pitchFamily="34" charset="0"/>
                <a:sym typeface="Arial"/>
              </a:rPr>
              <a:t>hares the lives of important pioneers who made community access a reality for many people.</a:t>
            </a:r>
            <a:endParaRPr sz="24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406400">
              <a:lnSpc>
                <a:spcPct val="100000"/>
              </a:lnSpc>
              <a:spcBef>
                <a:spcPts val="560"/>
              </a:spcBef>
              <a:buClr>
                <a:schemeClr val="dk2"/>
              </a:buClr>
            </a:pP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G</a:t>
            </a:r>
            <a:r>
              <a:rPr lang="en" sz="2400" b="0" i="0" u="none" dirty="0" err="1">
                <a:solidFill>
                  <a:schemeClr val="tx1"/>
                </a:solidFill>
                <a:latin typeface="Verdana" panose="020B0604030504040204" pitchFamily="34" charset="0"/>
                <a:ea typeface="Verdana" panose="020B0604030504040204" pitchFamily="34" charset="0"/>
                <a:cs typeface="Verdana" panose="020B0604030504040204" pitchFamily="34" charset="0"/>
                <a:sym typeface="Arial"/>
              </a:rPr>
              <a:t>ives</a:t>
            </a:r>
            <a:r>
              <a:rPr lang="en" sz="2400" b="0" i="0" u="none" dirty="0">
                <a:solidFill>
                  <a:schemeClr val="tx1"/>
                </a:solidFill>
                <a:latin typeface="Verdana" panose="020B0604030504040204" pitchFamily="34" charset="0"/>
                <a:ea typeface="Verdana" panose="020B0604030504040204" pitchFamily="34" charset="0"/>
                <a:cs typeface="Verdana" panose="020B0604030504040204" pitchFamily="34" charset="0"/>
                <a:sym typeface="Arial"/>
              </a:rPr>
              <a:t> youth a deeper understanding of discrimination and ableism.</a:t>
            </a:r>
            <a:endParaRPr sz="24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Footer Placeholder 3">
            <a:extLst>
              <a:ext uri="{FF2B5EF4-FFF2-40B4-BE49-F238E27FC236}">
                <a16:creationId xmlns:a16="http://schemas.microsoft.com/office/drawing/2014/main" id="{2A8C845B-FE99-6A47-B416-A6EF6ACF545B}"/>
              </a:ext>
            </a:extLst>
          </p:cNvPr>
          <p:cNvSpPr txBox="1">
            <a:spLocks/>
          </p:cNvSpPr>
          <p:nvPr/>
        </p:nvSpPr>
        <p:spPr>
          <a:xfrm>
            <a:off x="3781746" y="4778375"/>
            <a:ext cx="41148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dirty="0">
                <a:solidFill>
                  <a:schemeClr val="tx2"/>
                </a:solidFill>
                <a:latin typeface="Calibri" panose="020F0502020204030204" pitchFamily="34" charset="0"/>
                <a:cs typeface="Calibri" panose="020F0502020204030204" pitchFamily="34" charset="0"/>
              </a:rPr>
              <a:t>@</a:t>
            </a:r>
            <a:r>
              <a:rPr lang="en-US" sz="1200" dirty="0" err="1">
                <a:solidFill>
                  <a:schemeClr val="tx2"/>
                </a:solidFill>
                <a:latin typeface="Calibri" panose="020F0502020204030204" pitchFamily="34" charset="0"/>
                <a:cs typeface="Calibri" panose="020F0502020204030204" pitchFamily="34" charset="0"/>
              </a:rPr>
              <a:t>DianaPastoraCarson</a:t>
            </a:r>
            <a:endParaRPr lang="en-US" sz="1200" dirty="0">
              <a:solidFill>
                <a:schemeClr val="tx2"/>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F236D885-6E1C-E349-A902-939270DF0BD1}"/>
              </a:ext>
            </a:extLst>
          </p:cNvPr>
          <p:cNvSpPr>
            <a:spLocks noGrp="1"/>
          </p:cNvSpPr>
          <p:nvPr>
            <p:ph type="sldNum" idx="12"/>
          </p:nvPr>
        </p:nvSpPr>
        <p:spPr>
          <a:xfrm>
            <a:off x="7010400" y="4778375"/>
            <a:ext cx="2133600" cy="357000"/>
          </a:xfrm>
        </p:spPr>
        <p:txBody>
          <a:bodyPr/>
          <a:lstStyle/>
          <a:p>
            <a:pPr marL="0" lvl="0" indent="0" algn="r" rtl="0">
              <a:spcBef>
                <a:spcPts val="0"/>
              </a:spcBef>
              <a:spcAft>
                <a:spcPts val="0"/>
              </a:spcAft>
              <a:buNone/>
            </a:pPr>
            <a:r>
              <a:rPr lang="en" sz="1000" dirty="0"/>
              <a:t>15</a:t>
            </a:r>
            <a:endParaRPr lang="en" sz="1000" dirty="0">
              <a:solidFill>
                <a:schemeClr val="accent1"/>
              </a:solidFill>
              <a:latin typeface="Source Code Pro"/>
              <a:ea typeface="Source Code Pro"/>
              <a:cs typeface="Source Code Pro"/>
              <a:sym typeface="Source Code Pr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48"/>
          <p:cNvSpPr txBox="1">
            <a:spLocks noGrp="1"/>
          </p:cNvSpPr>
          <p:nvPr>
            <p:ph type="title"/>
          </p:nvPr>
        </p:nvSpPr>
        <p:spPr>
          <a:xfrm>
            <a:off x="533399" y="248690"/>
            <a:ext cx="7979375" cy="767310"/>
          </a:xfrm>
          <a:prstGeom prst="rect">
            <a:avLst/>
          </a:prstGeom>
          <a:solidFill>
            <a:schemeClr val="accent4">
              <a:lumMod val="60000"/>
              <a:lumOff val="40000"/>
            </a:schemeClr>
          </a:solid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2"/>
              </a:buClr>
              <a:buSzPts val="4400"/>
              <a:buFont typeface="Arial"/>
              <a:buNone/>
            </a:pPr>
            <a:r>
              <a:rPr lang="en" sz="3200" b="0" u="none" dirty="0">
                <a:latin typeface="Verdana" panose="020B0604030504040204" pitchFamily="34" charset="0"/>
                <a:ea typeface="Verdana" panose="020B0604030504040204" pitchFamily="34" charset="0"/>
                <a:cs typeface="Verdana" panose="020B0604030504040204" pitchFamily="34" charset="0"/>
              </a:rPr>
              <a:t>Respectful Language</a:t>
            </a:r>
            <a:endParaRPr sz="3200" b="0" dirty="0">
              <a:latin typeface="Verdana" panose="020B0604030504040204" pitchFamily="34" charset="0"/>
              <a:ea typeface="Verdana" panose="020B0604030504040204" pitchFamily="34" charset="0"/>
              <a:cs typeface="Verdana" panose="020B0604030504040204" pitchFamily="34" charset="0"/>
            </a:endParaRPr>
          </a:p>
        </p:txBody>
      </p:sp>
      <p:sp>
        <p:nvSpPr>
          <p:cNvPr id="269" name="Google Shape;269;p48"/>
          <p:cNvSpPr txBox="1">
            <a:spLocks noGrp="1"/>
          </p:cNvSpPr>
          <p:nvPr>
            <p:ph type="body" idx="1"/>
          </p:nvPr>
        </p:nvSpPr>
        <p:spPr>
          <a:xfrm>
            <a:off x="278295" y="1106090"/>
            <a:ext cx="8627165" cy="3394500"/>
          </a:xfrm>
          <a:prstGeom prst="rect">
            <a:avLst/>
          </a:prstGeom>
          <a:noFill/>
          <a:ln>
            <a:noFill/>
          </a:ln>
        </p:spPr>
        <p:txBody>
          <a:bodyPr spcFirstLastPara="1" wrap="square" lIns="91425" tIns="45700" rIns="91425" bIns="45700" anchor="t" anchorCtr="0">
            <a:noAutofit/>
          </a:bodyPr>
          <a:lstStyle/>
          <a:p>
            <a:pPr marL="342900" lvl="0" indent="-279400" algn="l" rtl="0">
              <a:lnSpc>
                <a:spcPct val="100000"/>
              </a:lnSpc>
              <a:spcBef>
                <a:spcPts val="0"/>
              </a:spcBef>
              <a:spcAft>
                <a:spcPts val="0"/>
              </a:spcAft>
              <a:buClr>
                <a:schemeClr val="dk2"/>
              </a:buClr>
              <a:buSzPts val="1800"/>
              <a:buFont typeface="Arial"/>
              <a:buChar char="•"/>
            </a:pP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T</a:t>
            </a:r>
            <a:r>
              <a:rPr lang="en" sz="2400" b="0" i="0" u="none" dirty="0" err="1">
                <a:solidFill>
                  <a:schemeClr val="tx1"/>
                </a:solidFill>
                <a:latin typeface="Verdana" panose="020B0604030504040204" pitchFamily="34" charset="0"/>
                <a:ea typeface="Verdana" panose="020B0604030504040204" pitchFamily="34" charset="0"/>
                <a:cs typeface="Verdana" panose="020B0604030504040204" pitchFamily="34" charset="0"/>
                <a:sym typeface="Arial"/>
              </a:rPr>
              <a:t>eaches</a:t>
            </a:r>
            <a:r>
              <a:rPr lang="en" sz="2400" b="0" i="0" u="none" dirty="0">
                <a:solidFill>
                  <a:schemeClr val="tx1"/>
                </a:solidFill>
                <a:latin typeface="Verdana" panose="020B0604030504040204" pitchFamily="34" charset="0"/>
                <a:ea typeface="Verdana" panose="020B0604030504040204" pitchFamily="34" charset="0"/>
                <a:cs typeface="Verdana" panose="020B0604030504040204" pitchFamily="34" charset="0"/>
                <a:sym typeface="Arial"/>
              </a:rPr>
              <a:t> youth about the stigma perpetuated by verbally associating disability-related conditions with negativity, put-downs, and low expectations</a:t>
            </a:r>
            <a:r>
              <a:rPr lang="en" sz="2400" dirty="0">
                <a:solidFill>
                  <a:schemeClr val="tx1"/>
                </a:solidFill>
                <a:latin typeface="Verdana" panose="020B0604030504040204" pitchFamily="34" charset="0"/>
                <a:ea typeface="Verdana" panose="020B0604030504040204" pitchFamily="34" charset="0"/>
                <a:cs typeface="Verdana" panose="020B0604030504040204" pitchFamily="34" charset="0"/>
              </a:rPr>
              <a:t>.</a:t>
            </a:r>
            <a:endParaRPr sz="24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342900" lvl="0" indent="-279400" algn="l" rtl="0">
              <a:lnSpc>
                <a:spcPct val="100000"/>
              </a:lnSpc>
              <a:spcBef>
                <a:spcPts val="0"/>
              </a:spcBef>
              <a:spcAft>
                <a:spcPts val="0"/>
              </a:spcAft>
              <a:buClr>
                <a:schemeClr val="dk2"/>
              </a:buClr>
              <a:buSzPts val="1800"/>
              <a:buFont typeface="Arial"/>
              <a:buChar char="•"/>
            </a:pP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T</a:t>
            </a:r>
            <a:r>
              <a:rPr lang="en" sz="2400" b="0" i="0" u="none" dirty="0" err="1">
                <a:solidFill>
                  <a:schemeClr val="tx1"/>
                </a:solidFill>
                <a:latin typeface="Verdana" panose="020B0604030504040204" pitchFamily="34" charset="0"/>
                <a:ea typeface="Verdana" panose="020B0604030504040204" pitchFamily="34" charset="0"/>
                <a:cs typeface="Verdana" panose="020B0604030504040204" pitchFamily="34" charset="0"/>
                <a:sym typeface="Arial"/>
              </a:rPr>
              <a:t>eaches</a:t>
            </a:r>
            <a:r>
              <a:rPr lang="en" sz="2400" b="0" i="0" u="none" dirty="0">
                <a:solidFill>
                  <a:schemeClr val="tx1"/>
                </a:solidFill>
                <a:latin typeface="Verdana" panose="020B0604030504040204" pitchFamily="34" charset="0"/>
                <a:ea typeface="Verdana" panose="020B0604030504040204" pitchFamily="34" charset="0"/>
                <a:cs typeface="Verdana" panose="020B0604030504040204" pitchFamily="34" charset="0"/>
                <a:sym typeface="Arial"/>
              </a:rPr>
              <a:t> students to honor each person’s chosen way to identify themselves, either in </a:t>
            </a:r>
            <a:r>
              <a:rPr lang="en" sz="2400" i="0" u="none" dirty="0">
                <a:solidFill>
                  <a:schemeClr val="tx1"/>
                </a:solidFill>
                <a:latin typeface="Verdana" panose="020B0604030504040204" pitchFamily="34" charset="0"/>
                <a:ea typeface="Verdana" panose="020B0604030504040204" pitchFamily="34" charset="0"/>
                <a:cs typeface="Verdana" panose="020B0604030504040204" pitchFamily="34" charset="0"/>
                <a:sym typeface="Arial"/>
              </a:rPr>
              <a:t>P</a:t>
            </a:r>
            <a:r>
              <a:rPr lang="en" sz="2400" dirty="0">
                <a:solidFill>
                  <a:schemeClr val="tx1"/>
                </a:solidFill>
                <a:latin typeface="Verdana" panose="020B0604030504040204" pitchFamily="34" charset="0"/>
                <a:ea typeface="Verdana" panose="020B0604030504040204" pitchFamily="34" charset="0"/>
                <a:cs typeface="Verdana" panose="020B0604030504040204" pitchFamily="34" charset="0"/>
                <a:sym typeface="Arial"/>
              </a:rPr>
              <a:t>erson-</a:t>
            </a:r>
            <a:r>
              <a:rPr lang="en" sz="2400" i="0" u="none" dirty="0">
                <a:solidFill>
                  <a:schemeClr val="tx1"/>
                </a:solidFill>
                <a:latin typeface="Verdana" panose="020B0604030504040204" pitchFamily="34" charset="0"/>
                <a:ea typeface="Verdana" panose="020B0604030504040204" pitchFamily="34" charset="0"/>
                <a:cs typeface="Verdana" panose="020B0604030504040204" pitchFamily="34" charset="0"/>
                <a:sym typeface="Arial"/>
              </a:rPr>
              <a:t>First langu</a:t>
            </a:r>
            <a:r>
              <a:rPr lang="en" sz="2400" b="0" i="0" u="none" dirty="0">
                <a:solidFill>
                  <a:schemeClr val="tx1"/>
                </a:solidFill>
                <a:latin typeface="Verdana" panose="020B0604030504040204" pitchFamily="34" charset="0"/>
                <a:ea typeface="Verdana" panose="020B0604030504040204" pitchFamily="34" charset="0"/>
                <a:cs typeface="Verdana" panose="020B0604030504040204" pitchFamily="34" charset="0"/>
                <a:sym typeface="Arial"/>
              </a:rPr>
              <a:t>age, or in </a:t>
            </a:r>
            <a:r>
              <a:rPr lang="en" sz="2400" dirty="0">
                <a:solidFill>
                  <a:schemeClr val="tx1"/>
                </a:solidFill>
                <a:latin typeface="Verdana" panose="020B0604030504040204" pitchFamily="34" charset="0"/>
                <a:ea typeface="Verdana" panose="020B0604030504040204" pitchFamily="34" charset="0"/>
                <a:cs typeface="Verdana" panose="020B0604030504040204" pitchFamily="34" charset="0"/>
                <a:sym typeface="Arial"/>
              </a:rPr>
              <a:t>Identity-First/ Disability Pride</a:t>
            </a:r>
            <a:r>
              <a:rPr lang="en" sz="2400" i="0" u="none" dirty="0">
                <a:solidFill>
                  <a:schemeClr val="tx1"/>
                </a:solidFill>
                <a:latin typeface="Verdana" panose="020B0604030504040204" pitchFamily="34" charset="0"/>
                <a:ea typeface="Verdana" panose="020B0604030504040204" pitchFamily="34" charset="0"/>
                <a:cs typeface="Verdana" panose="020B0604030504040204" pitchFamily="34" charset="0"/>
                <a:sym typeface="Arial"/>
              </a:rPr>
              <a:t> </a:t>
            </a:r>
            <a:r>
              <a:rPr lang="en" sz="2400" b="0" i="0" u="none" dirty="0">
                <a:solidFill>
                  <a:schemeClr val="tx1"/>
                </a:solidFill>
                <a:latin typeface="Verdana" panose="020B0604030504040204" pitchFamily="34" charset="0"/>
                <a:ea typeface="Verdana" panose="020B0604030504040204" pitchFamily="34" charset="0"/>
                <a:cs typeface="Verdana" panose="020B0604030504040204" pitchFamily="34" charset="0"/>
                <a:sym typeface="Arial"/>
              </a:rPr>
              <a:t>language.</a:t>
            </a:r>
            <a:endParaRPr sz="24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342900" lvl="0" indent="-279400" algn="l" rtl="0">
              <a:lnSpc>
                <a:spcPct val="100000"/>
              </a:lnSpc>
              <a:spcBef>
                <a:spcPts val="560"/>
              </a:spcBef>
              <a:spcAft>
                <a:spcPts val="0"/>
              </a:spcAft>
              <a:buClr>
                <a:schemeClr val="dk2"/>
              </a:buClr>
              <a:buSzPts val="1800"/>
              <a:buFont typeface="Arial"/>
              <a:buChar char="•"/>
            </a:pPr>
            <a:r>
              <a:rPr lang="en" sz="2400" b="0" i="0" u="none" dirty="0">
                <a:solidFill>
                  <a:schemeClr val="tx1"/>
                </a:solidFill>
                <a:latin typeface="Verdana" panose="020B0604030504040204" pitchFamily="34" charset="0"/>
                <a:ea typeface="Verdana" panose="020B0604030504040204" pitchFamily="34" charset="0"/>
                <a:cs typeface="Verdana" panose="020B0604030504040204" pitchFamily="34" charset="0"/>
                <a:sym typeface="Arial"/>
              </a:rPr>
              <a:t>Reminds youth that we are all important and special, and that words do matter. </a:t>
            </a:r>
            <a:endParaRPr sz="24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4" name="Footer Placeholder 3">
            <a:extLst>
              <a:ext uri="{FF2B5EF4-FFF2-40B4-BE49-F238E27FC236}">
                <a16:creationId xmlns:a16="http://schemas.microsoft.com/office/drawing/2014/main" id="{74F7F068-D202-FB4C-B10A-B573A0857201}"/>
              </a:ext>
            </a:extLst>
          </p:cNvPr>
          <p:cNvSpPr txBox="1">
            <a:spLocks/>
          </p:cNvSpPr>
          <p:nvPr/>
        </p:nvSpPr>
        <p:spPr>
          <a:xfrm>
            <a:off x="3781746" y="4778375"/>
            <a:ext cx="41148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dirty="0">
                <a:solidFill>
                  <a:schemeClr val="tx2"/>
                </a:solidFill>
                <a:latin typeface="Calibri" panose="020F0502020204030204" pitchFamily="34" charset="0"/>
                <a:cs typeface="Calibri" panose="020F0502020204030204" pitchFamily="34" charset="0"/>
              </a:rPr>
              <a:t>@</a:t>
            </a:r>
            <a:r>
              <a:rPr lang="en-US" sz="1200" dirty="0" err="1">
                <a:solidFill>
                  <a:schemeClr val="tx2"/>
                </a:solidFill>
                <a:latin typeface="Calibri" panose="020F0502020204030204" pitchFamily="34" charset="0"/>
                <a:cs typeface="Calibri" panose="020F0502020204030204" pitchFamily="34" charset="0"/>
              </a:rPr>
              <a:t>DianaPastoraCarson</a:t>
            </a:r>
            <a:endParaRPr lang="en-US" sz="1200" dirty="0">
              <a:solidFill>
                <a:schemeClr val="tx2"/>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2F94C552-AD68-644A-B527-CAD66A5EE59C}"/>
              </a:ext>
            </a:extLst>
          </p:cNvPr>
          <p:cNvSpPr>
            <a:spLocks noGrp="1"/>
          </p:cNvSpPr>
          <p:nvPr>
            <p:ph type="sldNum" idx="12"/>
          </p:nvPr>
        </p:nvSpPr>
        <p:spPr>
          <a:xfrm>
            <a:off x="7010400" y="4786500"/>
            <a:ext cx="2133600" cy="357000"/>
          </a:xfrm>
        </p:spPr>
        <p:txBody>
          <a:bodyPr/>
          <a:lstStyle/>
          <a:p>
            <a:pPr marL="0" lvl="0" indent="0" algn="r" rtl="0">
              <a:spcBef>
                <a:spcPts val="0"/>
              </a:spcBef>
              <a:spcAft>
                <a:spcPts val="0"/>
              </a:spcAft>
              <a:buNone/>
            </a:pPr>
            <a:fld id="{00000000-1234-1234-1234-123412341234}" type="slidenum">
              <a:rPr lang="en" sz="1000" smtClean="0"/>
              <a:t>16</a:t>
            </a:fld>
            <a:endParaRPr lang="en" sz="1000" dirty="0">
              <a:solidFill>
                <a:schemeClr val="accent1"/>
              </a:solidFill>
              <a:latin typeface="Source Code Pro"/>
              <a:ea typeface="Source Code Pro"/>
              <a:cs typeface="Source Code Pro"/>
              <a:sym typeface="Source Code Pr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49"/>
          <p:cNvSpPr txBox="1">
            <a:spLocks noGrp="1"/>
          </p:cNvSpPr>
          <p:nvPr>
            <p:ph type="title"/>
          </p:nvPr>
        </p:nvSpPr>
        <p:spPr>
          <a:xfrm>
            <a:off x="379875" y="641053"/>
            <a:ext cx="8229600" cy="537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000"/>
              <a:buFont typeface="Comic Sans MS"/>
              <a:buNone/>
            </a:pPr>
            <a:r>
              <a:rPr lang="en" sz="3200" b="0" dirty="0">
                <a:solidFill>
                  <a:srgbClr val="000000"/>
                </a:solidFill>
                <a:latin typeface="Verdana" panose="020B0604030504040204" pitchFamily="34" charset="0"/>
                <a:ea typeface="Verdana" panose="020B0604030504040204" pitchFamily="34" charset="0"/>
                <a:cs typeface="Verdana" panose="020B0604030504040204" pitchFamily="34" charset="0"/>
              </a:rPr>
              <a:t>Beyond Awareness Essentials</a:t>
            </a:r>
            <a:endParaRPr sz="3200" b="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275" name="Google Shape;275;p49"/>
          <p:cNvSpPr txBox="1">
            <a:spLocks noGrp="1"/>
          </p:cNvSpPr>
          <p:nvPr>
            <p:ph type="body" idx="1"/>
          </p:nvPr>
        </p:nvSpPr>
        <p:spPr>
          <a:xfrm>
            <a:off x="1033669" y="1603513"/>
            <a:ext cx="7066255" cy="2413045"/>
          </a:xfrm>
          <a:prstGeom prst="rect">
            <a:avLst/>
          </a:prstGeom>
          <a:noFill/>
          <a:ln>
            <a:noFill/>
          </a:ln>
        </p:spPr>
        <p:txBody>
          <a:bodyPr spcFirstLastPara="1" wrap="square" lIns="91425" tIns="45700" rIns="91425" bIns="45700" anchor="t" anchorCtr="0">
            <a:noAutofit/>
          </a:bodyPr>
          <a:lstStyle/>
          <a:p>
            <a:pPr marL="571500" indent="-342900">
              <a:lnSpc>
                <a:spcPct val="100000"/>
              </a:lnSpc>
              <a:spcBef>
                <a:spcPts val="0"/>
              </a:spcBef>
              <a:buSzPts val="3600"/>
            </a:pPr>
            <a:r>
              <a:rPr lang="en-US" sz="2400" i="0" u="none" dirty="0">
                <a:solidFill>
                  <a:schemeClr val="tx1"/>
                </a:solidFill>
                <a:latin typeface="Verdana" panose="020B0604030504040204" pitchFamily="34" charset="0"/>
                <a:ea typeface="Verdana" panose="020B0604030504040204" pitchFamily="34" charset="0"/>
                <a:cs typeface="Verdana" panose="020B0604030504040204" pitchFamily="34" charset="0"/>
                <a:sym typeface="Comic Sans MS"/>
              </a:rPr>
              <a:t>The Five Fundamentals</a:t>
            </a:r>
          </a:p>
          <a:p>
            <a:pPr marL="571500" indent="-342900">
              <a:lnSpc>
                <a:spcPct val="100000"/>
              </a:lnSpc>
              <a:spcBef>
                <a:spcPts val="0"/>
              </a:spcBef>
              <a:buSzPts val="3600"/>
            </a:pPr>
            <a:endParaRPr lang="en-US" sz="2400" i="0" u="none" dirty="0">
              <a:solidFill>
                <a:schemeClr val="tx1"/>
              </a:solidFill>
              <a:latin typeface="Verdana" panose="020B0604030504040204" pitchFamily="34" charset="0"/>
              <a:ea typeface="Verdana" panose="020B0604030504040204" pitchFamily="34" charset="0"/>
              <a:cs typeface="Verdana" panose="020B0604030504040204" pitchFamily="34" charset="0"/>
              <a:sym typeface="Comic Sans MS"/>
            </a:endParaRPr>
          </a:p>
          <a:p>
            <a:pPr marL="571500" indent="-342900">
              <a:lnSpc>
                <a:spcPct val="100000"/>
              </a:lnSpc>
              <a:spcBef>
                <a:spcPts val="0"/>
              </a:spcBef>
              <a:buSzPts val="3600"/>
            </a:pP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sym typeface="Comic Sans MS"/>
              </a:rPr>
              <a:t>Beyond Awareness Library Collection</a:t>
            </a:r>
            <a:endParaRPr sz="2400" i="0" u="none" dirty="0">
              <a:solidFill>
                <a:schemeClr val="tx1"/>
              </a:solidFill>
              <a:latin typeface="Verdana" panose="020B0604030504040204" pitchFamily="34" charset="0"/>
              <a:ea typeface="Verdana" panose="020B0604030504040204" pitchFamily="34" charset="0"/>
              <a:cs typeface="Verdana" panose="020B0604030504040204" pitchFamily="34" charset="0"/>
              <a:sym typeface="Comic Sans MS"/>
            </a:endParaRPr>
          </a:p>
          <a:p>
            <a:pPr marL="342900" lvl="0" indent="-114300" rtl="0">
              <a:spcBef>
                <a:spcPts val="720"/>
              </a:spcBef>
              <a:spcAft>
                <a:spcPts val="0"/>
              </a:spcAft>
              <a:buClr>
                <a:schemeClr val="dk1"/>
              </a:buClr>
              <a:buSzPts val="3600"/>
              <a:buFont typeface="Arial"/>
              <a:buNone/>
            </a:pPr>
            <a:endParaRPr sz="3600" b="1" i="0" u="none" dirty="0">
              <a:solidFill>
                <a:srgbClr val="3333CC"/>
              </a:solidFill>
              <a:latin typeface="Comic Sans MS"/>
              <a:ea typeface="Comic Sans MS"/>
              <a:cs typeface="Comic Sans MS"/>
              <a:sym typeface="Comic Sans MS"/>
            </a:endParaRPr>
          </a:p>
        </p:txBody>
      </p:sp>
      <p:sp>
        <p:nvSpPr>
          <p:cNvPr id="4" name="Footer Placeholder 3">
            <a:extLst>
              <a:ext uri="{FF2B5EF4-FFF2-40B4-BE49-F238E27FC236}">
                <a16:creationId xmlns:a16="http://schemas.microsoft.com/office/drawing/2014/main" id="{02A1B065-CA43-564D-99EC-D800DACB9B8B}"/>
              </a:ext>
            </a:extLst>
          </p:cNvPr>
          <p:cNvSpPr txBox="1">
            <a:spLocks/>
          </p:cNvSpPr>
          <p:nvPr/>
        </p:nvSpPr>
        <p:spPr>
          <a:xfrm>
            <a:off x="3781746" y="4778375"/>
            <a:ext cx="41148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dirty="0">
                <a:solidFill>
                  <a:schemeClr val="tx2"/>
                </a:solidFill>
                <a:latin typeface="Calibri" panose="020F0502020204030204" pitchFamily="34" charset="0"/>
                <a:cs typeface="Calibri" panose="020F0502020204030204" pitchFamily="34" charset="0"/>
              </a:rPr>
              <a:t>@</a:t>
            </a:r>
            <a:r>
              <a:rPr lang="en-US" sz="1200" dirty="0" err="1">
                <a:solidFill>
                  <a:schemeClr val="tx2"/>
                </a:solidFill>
                <a:latin typeface="Calibri" panose="020F0502020204030204" pitchFamily="34" charset="0"/>
                <a:cs typeface="Calibri" panose="020F0502020204030204" pitchFamily="34" charset="0"/>
              </a:rPr>
              <a:t>DianaPastoraCarson</a:t>
            </a:r>
            <a:endParaRPr lang="en-US" sz="1200" dirty="0">
              <a:solidFill>
                <a:schemeClr val="tx2"/>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05276ABF-5DC1-EA4E-A10C-621E445AEDA9}"/>
              </a:ext>
            </a:extLst>
          </p:cNvPr>
          <p:cNvSpPr>
            <a:spLocks noGrp="1"/>
          </p:cNvSpPr>
          <p:nvPr>
            <p:ph type="sldNum" idx="12"/>
          </p:nvPr>
        </p:nvSpPr>
        <p:spPr>
          <a:xfrm>
            <a:off x="7033124" y="4678017"/>
            <a:ext cx="2133600" cy="419870"/>
          </a:xfrm>
        </p:spPr>
        <p:txBody>
          <a:bodyPr/>
          <a:lstStyle/>
          <a:p>
            <a:pPr marL="0" lvl="0" indent="0" algn="r" rtl="0">
              <a:spcBef>
                <a:spcPts val="0"/>
              </a:spcBef>
              <a:spcAft>
                <a:spcPts val="0"/>
              </a:spcAft>
              <a:buNone/>
            </a:pPr>
            <a:fld id="{00000000-1234-1234-1234-123412341234}" type="slidenum">
              <a:rPr lang="en" sz="1000" smtClean="0">
                <a:latin typeface="Arial" panose="020B0604020202020204" pitchFamily="34" charset="0"/>
                <a:cs typeface="Arial" panose="020B0604020202020204" pitchFamily="34" charset="0"/>
              </a:rPr>
              <a:t>17</a:t>
            </a:fld>
            <a:endParaRPr lang="en" sz="1000" dirty="0">
              <a:latin typeface="Arial" panose="020B0604020202020204" pitchFamily="34" charset="0"/>
              <a:cs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2" name="Google Shape;282;p50"/>
          <p:cNvSpPr txBox="1">
            <a:spLocks noGrp="1"/>
          </p:cNvSpPr>
          <p:nvPr>
            <p:ph type="body" idx="2"/>
          </p:nvPr>
        </p:nvSpPr>
        <p:spPr>
          <a:xfrm>
            <a:off x="3643680" y="853440"/>
            <a:ext cx="5500320" cy="3437491"/>
          </a:xfrm>
          <a:prstGeom prst="rect">
            <a:avLst/>
          </a:prstGeom>
          <a:noFill/>
          <a:ln>
            <a:noFill/>
          </a:ln>
        </p:spPr>
        <p:txBody>
          <a:bodyPr spcFirstLastPara="1" wrap="square" lIns="91425" tIns="45700" rIns="91425" bIns="45700" anchor="t" anchorCtr="0">
            <a:noAutofit/>
          </a:bodyPr>
          <a:lstStyle/>
          <a:p>
            <a:pPr marL="342900" lvl="0" indent="-342900" algn="ctr" rtl="0">
              <a:lnSpc>
                <a:spcPct val="100000"/>
              </a:lnSpc>
              <a:spcBef>
                <a:spcPts val="0"/>
              </a:spcBef>
              <a:spcAft>
                <a:spcPts val="0"/>
              </a:spcAft>
              <a:buClr>
                <a:srgbClr val="CC0099"/>
              </a:buClr>
              <a:buSzPts val="2800"/>
              <a:buFont typeface="Comic Sans MS"/>
              <a:buNone/>
            </a:pPr>
            <a:r>
              <a:rPr lang="en" sz="2400" i="0" u="none" dirty="0">
                <a:solidFill>
                  <a:schemeClr val="tx1"/>
                </a:solidFill>
                <a:latin typeface="Verdana" panose="020B0604030504040204" pitchFamily="34" charset="0"/>
                <a:ea typeface="Verdana" panose="020B0604030504040204" pitchFamily="34" charset="0"/>
                <a:cs typeface="Verdana" panose="020B0604030504040204" pitchFamily="34" charset="0"/>
                <a:sym typeface="Amatic SC"/>
              </a:rPr>
              <a:t>Funding Ideas $$$</a:t>
            </a:r>
          </a:p>
          <a:p>
            <a:pPr marL="342900" lvl="0" indent="-342900" algn="ctr" rtl="0">
              <a:lnSpc>
                <a:spcPct val="100000"/>
              </a:lnSpc>
              <a:spcBef>
                <a:spcPts val="0"/>
              </a:spcBef>
              <a:spcAft>
                <a:spcPts val="0"/>
              </a:spcAft>
              <a:buClr>
                <a:srgbClr val="CC0099"/>
              </a:buClr>
              <a:buSzPts val="2800"/>
              <a:buFont typeface="Comic Sans MS"/>
              <a:buNone/>
            </a:pPr>
            <a:endParaRPr sz="2800" b="1" i="0" u="none" dirty="0">
              <a:solidFill>
                <a:schemeClr val="tx1"/>
              </a:solidFill>
              <a:sym typeface="Arial"/>
            </a:endParaRPr>
          </a:p>
          <a:p>
            <a:pPr marL="342900" lvl="0" indent="-342900" algn="ctr" rtl="0">
              <a:lnSpc>
                <a:spcPct val="100000"/>
              </a:lnSpc>
              <a:spcBef>
                <a:spcPts val="560"/>
              </a:spcBef>
              <a:spcAft>
                <a:spcPts val="0"/>
              </a:spcAft>
              <a:buClr>
                <a:srgbClr val="33CC33"/>
              </a:buClr>
              <a:buSzPts val="2800"/>
              <a:buFont typeface="Arial"/>
              <a:buNone/>
            </a:pPr>
            <a:r>
              <a:rPr lang="en" sz="2400" b="1" dirty="0">
                <a:solidFill>
                  <a:schemeClr val="tx1"/>
                </a:solidFill>
                <a:latin typeface="Verdana" panose="020B0604030504040204" pitchFamily="34" charset="0"/>
                <a:ea typeface="Verdana" panose="020B0604030504040204" pitchFamily="34" charset="0"/>
                <a:cs typeface="Verdana" panose="020B0604030504040204" pitchFamily="34" charset="0"/>
                <a:sym typeface="Amatic SC"/>
              </a:rPr>
              <a:t>      </a:t>
            </a:r>
            <a:r>
              <a:rPr lang="en" sz="2400" i="0" u="none" dirty="0">
                <a:solidFill>
                  <a:schemeClr val="tx1"/>
                </a:solidFill>
                <a:latin typeface="Verdana" panose="020B0604030504040204" pitchFamily="34" charset="0"/>
                <a:ea typeface="Verdana" panose="020B0604030504040204" pitchFamily="34" charset="0"/>
                <a:cs typeface="Verdana" panose="020B0604030504040204" pitchFamily="34" charset="0"/>
                <a:sym typeface="Amatic SC"/>
              </a:rPr>
              <a:t>Books &amp; </a:t>
            </a:r>
            <a:r>
              <a:rPr lang="en-US" sz="2400" i="0" u="none" dirty="0">
                <a:solidFill>
                  <a:schemeClr val="tx1"/>
                </a:solidFill>
                <a:latin typeface="Verdana" panose="020B0604030504040204" pitchFamily="34" charset="0"/>
                <a:ea typeface="Verdana" panose="020B0604030504040204" pitchFamily="34" charset="0"/>
                <a:cs typeface="Verdana" panose="020B0604030504040204" pitchFamily="34" charset="0"/>
                <a:sym typeface="Amatic SC"/>
              </a:rPr>
              <a:t>m</a:t>
            </a:r>
            <a:r>
              <a:rPr lang="en" sz="2400" i="0" u="none" dirty="0" err="1">
                <a:solidFill>
                  <a:schemeClr val="tx1"/>
                </a:solidFill>
                <a:latin typeface="Verdana" panose="020B0604030504040204" pitchFamily="34" charset="0"/>
                <a:ea typeface="Verdana" panose="020B0604030504040204" pitchFamily="34" charset="0"/>
                <a:cs typeface="Verdana" panose="020B0604030504040204" pitchFamily="34" charset="0"/>
                <a:sym typeface="Amatic SC"/>
              </a:rPr>
              <a:t>edia</a:t>
            </a:r>
            <a:r>
              <a:rPr lang="en" sz="2400" i="0" u="none" dirty="0">
                <a:solidFill>
                  <a:schemeClr val="tx1"/>
                </a:solidFill>
                <a:latin typeface="Verdana" panose="020B0604030504040204" pitchFamily="34" charset="0"/>
                <a:ea typeface="Verdana" panose="020B0604030504040204" pitchFamily="34" charset="0"/>
                <a:cs typeface="Verdana" panose="020B0604030504040204" pitchFamily="34" charset="0"/>
                <a:sym typeface="Amatic SC"/>
              </a:rPr>
              <a:t> that facilitate</a:t>
            </a:r>
            <a:r>
              <a:rPr lang="en" sz="2400" dirty="0">
                <a:solidFill>
                  <a:schemeClr val="tx1"/>
                </a:solidFill>
                <a:latin typeface="Verdana" panose="020B0604030504040204" pitchFamily="34" charset="0"/>
                <a:ea typeface="Verdana" panose="020B0604030504040204" pitchFamily="34" charset="0"/>
                <a:cs typeface="Verdana" panose="020B0604030504040204" pitchFamily="34" charset="0"/>
                <a:sym typeface="Amatic SC"/>
              </a:rPr>
              <a:t> </a:t>
            </a:r>
            <a:r>
              <a:rPr lang="en" sz="2400" i="0" u="none" dirty="0">
                <a:solidFill>
                  <a:schemeClr val="tx1"/>
                </a:solidFill>
                <a:latin typeface="Verdana" panose="020B0604030504040204" pitchFamily="34" charset="0"/>
                <a:ea typeface="Verdana" panose="020B0604030504040204" pitchFamily="34" charset="0"/>
                <a:cs typeface="Verdana" panose="020B0604030504040204" pitchFamily="34" charset="0"/>
                <a:sym typeface="Amatic SC"/>
              </a:rPr>
              <a:t>dignifying images of people with disabilities &amp; </a:t>
            </a:r>
            <a:r>
              <a:rPr lang="en-US" sz="2400" i="0" u="none" dirty="0">
                <a:solidFill>
                  <a:schemeClr val="tx1"/>
                </a:solidFill>
                <a:latin typeface="Verdana" panose="020B0604030504040204" pitchFamily="34" charset="0"/>
                <a:ea typeface="Verdana" panose="020B0604030504040204" pitchFamily="34" charset="0"/>
                <a:cs typeface="Verdana" panose="020B0604030504040204" pitchFamily="34" charset="0"/>
                <a:sym typeface="Amatic SC"/>
              </a:rPr>
              <a:t>e</a:t>
            </a:r>
            <a:r>
              <a:rPr lang="en" sz="2400" i="0" u="none" dirty="0" err="1">
                <a:solidFill>
                  <a:schemeClr val="tx1"/>
                </a:solidFill>
                <a:latin typeface="Verdana" panose="020B0604030504040204" pitchFamily="34" charset="0"/>
                <a:ea typeface="Verdana" panose="020B0604030504040204" pitchFamily="34" charset="0"/>
                <a:cs typeface="Verdana" panose="020B0604030504040204" pitchFamily="34" charset="0"/>
                <a:sym typeface="Amatic SC"/>
              </a:rPr>
              <a:t>mbrace</a:t>
            </a:r>
            <a:r>
              <a:rPr lang="en" sz="2400" i="0" u="none" dirty="0">
                <a:solidFill>
                  <a:schemeClr val="tx1"/>
                </a:solidFill>
                <a:latin typeface="Verdana" panose="020B0604030504040204" pitchFamily="34" charset="0"/>
                <a:ea typeface="Verdana" panose="020B0604030504040204" pitchFamily="34" charset="0"/>
                <a:cs typeface="Verdana" panose="020B0604030504040204" pitchFamily="34" charset="0"/>
                <a:sym typeface="Amatic SC"/>
              </a:rPr>
              <a:t> </a:t>
            </a: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sym typeface="Amatic SC"/>
              </a:rPr>
              <a:t>d</a:t>
            </a:r>
            <a:r>
              <a:rPr lang="en" sz="2400" i="0" u="none" dirty="0" err="1">
                <a:solidFill>
                  <a:schemeClr val="tx1"/>
                </a:solidFill>
                <a:latin typeface="Verdana" panose="020B0604030504040204" pitchFamily="34" charset="0"/>
                <a:ea typeface="Verdana" panose="020B0604030504040204" pitchFamily="34" charset="0"/>
                <a:cs typeface="Verdana" panose="020B0604030504040204" pitchFamily="34" charset="0"/>
                <a:sym typeface="Amatic SC"/>
              </a:rPr>
              <a:t>iversity</a:t>
            </a:r>
            <a:endParaRPr sz="2400" dirty="0">
              <a:solidFill>
                <a:schemeClr val="tx1"/>
              </a:solidFill>
              <a:latin typeface="Verdana" panose="020B0604030504040204" pitchFamily="34" charset="0"/>
              <a:ea typeface="Verdana" panose="020B0604030504040204" pitchFamily="34" charset="0"/>
              <a:cs typeface="Verdana" panose="020B0604030504040204" pitchFamily="34" charset="0"/>
              <a:sym typeface="Amatic SC"/>
            </a:endParaRPr>
          </a:p>
        </p:txBody>
      </p:sp>
      <p:pic>
        <p:nvPicPr>
          <p:cNvPr id="284" name="Google Shape;284;p50" descr="Children's books on a table: Juice Box Blues, Fruit Salad Friends, The Jelly Donut Difference, Only One, and Pedro's Whale." title="Books"/>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238539" y="853440"/>
            <a:ext cx="4018943" cy="3140040"/>
          </a:xfrm>
          <a:prstGeom prst="rect">
            <a:avLst/>
          </a:prstGeom>
          <a:noFill/>
          <a:ln w="76200" cap="flat" cmpd="sng">
            <a:solidFill>
              <a:schemeClr val="dk2"/>
            </a:solidFill>
            <a:prstDash val="solid"/>
            <a:round/>
            <a:headEnd type="none" w="sm" len="sm"/>
            <a:tailEnd type="none" w="sm" len="sm"/>
          </a:ln>
        </p:spPr>
      </p:pic>
      <p:sp>
        <p:nvSpPr>
          <p:cNvPr id="8" name="Footer Placeholder 3">
            <a:extLst>
              <a:ext uri="{FF2B5EF4-FFF2-40B4-BE49-F238E27FC236}">
                <a16:creationId xmlns:a16="http://schemas.microsoft.com/office/drawing/2014/main" id="{F4C636E3-EC6D-2245-88E8-4EE22F3A0879}"/>
              </a:ext>
            </a:extLst>
          </p:cNvPr>
          <p:cNvSpPr txBox="1">
            <a:spLocks/>
          </p:cNvSpPr>
          <p:nvPr/>
        </p:nvSpPr>
        <p:spPr>
          <a:xfrm>
            <a:off x="3781746" y="4778375"/>
            <a:ext cx="41148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dirty="0">
                <a:solidFill>
                  <a:schemeClr val="tx2"/>
                </a:solidFill>
                <a:latin typeface="Calibri" panose="020F0502020204030204" pitchFamily="34" charset="0"/>
                <a:cs typeface="Calibri" panose="020F0502020204030204" pitchFamily="34" charset="0"/>
              </a:rPr>
              <a:t>@</a:t>
            </a:r>
            <a:r>
              <a:rPr lang="en-US" sz="1200" dirty="0" err="1">
                <a:solidFill>
                  <a:schemeClr val="tx2"/>
                </a:solidFill>
                <a:latin typeface="Calibri" panose="020F0502020204030204" pitchFamily="34" charset="0"/>
                <a:cs typeface="Calibri" panose="020F0502020204030204" pitchFamily="34" charset="0"/>
              </a:rPr>
              <a:t>DianaPastoraCarson</a:t>
            </a:r>
            <a:endParaRPr lang="en-US" sz="1200" dirty="0">
              <a:solidFill>
                <a:schemeClr val="tx2"/>
              </a:solidFill>
              <a:latin typeface="Calibri" panose="020F0502020204030204" pitchFamily="34" charset="0"/>
              <a:cs typeface="Calibri" panose="020F0502020204030204" pitchFamily="34" charset="0"/>
            </a:endParaRPr>
          </a:p>
          <a:p>
            <a:endParaRPr lang="en-US" sz="1200" dirty="0">
              <a:solidFill>
                <a:schemeClr val="tx2"/>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41932BB2-4851-FE41-B06E-559B83D8A127}"/>
              </a:ext>
            </a:extLst>
          </p:cNvPr>
          <p:cNvSpPr>
            <a:spLocks noGrp="1"/>
          </p:cNvSpPr>
          <p:nvPr>
            <p:ph type="sldNum" idx="12"/>
          </p:nvPr>
        </p:nvSpPr>
        <p:spPr>
          <a:xfrm>
            <a:off x="8839200" y="4551887"/>
            <a:ext cx="737550" cy="818100"/>
          </a:xfrm>
        </p:spPr>
        <p:txBody>
          <a:bodyPr/>
          <a:lstStyle/>
          <a:p>
            <a:pPr marL="0" lvl="0" indent="0" algn="l" rtl="0">
              <a:spcBef>
                <a:spcPts val="0"/>
              </a:spcBef>
              <a:spcAft>
                <a:spcPts val="0"/>
              </a:spcAft>
              <a:buNone/>
            </a:pPr>
            <a:fld id="{00000000-1234-1234-1234-123412341234}" type="slidenum">
              <a:rPr lang="en" smtClean="0"/>
              <a:t>18</a:t>
            </a:fld>
            <a:endParaRPr lang="en" dirty="0"/>
          </a:p>
        </p:txBody>
      </p:sp>
      <p:sp>
        <p:nvSpPr>
          <p:cNvPr id="2" name="Rectangle 1">
            <a:extLst>
              <a:ext uri="{FF2B5EF4-FFF2-40B4-BE49-F238E27FC236}">
                <a16:creationId xmlns:a16="http://schemas.microsoft.com/office/drawing/2014/main" id="{C268EFA3-779F-4AC1-9B8A-F311FAEBD925}"/>
              </a:ext>
            </a:extLst>
          </p:cNvPr>
          <p:cNvSpPr/>
          <p:nvPr/>
        </p:nvSpPr>
        <p:spPr>
          <a:xfrm>
            <a:off x="90661" y="4054377"/>
            <a:ext cx="3691085" cy="215444"/>
          </a:xfrm>
          <a:prstGeom prst="rect">
            <a:avLst/>
          </a:prstGeom>
        </p:spPr>
        <p:txBody>
          <a:bodyPr wrap="square">
            <a:spAutoFit/>
          </a:bodyPr>
          <a:lstStyle/>
          <a:p>
            <a:r>
              <a:rPr lang="en-US" sz="800" dirty="0">
                <a:solidFill>
                  <a:schemeClr val="tx1"/>
                </a:solidFill>
                <a:latin typeface="Verdana" panose="020B0604030504040204" pitchFamily="34" charset="0"/>
                <a:ea typeface="Verdana" panose="020B0604030504040204" pitchFamily="34" charset="0"/>
                <a:cs typeface="Verdana" panose="020B0604030504040204" pitchFamily="34" charset="0"/>
              </a:rPr>
              <a:t>Children’s book on the table by Diana </a:t>
            </a:r>
            <a:r>
              <a:rPr lang="en-US" sz="800" dirty="0" err="1">
                <a:solidFill>
                  <a:schemeClr val="tx1"/>
                </a:solidFill>
                <a:latin typeface="Verdana" panose="020B0604030504040204" pitchFamily="34" charset="0"/>
                <a:ea typeface="Verdana" panose="020B0604030504040204" pitchFamily="34" charset="0"/>
                <a:cs typeface="Verdana" panose="020B0604030504040204" pitchFamily="34" charset="0"/>
              </a:rPr>
              <a:t>Pastora</a:t>
            </a:r>
            <a:r>
              <a:rPr lang="en-US" sz="800" dirty="0">
                <a:solidFill>
                  <a:schemeClr val="tx1"/>
                </a:solidFill>
                <a:latin typeface="Verdana" panose="020B0604030504040204" pitchFamily="34" charset="0"/>
                <a:ea typeface="Verdana" panose="020B0604030504040204" pitchFamily="34" charset="0"/>
                <a:cs typeface="Verdana" panose="020B0604030504040204" pitchFamily="34" charset="0"/>
              </a:rPr>
              <a:t> Carson. CC0 1.0</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51"/>
          <p:cNvSpPr txBox="1">
            <a:spLocks noGrp="1"/>
          </p:cNvSpPr>
          <p:nvPr>
            <p:ph type="title"/>
          </p:nvPr>
        </p:nvSpPr>
        <p:spPr>
          <a:xfrm>
            <a:off x="168576" y="227992"/>
            <a:ext cx="8806846" cy="8106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sz="3200" b="0" dirty="0">
                <a:latin typeface="Verdana" panose="020B0604030504040204" pitchFamily="34" charset="0"/>
                <a:ea typeface="Verdana" panose="020B0604030504040204" pitchFamily="34" charset="0"/>
                <a:cs typeface="Verdana" panose="020B0604030504040204" pitchFamily="34" charset="0"/>
              </a:rPr>
              <a:t>Inclusion &amp; Disability-Related Resources</a:t>
            </a:r>
            <a:endParaRPr sz="3200" b="0" dirty="0">
              <a:latin typeface="Verdana" panose="020B0604030504040204" pitchFamily="34" charset="0"/>
              <a:ea typeface="Verdana" panose="020B0604030504040204" pitchFamily="34" charset="0"/>
              <a:cs typeface="Verdana" panose="020B0604030504040204" pitchFamily="34" charset="0"/>
            </a:endParaRPr>
          </a:p>
        </p:txBody>
      </p:sp>
      <p:pic>
        <p:nvPicPr>
          <p:cNvPr id="291" name="Google Shape;291;p51" descr="Books: &quot;You're Going to Love This Kid,&quot; Visual Supports for People with Autism, Inclusion: 450 Strategies for Success, A Land We Can Share, The Inclusive Classroom, Joyful Learning, etc." title="Teacher Books"/>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1891195" y="1175468"/>
            <a:ext cx="5331240" cy="3370028"/>
          </a:xfrm>
          <a:prstGeom prst="rect">
            <a:avLst/>
          </a:prstGeom>
          <a:noFill/>
          <a:ln w="114300" cap="flat" cmpd="sng">
            <a:solidFill>
              <a:schemeClr val="dk2"/>
            </a:solidFill>
            <a:prstDash val="solid"/>
            <a:round/>
            <a:headEnd type="none" w="sm" len="sm"/>
            <a:tailEnd type="none" w="sm" len="sm"/>
          </a:ln>
        </p:spPr>
      </p:pic>
      <p:sp>
        <p:nvSpPr>
          <p:cNvPr id="4" name="Footer Placeholder 3">
            <a:extLst>
              <a:ext uri="{FF2B5EF4-FFF2-40B4-BE49-F238E27FC236}">
                <a16:creationId xmlns:a16="http://schemas.microsoft.com/office/drawing/2014/main" id="{AD778A6C-36BF-E143-91AE-7DC25E69BB51}"/>
              </a:ext>
            </a:extLst>
          </p:cNvPr>
          <p:cNvSpPr txBox="1">
            <a:spLocks/>
          </p:cNvSpPr>
          <p:nvPr/>
        </p:nvSpPr>
        <p:spPr>
          <a:xfrm>
            <a:off x="3725094" y="4752031"/>
            <a:ext cx="41148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dirty="0">
                <a:solidFill>
                  <a:schemeClr val="tx2"/>
                </a:solidFill>
                <a:latin typeface="Calibri" panose="020F0502020204030204" pitchFamily="34" charset="0"/>
                <a:cs typeface="Calibri" panose="020F0502020204030204" pitchFamily="34" charset="0"/>
              </a:rPr>
              <a:t>@</a:t>
            </a:r>
            <a:r>
              <a:rPr lang="en-US" sz="1200" dirty="0" err="1">
                <a:solidFill>
                  <a:schemeClr val="tx2"/>
                </a:solidFill>
                <a:latin typeface="Calibri" panose="020F0502020204030204" pitchFamily="34" charset="0"/>
                <a:cs typeface="Calibri" panose="020F0502020204030204" pitchFamily="34" charset="0"/>
              </a:rPr>
              <a:t>DianaPastoraCarson</a:t>
            </a:r>
            <a:endParaRPr lang="en-US" sz="1200" dirty="0">
              <a:solidFill>
                <a:schemeClr val="tx2"/>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781BD583-5A2E-ED4D-9280-34B85C2B0D2A}"/>
              </a:ext>
            </a:extLst>
          </p:cNvPr>
          <p:cNvSpPr>
            <a:spLocks noGrp="1"/>
          </p:cNvSpPr>
          <p:nvPr>
            <p:ph type="sldNum" idx="12"/>
          </p:nvPr>
        </p:nvSpPr>
        <p:spPr>
          <a:xfrm>
            <a:off x="7010400" y="4797643"/>
            <a:ext cx="2133600" cy="273900"/>
          </a:xfrm>
        </p:spPr>
        <p:txBody>
          <a:bodyPr/>
          <a:lstStyle/>
          <a:p>
            <a:pPr marL="0" lvl="0" indent="0" algn="r" rtl="0">
              <a:spcBef>
                <a:spcPts val="0"/>
              </a:spcBef>
              <a:spcAft>
                <a:spcPts val="0"/>
              </a:spcAft>
              <a:buNone/>
            </a:pPr>
            <a:fld id="{00000000-1234-1234-1234-123412341234}" type="slidenum">
              <a:rPr lang="en" sz="1000" smtClean="0">
                <a:latin typeface="+mj-lt"/>
              </a:rPr>
              <a:t>19</a:t>
            </a:fld>
            <a:endParaRPr lang="en" sz="1000" dirty="0">
              <a:latin typeface="+mj-lt"/>
            </a:endParaRPr>
          </a:p>
        </p:txBody>
      </p:sp>
      <p:sp>
        <p:nvSpPr>
          <p:cNvPr id="2" name="Rectangle 1">
            <a:extLst>
              <a:ext uri="{FF2B5EF4-FFF2-40B4-BE49-F238E27FC236}">
                <a16:creationId xmlns:a16="http://schemas.microsoft.com/office/drawing/2014/main" id="{D32DC66C-B3E1-4EA5-97B8-9AC9093AD1A6}"/>
              </a:ext>
            </a:extLst>
          </p:cNvPr>
          <p:cNvSpPr/>
          <p:nvPr/>
        </p:nvSpPr>
        <p:spPr>
          <a:xfrm>
            <a:off x="7335199" y="3875783"/>
            <a:ext cx="1484001" cy="338554"/>
          </a:xfrm>
          <a:prstGeom prst="rect">
            <a:avLst/>
          </a:prstGeom>
        </p:spPr>
        <p:txBody>
          <a:bodyPr wrap="square">
            <a:spAutoFit/>
          </a:bodyPr>
          <a:lstStyle/>
          <a:p>
            <a:r>
              <a:rPr lang="en-US" sz="800" dirty="0">
                <a:solidFill>
                  <a:schemeClr val="tx1"/>
                </a:solidFill>
                <a:latin typeface="Verdana" panose="020B0604030504040204" pitchFamily="34" charset="0"/>
                <a:ea typeface="Verdana" panose="020B0604030504040204" pitchFamily="34" charset="0"/>
                <a:cs typeface="Verdana" panose="020B0604030504040204" pitchFamily="34" charset="0"/>
              </a:rPr>
              <a:t>Teacher books by Diana </a:t>
            </a:r>
            <a:r>
              <a:rPr lang="en-US" sz="800" dirty="0" err="1">
                <a:solidFill>
                  <a:schemeClr val="tx1"/>
                </a:solidFill>
                <a:latin typeface="Verdana" panose="020B0604030504040204" pitchFamily="34" charset="0"/>
                <a:ea typeface="Verdana" panose="020B0604030504040204" pitchFamily="34" charset="0"/>
                <a:cs typeface="Verdana" panose="020B0604030504040204" pitchFamily="34" charset="0"/>
              </a:rPr>
              <a:t>Pastora</a:t>
            </a:r>
            <a:r>
              <a:rPr lang="en-US" sz="800" dirty="0">
                <a:solidFill>
                  <a:schemeClr val="tx1"/>
                </a:solidFill>
                <a:latin typeface="Verdana" panose="020B0604030504040204" pitchFamily="34" charset="0"/>
                <a:ea typeface="Verdana" panose="020B0604030504040204" pitchFamily="34" charset="0"/>
                <a:cs typeface="Verdana" panose="020B0604030504040204" pitchFamily="34" charset="0"/>
              </a:rPr>
              <a:t> Carson. CC0 1.0</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9"/>
          <p:cNvSpPr txBox="1">
            <a:spLocks noGrp="1"/>
          </p:cNvSpPr>
          <p:nvPr>
            <p:ph type="title"/>
          </p:nvPr>
        </p:nvSpPr>
        <p:spPr>
          <a:xfrm>
            <a:off x="311700" y="352036"/>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dirty="0">
                <a:latin typeface="Verdana" panose="020B0604030504040204" pitchFamily="34" charset="0"/>
                <a:ea typeface="Verdana" panose="020B0604030504040204" pitchFamily="34" charset="0"/>
                <a:cs typeface="Verdana" panose="020B0604030504040204" pitchFamily="34" charset="0"/>
                <a:sym typeface="Garamond"/>
              </a:rPr>
              <a:t>Disability Studies in Education Tenets</a:t>
            </a:r>
            <a:endParaRPr sz="3200" dirty="0">
              <a:latin typeface="Verdana" panose="020B0604030504040204" pitchFamily="34" charset="0"/>
              <a:ea typeface="Verdana" panose="020B0604030504040204" pitchFamily="34" charset="0"/>
              <a:cs typeface="Verdana" panose="020B0604030504040204" pitchFamily="34" charset="0"/>
              <a:sym typeface="Garamond"/>
            </a:endParaRPr>
          </a:p>
        </p:txBody>
      </p:sp>
      <p:sp>
        <p:nvSpPr>
          <p:cNvPr id="207" name="Google Shape;207;p3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000" dirty="0">
                <a:solidFill>
                  <a:srgbClr val="333333"/>
                </a:solidFill>
                <a:latin typeface="Verdana" panose="020B0604030504040204" pitchFamily="34" charset="0"/>
                <a:ea typeface="Verdana" panose="020B0604030504040204" pitchFamily="34" charset="0"/>
                <a:cs typeface="Verdana" panose="020B0604030504040204" pitchFamily="34" charset="0"/>
                <a:sym typeface="Garamond"/>
              </a:rPr>
              <a:t>To engage in research, policy, and action that</a:t>
            </a:r>
            <a:endParaRPr sz="2000" dirty="0">
              <a:solidFill>
                <a:srgbClr val="333333"/>
              </a:solidFill>
              <a:latin typeface="Verdana" panose="020B0604030504040204" pitchFamily="34" charset="0"/>
              <a:ea typeface="Verdana" panose="020B0604030504040204" pitchFamily="34" charset="0"/>
              <a:cs typeface="Verdana" panose="020B0604030504040204" pitchFamily="34" charset="0"/>
              <a:sym typeface="Garamond"/>
            </a:endParaRPr>
          </a:p>
          <a:p>
            <a:pPr marL="635000" lvl="0" indent="-355600" algn="l" rtl="0">
              <a:spcBef>
                <a:spcPts val="1400"/>
              </a:spcBef>
              <a:spcAft>
                <a:spcPts val="0"/>
              </a:spcAft>
              <a:buClr>
                <a:srgbClr val="333333"/>
              </a:buClr>
              <a:buSzPts val="2000"/>
              <a:buFont typeface="Garamond"/>
              <a:buChar char="●"/>
            </a:pPr>
            <a:r>
              <a:rPr lang="en" sz="2000" dirty="0">
                <a:solidFill>
                  <a:srgbClr val="333333"/>
                </a:solidFill>
                <a:latin typeface="Verdana" panose="020B0604030504040204" pitchFamily="34" charset="0"/>
                <a:ea typeface="Verdana" panose="020B0604030504040204" pitchFamily="34" charset="0"/>
                <a:cs typeface="Verdana" panose="020B0604030504040204" pitchFamily="34" charset="0"/>
                <a:sym typeface="Garamond"/>
              </a:rPr>
              <a:t>contextualize disability within political and social </a:t>
            </a:r>
            <a:endParaRPr sz="2000" dirty="0">
              <a:solidFill>
                <a:srgbClr val="333333"/>
              </a:solidFill>
              <a:latin typeface="Verdana" panose="020B0604030504040204" pitchFamily="34" charset="0"/>
              <a:ea typeface="Verdana" panose="020B0604030504040204" pitchFamily="34" charset="0"/>
              <a:cs typeface="Verdana" panose="020B0604030504040204" pitchFamily="34" charset="0"/>
              <a:sym typeface="Garamond"/>
            </a:endParaRPr>
          </a:p>
          <a:p>
            <a:pPr marL="635000" lvl="0" indent="-355600" algn="l" rtl="0">
              <a:spcBef>
                <a:spcPts val="0"/>
              </a:spcBef>
              <a:spcAft>
                <a:spcPts val="0"/>
              </a:spcAft>
              <a:buClr>
                <a:srgbClr val="333333"/>
              </a:buClr>
              <a:buSzPts val="2000"/>
              <a:buFont typeface="Garamond"/>
              <a:buChar char="●"/>
            </a:pPr>
            <a:r>
              <a:rPr lang="en" sz="2000" dirty="0">
                <a:solidFill>
                  <a:srgbClr val="333333"/>
                </a:solidFill>
                <a:latin typeface="Verdana" panose="020B0604030504040204" pitchFamily="34" charset="0"/>
                <a:ea typeface="Verdana" panose="020B0604030504040204" pitchFamily="34" charset="0"/>
                <a:cs typeface="Verdana" panose="020B0604030504040204" pitchFamily="34" charset="0"/>
                <a:sym typeface="Garamond"/>
              </a:rPr>
              <a:t>privilege the interest, agendas, and voices of people labeled with disability/disabled people</a:t>
            </a:r>
            <a:endParaRPr sz="2000" dirty="0">
              <a:solidFill>
                <a:srgbClr val="333333"/>
              </a:solidFill>
              <a:latin typeface="Verdana" panose="020B0604030504040204" pitchFamily="34" charset="0"/>
              <a:ea typeface="Verdana" panose="020B0604030504040204" pitchFamily="34" charset="0"/>
              <a:cs typeface="Verdana" panose="020B0604030504040204" pitchFamily="34" charset="0"/>
              <a:sym typeface="Garamond"/>
            </a:endParaRPr>
          </a:p>
          <a:p>
            <a:pPr marL="635000" lvl="0" indent="-355600" algn="l" rtl="0">
              <a:spcBef>
                <a:spcPts val="0"/>
              </a:spcBef>
              <a:spcAft>
                <a:spcPts val="0"/>
              </a:spcAft>
              <a:buClr>
                <a:srgbClr val="333333"/>
              </a:buClr>
              <a:buSzPts val="2000"/>
              <a:buFont typeface="Garamond"/>
              <a:buChar char="●"/>
            </a:pPr>
            <a:r>
              <a:rPr lang="en" sz="2000" dirty="0">
                <a:solidFill>
                  <a:srgbClr val="333333"/>
                </a:solidFill>
                <a:latin typeface="Verdana" panose="020B0604030504040204" pitchFamily="34" charset="0"/>
                <a:ea typeface="Verdana" panose="020B0604030504040204" pitchFamily="34" charset="0"/>
                <a:cs typeface="Verdana" panose="020B0604030504040204" pitchFamily="34" charset="0"/>
                <a:sym typeface="Garamond"/>
              </a:rPr>
              <a:t>promote social justice, equitable and inclusive educational opportunities, and full and meaningful access to all aspects of society for people labeled with disability/disabled people</a:t>
            </a:r>
            <a:endParaRPr sz="2000" dirty="0">
              <a:solidFill>
                <a:srgbClr val="333333"/>
              </a:solidFill>
              <a:latin typeface="Verdana" panose="020B0604030504040204" pitchFamily="34" charset="0"/>
              <a:ea typeface="Verdana" panose="020B0604030504040204" pitchFamily="34" charset="0"/>
              <a:cs typeface="Verdana" panose="020B0604030504040204" pitchFamily="34" charset="0"/>
              <a:sym typeface="Garamond"/>
            </a:endParaRPr>
          </a:p>
          <a:p>
            <a:pPr marL="635000" lvl="0" indent="-355600" algn="l" rtl="0">
              <a:spcBef>
                <a:spcPts val="0"/>
              </a:spcBef>
              <a:spcAft>
                <a:spcPts val="0"/>
              </a:spcAft>
              <a:buClr>
                <a:srgbClr val="333333"/>
              </a:buClr>
              <a:buSzPts val="2000"/>
              <a:buFont typeface="Garamond"/>
              <a:buChar char="●"/>
            </a:pPr>
            <a:r>
              <a:rPr lang="en" sz="2000" dirty="0">
                <a:solidFill>
                  <a:srgbClr val="333333"/>
                </a:solidFill>
                <a:latin typeface="Verdana" panose="020B0604030504040204" pitchFamily="34" charset="0"/>
                <a:ea typeface="Verdana" panose="020B0604030504040204" pitchFamily="34" charset="0"/>
                <a:cs typeface="Verdana" panose="020B0604030504040204" pitchFamily="34" charset="0"/>
                <a:sym typeface="Garamond"/>
              </a:rPr>
              <a:t>assume competence and reject deficit models of disability</a:t>
            </a:r>
            <a:endParaRPr sz="2000" dirty="0">
              <a:solidFill>
                <a:srgbClr val="333333"/>
              </a:solidFill>
              <a:latin typeface="Verdana" panose="020B0604030504040204" pitchFamily="34" charset="0"/>
              <a:ea typeface="Verdana" panose="020B0604030504040204" pitchFamily="34" charset="0"/>
              <a:cs typeface="Verdana" panose="020B0604030504040204" pitchFamily="34" charset="0"/>
              <a:sym typeface="Garamond"/>
            </a:endParaRPr>
          </a:p>
          <a:p>
            <a:pPr marL="0" lvl="0" indent="0" algn="l" rtl="0">
              <a:spcBef>
                <a:spcPts val="2800"/>
              </a:spcBef>
              <a:spcAft>
                <a:spcPts val="1600"/>
              </a:spcAft>
              <a:buNone/>
            </a:pPr>
            <a:endParaRPr sz="2000" dirty="0">
              <a:latin typeface="Garamond"/>
              <a:ea typeface="Garamond"/>
              <a:cs typeface="Garamond"/>
              <a:sym typeface="Garamond"/>
            </a:endParaRPr>
          </a:p>
        </p:txBody>
      </p:sp>
      <p:sp>
        <p:nvSpPr>
          <p:cNvPr id="4" name="Footer Placeholder 3">
            <a:extLst>
              <a:ext uri="{FF2B5EF4-FFF2-40B4-BE49-F238E27FC236}">
                <a16:creationId xmlns:a16="http://schemas.microsoft.com/office/drawing/2014/main" id="{ACC020EE-7CA6-FF46-9C5F-C0D27E836C3A}"/>
              </a:ext>
            </a:extLst>
          </p:cNvPr>
          <p:cNvSpPr txBox="1">
            <a:spLocks/>
          </p:cNvSpPr>
          <p:nvPr/>
        </p:nvSpPr>
        <p:spPr>
          <a:xfrm>
            <a:off x="3781746" y="4778375"/>
            <a:ext cx="41148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dirty="0">
                <a:solidFill>
                  <a:schemeClr val="tx2"/>
                </a:solidFill>
                <a:latin typeface="Calibri" panose="020F0502020204030204" pitchFamily="34" charset="0"/>
                <a:cs typeface="Calibri" panose="020F0502020204030204" pitchFamily="34" charset="0"/>
              </a:rPr>
              <a:t>@</a:t>
            </a:r>
            <a:r>
              <a:rPr lang="en-US" sz="1200" dirty="0" err="1">
                <a:solidFill>
                  <a:schemeClr val="tx2"/>
                </a:solidFill>
                <a:latin typeface="Calibri" panose="020F0502020204030204" pitchFamily="34" charset="0"/>
                <a:cs typeface="Calibri" panose="020F0502020204030204" pitchFamily="34" charset="0"/>
              </a:rPr>
              <a:t>DianaPastoraCarson</a:t>
            </a:r>
            <a:endParaRPr lang="en-US" sz="1200" dirty="0">
              <a:solidFill>
                <a:schemeClr val="tx2"/>
              </a:solidFill>
              <a:latin typeface="Calibri" panose="020F0502020204030204" pitchFamily="34" charset="0"/>
              <a:cs typeface="Calibri" panose="020F0502020204030204" pitchFamily="34" charset="0"/>
            </a:endParaRPr>
          </a:p>
          <a:p>
            <a:endParaRPr lang="en-US" sz="1200" dirty="0">
              <a:solidFill>
                <a:schemeClr val="tx2"/>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BD242526-80FA-4A4B-9ADA-139B1D347F8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a:t>
            </a:fld>
            <a:endParaRPr lang="en"/>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52"/>
          <p:cNvSpPr txBox="1">
            <a:spLocks noGrp="1"/>
          </p:cNvSpPr>
          <p:nvPr>
            <p:ph type="title"/>
          </p:nvPr>
        </p:nvSpPr>
        <p:spPr>
          <a:xfrm>
            <a:off x="457200" y="81502"/>
            <a:ext cx="8229600" cy="857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9B9B9B"/>
              </a:buClr>
              <a:buSzPts val="4400"/>
              <a:buFont typeface="Arial"/>
              <a:buNone/>
            </a:pPr>
            <a:r>
              <a:rPr lang="en" sz="3200" b="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rPr>
              <a:t>Out with the Old…</a:t>
            </a:r>
            <a:endParaRPr sz="3200" b="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297" name="Google Shape;297;p52"/>
          <p:cNvSpPr txBox="1">
            <a:spLocks noGrp="1"/>
          </p:cNvSpPr>
          <p:nvPr>
            <p:ph type="body" idx="1"/>
          </p:nvPr>
        </p:nvSpPr>
        <p:spPr>
          <a:xfrm>
            <a:off x="803400" y="1373026"/>
            <a:ext cx="7883400" cy="3394500"/>
          </a:xfrm>
          <a:prstGeom prst="rect">
            <a:avLst/>
          </a:prstGeom>
          <a:noFill/>
          <a:ln>
            <a:noFill/>
          </a:ln>
        </p:spPr>
        <p:txBody>
          <a:bodyPr spcFirstLastPara="1" wrap="square" lIns="91425" tIns="45700" rIns="91425" bIns="45700" anchor="t" anchorCtr="0">
            <a:noAutofit/>
          </a:bodyPr>
          <a:lstStyle/>
          <a:p>
            <a:pPr marL="342900" lvl="0" indent="-266700" algn="l" rtl="0">
              <a:lnSpc>
                <a:spcPct val="100000"/>
              </a:lnSpc>
              <a:spcBef>
                <a:spcPts val="0"/>
              </a:spcBef>
              <a:spcAft>
                <a:spcPts val="0"/>
              </a:spcAft>
              <a:buClr>
                <a:srgbClr val="000000"/>
              </a:buClr>
              <a:buSzPts val="2000"/>
              <a:buChar char="•"/>
            </a:pPr>
            <a:r>
              <a:rPr lang="en" sz="2400" i="0" u="none" dirty="0">
                <a:solidFill>
                  <a:srgbClr val="000000"/>
                </a:solidFill>
                <a:latin typeface="Verdana" panose="020B0604030504040204" pitchFamily="34" charset="0"/>
                <a:ea typeface="Verdana" panose="020B0604030504040204" pitchFamily="34" charset="0"/>
                <a:cs typeface="Verdana" panose="020B0604030504040204" pitchFamily="34" charset="0"/>
              </a:rPr>
              <a:t>Simulation </a:t>
            </a:r>
            <a:r>
              <a:rPr lang="en" sz="2400" dirty="0">
                <a:solidFill>
                  <a:srgbClr val="000000"/>
                </a:solidFill>
                <a:latin typeface="Verdana" panose="020B0604030504040204" pitchFamily="34" charset="0"/>
                <a:ea typeface="Verdana" panose="020B0604030504040204" pitchFamily="34" charset="0"/>
                <a:cs typeface="Verdana" panose="020B0604030504040204" pitchFamily="34" charset="0"/>
              </a:rPr>
              <a:t>a</a:t>
            </a:r>
            <a:r>
              <a:rPr lang="en" sz="2400" i="0" u="none" dirty="0">
                <a:solidFill>
                  <a:srgbClr val="000000"/>
                </a:solidFill>
                <a:latin typeface="Verdana" panose="020B0604030504040204" pitchFamily="34" charset="0"/>
                <a:ea typeface="Verdana" panose="020B0604030504040204" pitchFamily="34" charset="0"/>
                <a:cs typeface="Verdana" panose="020B0604030504040204" pitchFamily="34" charset="0"/>
              </a:rPr>
              <a:t>ctivities as the sole means of “educating</a:t>
            </a:r>
            <a:r>
              <a:rPr lang="en" sz="2400" dirty="0">
                <a:solidFill>
                  <a:srgbClr val="000000"/>
                </a:solidFill>
                <a:latin typeface="Verdana" panose="020B0604030504040204" pitchFamily="34" charset="0"/>
                <a:ea typeface="Verdana" panose="020B0604030504040204" pitchFamily="34" charset="0"/>
                <a:cs typeface="Verdana" panose="020B0604030504040204" pitchFamily="34" charset="0"/>
              </a:rPr>
              <a:t>”</a:t>
            </a:r>
            <a:r>
              <a:rPr lang="en" sz="2400" i="0" u="none" dirty="0">
                <a:solidFill>
                  <a:srgbClr val="000000"/>
                </a:solidFill>
                <a:latin typeface="Verdana" panose="020B0604030504040204" pitchFamily="34" charset="0"/>
                <a:ea typeface="Verdana" panose="020B0604030504040204" pitchFamily="34" charset="0"/>
                <a:cs typeface="Verdana" panose="020B0604030504040204" pitchFamily="34" charset="0"/>
              </a:rPr>
              <a:t> students</a:t>
            </a:r>
            <a:endParaRPr sz="24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342900" lvl="0" indent="-266700" algn="l" rtl="0">
              <a:lnSpc>
                <a:spcPct val="100000"/>
              </a:lnSpc>
              <a:spcBef>
                <a:spcPts val="640"/>
              </a:spcBef>
              <a:spcAft>
                <a:spcPts val="0"/>
              </a:spcAft>
              <a:buClr>
                <a:srgbClr val="000000"/>
              </a:buClr>
              <a:buSzPts val="2000"/>
              <a:buChar char="•"/>
            </a:pPr>
            <a:r>
              <a:rPr lang="en" sz="2400" i="0" u="none" dirty="0">
                <a:solidFill>
                  <a:srgbClr val="000000"/>
                </a:solidFill>
                <a:latin typeface="Verdana" panose="020B0604030504040204" pitchFamily="34" charset="0"/>
                <a:ea typeface="Verdana" panose="020B0604030504040204" pitchFamily="34" charset="0"/>
                <a:cs typeface="Verdana" panose="020B0604030504040204" pitchFamily="34" charset="0"/>
              </a:rPr>
              <a:t>“Experts” telling us about “disabilities”</a:t>
            </a:r>
            <a:endParaRPr sz="24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342900" lvl="0" indent="-266700" algn="l" rtl="0">
              <a:lnSpc>
                <a:spcPct val="100000"/>
              </a:lnSpc>
              <a:spcBef>
                <a:spcPts val="640"/>
              </a:spcBef>
              <a:spcAft>
                <a:spcPts val="0"/>
              </a:spcAft>
              <a:buClr>
                <a:srgbClr val="000000"/>
              </a:buClr>
              <a:buSzPts val="2000"/>
              <a:buChar char="•"/>
            </a:pPr>
            <a:r>
              <a:rPr lang="en" sz="2400" i="0" u="none" dirty="0">
                <a:solidFill>
                  <a:srgbClr val="000000"/>
                </a:solidFill>
                <a:latin typeface="Verdana" panose="020B0604030504040204" pitchFamily="34" charset="0"/>
                <a:ea typeface="Verdana" panose="020B0604030504040204" pitchFamily="34" charset="0"/>
                <a:cs typeface="Verdana" panose="020B0604030504040204" pitchFamily="34" charset="0"/>
              </a:rPr>
              <a:t>“Disability” is viewed as a physical, mental, or developmental condition that needs to be fixed</a:t>
            </a:r>
            <a:endParaRPr sz="24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342900" lvl="0" indent="-266700" algn="l" rtl="0">
              <a:lnSpc>
                <a:spcPct val="100000"/>
              </a:lnSpc>
              <a:spcBef>
                <a:spcPts val="640"/>
              </a:spcBef>
              <a:spcAft>
                <a:spcPts val="0"/>
              </a:spcAft>
              <a:buClr>
                <a:srgbClr val="000000"/>
              </a:buClr>
              <a:buSzPts val="2000"/>
              <a:buChar char="•"/>
            </a:pPr>
            <a:r>
              <a:rPr lang="en" sz="2400" i="0" u="none" dirty="0">
                <a:solidFill>
                  <a:srgbClr val="000000"/>
                </a:solidFill>
                <a:latin typeface="Verdana" panose="020B0604030504040204" pitchFamily="34" charset="0"/>
                <a:ea typeface="Verdana" panose="020B0604030504040204" pitchFamily="34" charset="0"/>
                <a:cs typeface="Verdana" panose="020B0604030504040204" pitchFamily="34" charset="0"/>
              </a:rPr>
              <a:t>Activities and speakers that elicit pity or misguided inspiration</a:t>
            </a:r>
            <a:endParaRPr sz="24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298" name="Google Shape;298;p52"/>
          <p:cNvSpPr/>
          <p:nvPr/>
        </p:nvSpPr>
        <p:spPr>
          <a:xfrm>
            <a:off x="-40200" y="-66325"/>
            <a:ext cx="9224400" cy="5143500"/>
          </a:xfrm>
          <a:prstGeom prst="mathMultiply">
            <a:avLst>
              <a:gd name="adj1" fmla="val 2352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Footer Placeholder 3">
            <a:extLst>
              <a:ext uri="{FF2B5EF4-FFF2-40B4-BE49-F238E27FC236}">
                <a16:creationId xmlns:a16="http://schemas.microsoft.com/office/drawing/2014/main" id="{6CFFDAB9-45F0-844C-8F0F-0154113A8DB3}"/>
              </a:ext>
            </a:extLst>
          </p:cNvPr>
          <p:cNvSpPr txBox="1">
            <a:spLocks/>
          </p:cNvSpPr>
          <p:nvPr/>
        </p:nvSpPr>
        <p:spPr>
          <a:xfrm>
            <a:off x="3781746" y="4778375"/>
            <a:ext cx="41148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dirty="0">
                <a:solidFill>
                  <a:schemeClr val="tx2"/>
                </a:solidFill>
                <a:latin typeface="Calibri" panose="020F0502020204030204" pitchFamily="34" charset="0"/>
                <a:cs typeface="Calibri" panose="020F0502020204030204" pitchFamily="34" charset="0"/>
              </a:rPr>
              <a:t>@</a:t>
            </a:r>
            <a:r>
              <a:rPr lang="en-US" sz="1200" dirty="0" err="1">
                <a:solidFill>
                  <a:schemeClr val="tx2"/>
                </a:solidFill>
                <a:latin typeface="Calibri" panose="020F0502020204030204" pitchFamily="34" charset="0"/>
                <a:cs typeface="Calibri" panose="020F0502020204030204" pitchFamily="34" charset="0"/>
              </a:rPr>
              <a:t>DianaPastoraCarson</a:t>
            </a:r>
            <a:endParaRPr lang="en-US" sz="1200" dirty="0">
              <a:solidFill>
                <a:schemeClr val="tx2"/>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B42E9664-DC54-F343-AC09-348F5928144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z="1000" smtClean="0"/>
              <a:t>20</a:t>
            </a:fld>
            <a:endParaRPr lang="en" sz="1000" dirty="0">
              <a:solidFill>
                <a:schemeClr val="accent1"/>
              </a:solidFill>
              <a:latin typeface="Source Code Pro"/>
              <a:ea typeface="Source Code Pro"/>
              <a:cs typeface="Source Code Pro"/>
              <a:sym typeface="Source Code Pr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5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400"/>
              <a:buFont typeface="Arial"/>
              <a:buNone/>
            </a:pPr>
            <a:r>
              <a:rPr lang="en" sz="3200" b="0" u="none" dirty="0">
                <a:latin typeface="Verdana" panose="020B0604030504040204" pitchFamily="34" charset="0"/>
                <a:ea typeface="Verdana" panose="020B0604030504040204" pitchFamily="34" charset="0"/>
                <a:cs typeface="Verdana" panose="020B0604030504040204" pitchFamily="34" charset="0"/>
              </a:rPr>
              <a:t>In with the New…</a:t>
            </a:r>
            <a:endParaRPr sz="3200" b="0" dirty="0">
              <a:latin typeface="Verdana" panose="020B0604030504040204" pitchFamily="34" charset="0"/>
              <a:ea typeface="Verdana" panose="020B0604030504040204" pitchFamily="34" charset="0"/>
              <a:cs typeface="Verdana" panose="020B0604030504040204" pitchFamily="34" charset="0"/>
            </a:endParaRPr>
          </a:p>
        </p:txBody>
      </p:sp>
      <p:sp>
        <p:nvSpPr>
          <p:cNvPr id="304" name="Google Shape;304;p53"/>
          <p:cNvSpPr txBox="1">
            <a:spLocks noGrp="1"/>
          </p:cNvSpPr>
          <p:nvPr>
            <p:ph type="body" idx="1"/>
          </p:nvPr>
        </p:nvSpPr>
        <p:spPr>
          <a:xfrm>
            <a:off x="520700" y="988219"/>
            <a:ext cx="7428000" cy="3394500"/>
          </a:xfrm>
          <a:prstGeom prst="rect">
            <a:avLst/>
          </a:prstGeom>
          <a:noFill/>
          <a:ln>
            <a:noFill/>
          </a:ln>
        </p:spPr>
        <p:txBody>
          <a:bodyPr spcFirstLastPara="1" wrap="square" lIns="91425" tIns="45700" rIns="91425" bIns="45700" anchor="t" anchorCtr="0">
            <a:noAutofit/>
          </a:bodyPr>
          <a:lstStyle/>
          <a:p>
            <a:pPr marL="342900" lvl="0" indent="-266700" algn="l" rtl="0">
              <a:lnSpc>
                <a:spcPct val="100000"/>
              </a:lnSpc>
              <a:spcBef>
                <a:spcPts val="0"/>
              </a:spcBef>
              <a:spcAft>
                <a:spcPts val="0"/>
              </a:spcAft>
              <a:buClr>
                <a:srgbClr val="000000"/>
              </a:buClr>
              <a:buSzPts val="2000"/>
              <a:buChar char="•"/>
            </a:pPr>
            <a:r>
              <a:rPr lang="en" sz="2400" i="0" u="none" dirty="0">
                <a:solidFill>
                  <a:srgbClr val="000000"/>
                </a:solidFill>
                <a:latin typeface="Verdana" panose="020B0604030504040204" pitchFamily="34" charset="0"/>
                <a:ea typeface="Verdana" panose="020B0604030504040204" pitchFamily="34" charset="0"/>
                <a:cs typeface="Verdana" panose="020B0604030504040204" pitchFamily="34" charset="0"/>
              </a:rPr>
              <a:t>Inclusion (or at least modeling an inclusive mindset) as a foundation</a:t>
            </a:r>
            <a:endParaRPr sz="24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342900" lvl="0" indent="-266700" algn="l" rtl="0">
              <a:lnSpc>
                <a:spcPct val="100000"/>
              </a:lnSpc>
              <a:spcBef>
                <a:spcPts val="640"/>
              </a:spcBef>
              <a:spcAft>
                <a:spcPts val="0"/>
              </a:spcAft>
              <a:buClr>
                <a:srgbClr val="000000"/>
              </a:buClr>
              <a:buSzPts val="2000"/>
              <a:buChar char="•"/>
            </a:pPr>
            <a:r>
              <a:rPr lang="en" sz="2400" dirty="0">
                <a:solidFill>
                  <a:srgbClr val="000000"/>
                </a:solidFill>
                <a:latin typeface="Verdana" panose="020B0604030504040204" pitchFamily="34" charset="0"/>
                <a:ea typeface="Verdana" panose="020B0604030504040204" pitchFamily="34" charset="0"/>
                <a:cs typeface="Verdana" panose="020B0604030504040204" pitchFamily="34" charset="0"/>
              </a:rPr>
              <a:t>D</a:t>
            </a:r>
            <a:r>
              <a:rPr lang="en" sz="2400" i="0" u="none" dirty="0">
                <a:solidFill>
                  <a:srgbClr val="000000"/>
                </a:solidFill>
                <a:latin typeface="Verdana" panose="020B0604030504040204" pitchFamily="34" charset="0"/>
                <a:ea typeface="Verdana" panose="020B0604030504040204" pitchFamily="34" charset="0"/>
                <a:cs typeface="Verdana" panose="020B0604030504040204" pitchFamily="34" charset="0"/>
              </a:rPr>
              <a:t>iversity appreciation as a foundation</a:t>
            </a:r>
            <a:endParaRPr sz="24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342900" lvl="0" indent="-266700" algn="l" rtl="0">
              <a:lnSpc>
                <a:spcPct val="100000"/>
              </a:lnSpc>
              <a:spcBef>
                <a:spcPts val="640"/>
              </a:spcBef>
              <a:spcAft>
                <a:spcPts val="0"/>
              </a:spcAft>
              <a:buClr>
                <a:srgbClr val="000000"/>
              </a:buClr>
              <a:buSzPts val="2000"/>
              <a:buChar char="•"/>
            </a:pPr>
            <a:r>
              <a:rPr lang="en" sz="2400" i="0" u="none" dirty="0">
                <a:solidFill>
                  <a:srgbClr val="000000"/>
                </a:solidFill>
                <a:latin typeface="Verdana" panose="020B0604030504040204" pitchFamily="34" charset="0"/>
                <a:ea typeface="Verdana" panose="020B0604030504040204" pitchFamily="34" charset="0"/>
                <a:cs typeface="Verdana" panose="020B0604030504040204" pitchFamily="34" charset="0"/>
              </a:rPr>
              <a:t>Experts/Speakers are people who experience disability</a:t>
            </a:r>
            <a:endParaRPr sz="24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342900" lvl="0" indent="-266700" algn="l" rtl="0">
              <a:lnSpc>
                <a:spcPct val="100000"/>
              </a:lnSpc>
              <a:spcBef>
                <a:spcPts val="640"/>
              </a:spcBef>
              <a:spcAft>
                <a:spcPts val="0"/>
              </a:spcAft>
              <a:buClr>
                <a:srgbClr val="000000"/>
              </a:buClr>
              <a:buSzPts val="2000"/>
              <a:buChar char="•"/>
            </a:pPr>
            <a:r>
              <a:rPr lang="en" sz="2400" i="0" u="none" dirty="0">
                <a:solidFill>
                  <a:srgbClr val="000000"/>
                </a:solidFill>
                <a:latin typeface="Verdana" panose="020B0604030504040204" pitchFamily="34" charset="0"/>
                <a:ea typeface="Verdana" panose="020B0604030504040204" pitchFamily="34" charset="0"/>
                <a:cs typeface="Verdana" panose="020B0604030504040204" pitchFamily="34" charset="0"/>
              </a:rPr>
              <a:t>“Disability” is viewed from the Social Model</a:t>
            </a:r>
            <a:endParaRPr sz="24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342900" lvl="0" indent="-266700" algn="l" rtl="0">
              <a:lnSpc>
                <a:spcPct val="100000"/>
              </a:lnSpc>
              <a:spcBef>
                <a:spcPts val="640"/>
              </a:spcBef>
              <a:spcAft>
                <a:spcPts val="0"/>
              </a:spcAft>
              <a:buClr>
                <a:srgbClr val="000000"/>
              </a:buClr>
              <a:buSzPts val="2000"/>
              <a:buChar char="•"/>
            </a:pPr>
            <a:r>
              <a:rPr lang="en" sz="2400" i="0" u="none" dirty="0">
                <a:solidFill>
                  <a:srgbClr val="000000"/>
                </a:solidFill>
                <a:latin typeface="Verdana" panose="020B0604030504040204" pitchFamily="34" charset="0"/>
                <a:ea typeface="Verdana" panose="020B0604030504040204" pitchFamily="34" charset="0"/>
                <a:cs typeface="Verdana" panose="020B0604030504040204" pitchFamily="34" charset="0"/>
              </a:rPr>
              <a:t>Speaking topics revolve around </a:t>
            </a:r>
            <a:r>
              <a:rPr lang="en" sz="2400" dirty="0">
                <a:solidFill>
                  <a:srgbClr val="000000"/>
                </a:solidFill>
                <a:latin typeface="Verdana" panose="020B0604030504040204" pitchFamily="34" charset="0"/>
                <a:ea typeface="Verdana" panose="020B0604030504040204" pitchFamily="34" charset="0"/>
                <a:cs typeface="Verdana" panose="020B0604030504040204" pitchFamily="34" charset="0"/>
              </a:rPr>
              <a:t>the five fundamental areas</a:t>
            </a:r>
            <a:endParaRPr sz="24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4" name="Footer Placeholder 3">
            <a:extLst>
              <a:ext uri="{FF2B5EF4-FFF2-40B4-BE49-F238E27FC236}">
                <a16:creationId xmlns:a16="http://schemas.microsoft.com/office/drawing/2014/main" id="{1C334F72-DF3C-C044-AA5D-F2CD0ED47AAF}"/>
              </a:ext>
            </a:extLst>
          </p:cNvPr>
          <p:cNvSpPr txBox="1">
            <a:spLocks/>
          </p:cNvSpPr>
          <p:nvPr/>
        </p:nvSpPr>
        <p:spPr>
          <a:xfrm>
            <a:off x="3781746" y="4778375"/>
            <a:ext cx="41148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dirty="0">
                <a:solidFill>
                  <a:schemeClr val="tx2"/>
                </a:solidFill>
                <a:latin typeface="Calibri" panose="020F0502020204030204" pitchFamily="34" charset="0"/>
                <a:cs typeface="Calibri" panose="020F0502020204030204" pitchFamily="34" charset="0"/>
              </a:rPr>
              <a:t>@</a:t>
            </a:r>
            <a:r>
              <a:rPr lang="en-US" sz="1200" dirty="0" err="1">
                <a:solidFill>
                  <a:schemeClr val="tx2"/>
                </a:solidFill>
                <a:latin typeface="Calibri" panose="020F0502020204030204" pitchFamily="34" charset="0"/>
                <a:cs typeface="Calibri" panose="020F0502020204030204" pitchFamily="34" charset="0"/>
              </a:rPr>
              <a:t>DianaPastoraCarson</a:t>
            </a:r>
            <a:endParaRPr lang="en-US" sz="1200" dirty="0">
              <a:solidFill>
                <a:schemeClr val="tx2"/>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8E78EEDB-0A6A-F948-88E7-5EE78ECBAF95}"/>
              </a:ext>
            </a:extLst>
          </p:cNvPr>
          <p:cNvSpPr>
            <a:spLocks noGrp="1"/>
          </p:cNvSpPr>
          <p:nvPr>
            <p:ph type="sldNum" idx="12"/>
          </p:nvPr>
        </p:nvSpPr>
        <p:spPr>
          <a:xfrm>
            <a:off x="7010400" y="4778375"/>
            <a:ext cx="2133600" cy="357000"/>
          </a:xfrm>
        </p:spPr>
        <p:txBody>
          <a:bodyPr/>
          <a:lstStyle/>
          <a:p>
            <a:pPr marL="0" lvl="0" indent="0" algn="r" rtl="0">
              <a:spcBef>
                <a:spcPts val="0"/>
              </a:spcBef>
              <a:spcAft>
                <a:spcPts val="0"/>
              </a:spcAft>
              <a:buNone/>
            </a:pPr>
            <a:fld id="{00000000-1234-1234-1234-123412341234}" type="slidenum">
              <a:rPr lang="en" sz="1000" smtClean="0"/>
              <a:t>21</a:t>
            </a:fld>
            <a:endParaRPr lang="en" sz="1000" dirty="0">
              <a:solidFill>
                <a:schemeClr val="accent1"/>
              </a:solidFill>
              <a:latin typeface="Source Code Pro"/>
              <a:ea typeface="Source Code Pro"/>
              <a:cs typeface="Source Code Pro"/>
              <a:sym typeface="Source Code Pr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54"/>
          <p:cNvSpPr txBox="1">
            <a:spLocks noGrp="1"/>
          </p:cNvSpPr>
          <p:nvPr>
            <p:ph type="title"/>
          </p:nvPr>
        </p:nvSpPr>
        <p:spPr>
          <a:xfrm>
            <a:off x="988069" y="112615"/>
            <a:ext cx="7210500" cy="810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000"/>
              <a:buFont typeface="Comic Sans MS"/>
              <a:buNone/>
            </a:pPr>
            <a:endParaRPr sz="700" dirty="0">
              <a:solidFill>
                <a:schemeClr val="dk2"/>
              </a:solidFill>
            </a:endParaRPr>
          </a:p>
          <a:p>
            <a:pPr marL="0" lvl="0" indent="0" algn="ctr" rtl="0">
              <a:lnSpc>
                <a:spcPct val="100000"/>
              </a:lnSpc>
              <a:spcBef>
                <a:spcPts val="0"/>
              </a:spcBef>
              <a:spcAft>
                <a:spcPts val="0"/>
              </a:spcAft>
              <a:buClr>
                <a:schemeClr val="dk2"/>
              </a:buClr>
              <a:buSzPts val="4000"/>
              <a:buFont typeface="Comic Sans MS"/>
              <a:buNone/>
            </a:pPr>
            <a:endParaRPr sz="700" dirty="0">
              <a:solidFill>
                <a:schemeClr val="dk2"/>
              </a:solidFill>
            </a:endParaRPr>
          </a:p>
          <a:p>
            <a:pPr marL="0" lvl="0" indent="0" algn="ctr" rtl="0">
              <a:lnSpc>
                <a:spcPct val="100000"/>
              </a:lnSpc>
              <a:spcBef>
                <a:spcPts val="0"/>
              </a:spcBef>
              <a:spcAft>
                <a:spcPts val="0"/>
              </a:spcAft>
              <a:buClr>
                <a:schemeClr val="dk2"/>
              </a:buClr>
              <a:buSzPts val="4000"/>
              <a:buFont typeface="Comic Sans MS"/>
              <a:buNone/>
            </a:pPr>
            <a:endParaRPr sz="700" dirty="0">
              <a:solidFill>
                <a:schemeClr val="dk2"/>
              </a:solidFill>
            </a:endParaRPr>
          </a:p>
          <a:p>
            <a:pPr marL="0" lvl="0" indent="0" algn="ctr" rtl="0">
              <a:lnSpc>
                <a:spcPct val="100000"/>
              </a:lnSpc>
              <a:spcBef>
                <a:spcPts val="0"/>
              </a:spcBef>
              <a:spcAft>
                <a:spcPts val="0"/>
              </a:spcAft>
              <a:buClr>
                <a:schemeClr val="dk2"/>
              </a:buClr>
              <a:buSzPts val="4000"/>
              <a:buFont typeface="Comic Sans MS"/>
              <a:buNone/>
            </a:pPr>
            <a:endParaRPr sz="700" dirty="0">
              <a:solidFill>
                <a:schemeClr val="dk2"/>
              </a:solidFill>
            </a:endParaRPr>
          </a:p>
          <a:p>
            <a:pPr marL="0" lvl="0" indent="0" algn="ctr" rtl="0">
              <a:lnSpc>
                <a:spcPct val="100000"/>
              </a:lnSpc>
              <a:spcBef>
                <a:spcPts val="0"/>
              </a:spcBef>
              <a:spcAft>
                <a:spcPts val="0"/>
              </a:spcAft>
              <a:buClr>
                <a:schemeClr val="dk2"/>
              </a:buClr>
              <a:buSzPts val="4000"/>
              <a:buFont typeface="Comic Sans MS"/>
              <a:buNone/>
            </a:pPr>
            <a:r>
              <a:rPr lang="en" sz="3200" b="0" dirty="0">
                <a:solidFill>
                  <a:srgbClr val="000000"/>
                </a:solidFill>
                <a:latin typeface="Verdana" panose="020B0604030504040204" pitchFamily="34" charset="0"/>
                <a:ea typeface="Verdana" panose="020B0604030504040204" pitchFamily="34" charset="0"/>
                <a:cs typeface="Verdana" panose="020B0604030504040204" pitchFamily="34" charset="0"/>
              </a:rPr>
              <a:t>Going</a:t>
            </a:r>
            <a:r>
              <a:rPr lang="en" sz="3200" b="0" i="0" u="none" dirty="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 sz="3200" b="0" dirty="0">
                <a:solidFill>
                  <a:srgbClr val="000000"/>
                </a:solidFill>
                <a:latin typeface="Verdana" panose="020B0604030504040204" pitchFamily="34" charset="0"/>
                <a:ea typeface="Verdana" panose="020B0604030504040204" pitchFamily="34" charset="0"/>
                <a:cs typeface="Verdana" panose="020B0604030504040204" pitchFamily="34" charset="0"/>
              </a:rPr>
              <a:t>Beyond</a:t>
            </a:r>
            <a:r>
              <a:rPr lang="en" sz="3200" b="0" i="0" u="none" dirty="0">
                <a:solidFill>
                  <a:srgbClr val="000000"/>
                </a:solidFill>
                <a:latin typeface="Verdana" panose="020B0604030504040204" pitchFamily="34" charset="0"/>
                <a:ea typeface="Verdana" panose="020B0604030504040204" pitchFamily="34" charset="0"/>
                <a:cs typeface="Verdana" panose="020B0604030504040204" pitchFamily="34" charset="0"/>
              </a:rPr>
              <a:t> Awareness</a:t>
            </a:r>
            <a:br>
              <a:rPr lang="en" sz="3200" b="0" i="0" u="none" dirty="0">
                <a:solidFill>
                  <a:srgbClr val="000000"/>
                </a:solidFill>
                <a:latin typeface="Verdana" panose="020B0604030504040204" pitchFamily="34" charset="0"/>
                <a:ea typeface="Verdana" panose="020B0604030504040204" pitchFamily="34" charset="0"/>
                <a:cs typeface="Verdana" panose="020B0604030504040204" pitchFamily="34" charset="0"/>
              </a:rPr>
            </a:br>
            <a:endParaRPr sz="3200" b="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311" name="Google Shape;311;p54"/>
          <p:cNvSpPr txBox="1">
            <a:spLocks noGrp="1"/>
          </p:cNvSpPr>
          <p:nvPr>
            <p:ph type="body" idx="1"/>
          </p:nvPr>
        </p:nvSpPr>
        <p:spPr>
          <a:xfrm>
            <a:off x="4403139" y="1073426"/>
            <a:ext cx="4605949" cy="3140765"/>
          </a:xfrm>
          <a:prstGeom prst="rect">
            <a:avLst/>
          </a:prstGeom>
          <a:noFill/>
          <a:ln>
            <a:noFill/>
          </a:ln>
        </p:spPr>
        <p:txBody>
          <a:bodyPr spcFirstLastPara="1" wrap="square" lIns="91425" tIns="45700" rIns="91425" bIns="45700" anchor="t" anchorCtr="0">
            <a:noAutofit/>
          </a:bodyPr>
          <a:lstStyle/>
          <a:p>
            <a:pPr marL="342900" lvl="0" indent="-342900" algn="ctr" rtl="0">
              <a:lnSpc>
                <a:spcPct val="100000"/>
              </a:lnSpc>
              <a:spcBef>
                <a:spcPts val="0"/>
              </a:spcBef>
              <a:spcAft>
                <a:spcPts val="0"/>
              </a:spcAft>
              <a:buClr>
                <a:schemeClr val="dk1"/>
              </a:buClr>
              <a:buSzPts val="2400"/>
              <a:buFont typeface="Comic Sans MS"/>
              <a:buNone/>
            </a:pPr>
            <a:r>
              <a:rPr lang="en" sz="2400" b="1" i="0" dirty="0">
                <a:solidFill>
                  <a:srgbClr val="000000"/>
                </a:solidFill>
                <a:latin typeface="Verdana" panose="020B0604030504040204" pitchFamily="34" charset="0"/>
                <a:ea typeface="Verdana" panose="020B0604030504040204" pitchFamily="34" charset="0"/>
                <a:cs typeface="Verdana" panose="020B0604030504040204" pitchFamily="34" charset="0"/>
                <a:sym typeface="Amatic SC"/>
              </a:rPr>
              <a:t>Throughout the Year</a:t>
            </a:r>
            <a:endParaRPr sz="1200" b="1"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0" lvl="0" indent="0" algn="ctr" rtl="0">
              <a:lnSpc>
                <a:spcPct val="100000"/>
              </a:lnSpc>
              <a:spcBef>
                <a:spcPts val="0"/>
              </a:spcBef>
              <a:spcAft>
                <a:spcPts val="0"/>
              </a:spcAft>
              <a:buClr>
                <a:schemeClr val="dk1"/>
              </a:buClr>
              <a:buSzPts val="2400"/>
              <a:buFont typeface="Comic Sans MS"/>
              <a:buNone/>
            </a:pPr>
            <a:r>
              <a:rPr lang="en-US" sz="2400" dirty="0">
                <a:solidFill>
                  <a:srgbClr val="000000"/>
                </a:solidFill>
                <a:latin typeface="Verdana" panose="020B0604030504040204" pitchFamily="34" charset="0"/>
                <a:ea typeface="Verdana" panose="020B0604030504040204" pitchFamily="34" charset="0"/>
                <a:cs typeface="Verdana" panose="020B0604030504040204" pitchFamily="34" charset="0"/>
              </a:rPr>
              <a:t>Embed </a:t>
            </a:r>
            <a:r>
              <a:rPr lang="en" sz="2400" dirty="0">
                <a:solidFill>
                  <a:srgbClr val="000000"/>
                </a:solidFill>
                <a:latin typeface="Verdana" panose="020B0604030504040204" pitchFamily="34" charset="0"/>
                <a:ea typeface="Verdana" panose="020B0604030504040204" pitchFamily="34" charset="0"/>
                <a:cs typeface="Verdana" panose="020B0604030504040204" pitchFamily="34" charset="0"/>
              </a:rPr>
              <a:t>Tenets of D</a:t>
            </a:r>
            <a:r>
              <a:rPr lang="en-US" sz="2400" dirty="0">
                <a:solidFill>
                  <a:srgbClr val="000000"/>
                </a:solidFill>
                <a:latin typeface="Verdana" panose="020B0604030504040204" pitchFamily="34" charset="0"/>
                <a:ea typeface="Verdana" panose="020B0604030504040204" pitchFamily="34" charset="0"/>
                <a:cs typeface="Verdana" panose="020B0604030504040204" pitchFamily="34" charset="0"/>
              </a:rPr>
              <a:t>SE</a:t>
            </a:r>
            <a:r>
              <a:rPr lang="en" sz="2400" dirty="0">
                <a:solidFill>
                  <a:srgbClr val="000000"/>
                </a:solidFill>
                <a:latin typeface="Verdana" panose="020B0604030504040204" pitchFamily="34" charset="0"/>
                <a:ea typeface="Verdana" panose="020B0604030504040204" pitchFamily="34" charset="0"/>
                <a:cs typeface="Verdana" panose="020B0604030504040204" pitchFamily="34" charset="0"/>
              </a:rPr>
              <a:t> &amp;</a:t>
            </a:r>
            <a:r>
              <a:rPr lang="en-US" sz="2400" dirty="0">
                <a:solidFill>
                  <a:srgbClr val="000000"/>
                </a:solidFill>
                <a:latin typeface="Verdana" panose="020B0604030504040204" pitchFamily="34" charset="0"/>
                <a:ea typeface="Verdana" panose="020B0604030504040204" pitchFamily="34" charset="0"/>
                <a:cs typeface="Verdana" panose="020B0604030504040204" pitchFamily="34" charset="0"/>
              </a:rPr>
              <a:t> </a:t>
            </a:r>
          </a:p>
          <a:p>
            <a:pPr marL="0" lvl="0" indent="0" algn="ctr" rtl="0">
              <a:lnSpc>
                <a:spcPct val="100000"/>
              </a:lnSpc>
              <a:spcBef>
                <a:spcPts val="0"/>
              </a:spcBef>
              <a:spcAft>
                <a:spcPts val="0"/>
              </a:spcAft>
              <a:buClr>
                <a:schemeClr val="dk1"/>
              </a:buClr>
              <a:buSzPts val="2400"/>
              <a:buFont typeface="Comic Sans MS"/>
              <a:buNone/>
            </a:pPr>
            <a:r>
              <a:rPr lang="en" sz="2400" dirty="0">
                <a:solidFill>
                  <a:srgbClr val="000000"/>
                </a:solidFill>
                <a:latin typeface="Verdana" panose="020B0604030504040204" pitchFamily="34" charset="0"/>
                <a:ea typeface="Verdana" panose="020B0604030504040204" pitchFamily="34" charset="0"/>
                <a:cs typeface="Verdana" panose="020B0604030504040204" pitchFamily="34" charset="0"/>
              </a:rPr>
              <a:t>Five Fundamentals of </a:t>
            </a:r>
            <a:endParaRPr sz="24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0" lvl="0" indent="0" algn="ctr" rtl="0">
              <a:lnSpc>
                <a:spcPct val="100000"/>
              </a:lnSpc>
              <a:spcBef>
                <a:spcPts val="0"/>
              </a:spcBef>
              <a:spcAft>
                <a:spcPts val="0"/>
              </a:spcAft>
              <a:buClr>
                <a:schemeClr val="dk1"/>
              </a:buClr>
              <a:buSzPts val="2400"/>
              <a:buFont typeface="Comic Sans MS"/>
              <a:buNone/>
            </a:pPr>
            <a:r>
              <a:rPr lang="en" sz="2400" dirty="0">
                <a:solidFill>
                  <a:srgbClr val="000000"/>
                </a:solidFill>
                <a:latin typeface="Verdana" panose="020B0604030504040204" pitchFamily="34" charset="0"/>
                <a:ea typeface="Verdana" panose="020B0604030504040204" pitchFamily="34" charset="0"/>
                <a:cs typeface="Verdana" panose="020B0604030504040204" pitchFamily="34" charset="0"/>
              </a:rPr>
              <a:t>Beyond Awareness</a:t>
            </a:r>
            <a:r>
              <a:rPr lang="en-US" sz="2400" dirty="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 sz="2400" dirty="0">
                <a:solidFill>
                  <a:srgbClr val="000000"/>
                </a:solidFill>
                <a:latin typeface="Verdana" panose="020B0604030504040204" pitchFamily="34" charset="0"/>
                <a:ea typeface="Verdana" panose="020B0604030504040204" pitchFamily="34" charset="0"/>
                <a:cs typeface="Verdana" panose="020B0604030504040204" pitchFamily="34" charset="0"/>
              </a:rPr>
              <a:t>in</a:t>
            </a:r>
            <a:r>
              <a:rPr lang="en-US" sz="2400" dirty="0">
                <a:solidFill>
                  <a:srgbClr val="000000"/>
                </a:solidFill>
                <a:latin typeface="Verdana" panose="020B0604030504040204" pitchFamily="34" charset="0"/>
                <a:ea typeface="Verdana" panose="020B0604030504040204" pitchFamily="34" charset="0"/>
                <a:cs typeface="Verdana" panose="020B0604030504040204" pitchFamily="34" charset="0"/>
              </a:rPr>
              <a:t> c</a:t>
            </a:r>
            <a:r>
              <a:rPr lang="en" sz="2400" dirty="0" err="1">
                <a:solidFill>
                  <a:srgbClr val="000000"/>
                </a:solidFill>
                <a:latin typeface="Verdana" panose="020B0604030504040204" pitchFamily="34" charset="0"/>
                <a:ea typeface="Verdana" panose="020B0604030504040204" pitchFamily="34" charset="0"/>
                <a:cs typeface="Verdana" panose="020B0604030504040204" pitchFamily="34" charset="0"/>
              </a:rPr>
              <a:t>lassroom</a:t>
            </a:r>
            <a:r>
              <a:rPr lang="en-US" sz="2400" dirty="0">
                <a:solidFill>
                  <a:srgbClr val="000000"/>
                </a:solidFill>
                <a:latin typeface="Verdana" panose="020B0604030504040204" pitchFamily="34" charset="0"/>
                <a:ea typeface="Verdana" panose="020B0604030504040204" pitchFamily="34" charset="0"/>
                <a:cs typeface="Verdana" panose="020B0604030504040204" pitchFamily="34" charset="0"/>
              </a:rPr>
              <a:t> c</a:t>
            </a:r>
            <a:r>
              <a:rPr lang="en" sz="2400" dirty="0" err="1">
                <a:solidFill>
                  <a:srgbClr val="000000"/>
                </a:solidFill>
                <a:latin typeface="Verdana" panose="020B0604030504040204" pitchFamily="34" charset="0"/>
                <a:ea typeface="Verdana" panose="020B0604030504040204" pitchFamily="34" charset="0"/>
                <a:cs typeface="Verdana" panose="020B0604030504040204" pitchFamily="34" charset="0"/>
              </a:rPr>
              <a:t>urriculum</a:t>
            </a:r>
            <a:r>
              <a:rPr lang="en" sz="2400" dirty="0">
                <a:solidFill>
                  <a:srgbClr val="000000"/>
                </a:solidFill>
                <a:latin typeface="Verdana" panose="020B0604030504040204" pitchFamily="34" charset="0"/>
                <a:ea typeface="Verdana" panose="020B0604030504040204" pitchFamily="34" charset="0"/>
                <a:cs typeface="Verdana" panose="020B0604030504040204" pitchFamily="34" charset="0"/>
              </a:rPr>
              <a:t> &amp; </a:t>
            </a:r>
            <a:r>
              <a:rPr lang="en-US" sz="2400" dirty="0">
                <a:solidFill>
                  <a:srgbClr val="000000"/>
                </a:solidFill>
                <a:latin typeface="Verdana" panose="020B0604030504040204" pitchFamily="34" charset="0"/>
                <a:ea typeface="Verdana" panose="020B0604030504040204" pitchFamily="34" charset="0"/>
                <a:cs typeface="Verdana" panose="020B0604030504040204" pitchFamily="34" charset="0"/>
              </a:rPr>
              <a:t>e</a:t>
            </a:r>
            <a:r>
              <a:rPr lang="en" sz="2400" dirty="0" err="1">
                <a:solidFill>
                  <a:srgbClr val="000000"/>
                </a:solidFill>
                <a:latin typeface="Verdana" panose="020B0604030504040204" pitchFamily="34" charset="0"/>
                <a:ea typeface="Verdana" panose="020B0604030504040204" pitchFamily="34" charset="0"/>
                <a:cs typeface="Verdana" panose="020B0604030504040204" pitchFamily="34" charset="0"/>
              </a:rPr>
              <a:t>nvironments</a:t>
            </a:r>
            <a:r>
              <a:rPr lang="en-US" sz="2400" dirty="0">
                <a:solidFill>
                  <a:srgbClr val="000000"/>
                </a:solidFill>
                <a:latin typeface="Verdana" panose="020B0604030504040204" pitchFamily="34" charset="0"/>
                <a:ea typeface="Verdana" panose="020B0604030504040204" pitchFamily="34" charset="0"/>
                <a:cs typeface="Verdana" panose="020B0604030504040204" pitchFamily="34" charset="0"/>
              </a:rPr>
              <a:t> and in extracurricular activities.</a:t>
            </a:r>
          </a:p>
          <a:p>
            <a:pPr marL="0" lvl="0" indent="0" algn="ctr" rtl="0">
              <a:lnSpc>
                <a:spcPct val="100000"/>
              </a:lnSpc>
              <a:spcBef>
                <a:spcPts val="0"/>
              </a:spcBef>
              <a:spcAft>
                <a:spcPts val="0"/>
              </a:spcAft>
              <a:buClr>
                <a:schemeClr val="dk1"/>
              </a:buClr>
              <a:buSzPts val="2400"/>
              <a:buFont typeface="Comic Sans MS"/>
              <a:buNone/>
            </a:pPr>
            <a:endParaRPr sz="20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312" name="Google Shape;312;p54"/>
          <p:cNvSpPr txBox="1">
            <a:spLocks noGrp="1"/>
          </p:cNvSpPr>
          <p:nvPr>
            <p:ph type="body" idx="2"/>
          </p:nvPr>
        </p:nvSpPr>
        <p:spPr>
          <a:xfrm>
            <a:off x="515115" y="1128567"/>
            <a:ext cx="3579959" cy="3244659"/>
          </a:xfrm>
          <a:prstGeom prst="rect">
            <a:avLst/>
          </a:prstGeom>
          <a:noFill/>
          <a:ln>
            <a:noFill/>
          </a:ln>
        </p:spPr>
        <p:txBody>
          <a:bodyPr spcFirstLastPara="1" wrap="square" lIns="91425" tIns="45700" rIns="91425" bIns="45700" anchor="t" anchorCtr="0">
            <a:noAutofit/>
          </a:bodyPr>
          <a:lstStyle/>
          <a:p>
            <a:pPr marL="342900" lvl="0" indent="-342900" algn="ctr" rtl="0">
              <a:lnSpc>
                <a:spcPct val="100000"/>
              </a:lnSpc>
              <a:spcBef>
                <a:spcPts val="0"/>
              </a:spcBef>
              <a:spcAft>
                <a:spcPts val="0"/>
              </a:spcAft>
              <a:buClr>
                <a:schemeClr val="dk1"/>
              </a:buClr>
              <a:buSzPts val="2400"/>
              <a:buFont typeface="Comic Sans MS"/>
              <a:buNone/>
            </a:pPr>
            <a:r>
              <a:rPr lang="en" sz="2400" b="1" i="0" dirty="0">
                <a:solidFill>
                  <a:srgbClr val="000000"/>
                </a:solidFill>
                <a:latin typeface="Verdana" panose="020B0604030504040204" pitchFamily="34" charset="0"/>
                <a:ea typeface="Verdana" panose="020B0604030504040204" pitchFamily="34" charset="0"/>
                <a:cs typeface="Verdana" panose="020B0604030504040204" pitchFamily="34" charset="0"/>
                <a:sym typeface="Amatic SC"/>
              </a:rPr>
              <a:t>Annually </a:t>
            </a:r>
            <a:endParaRPr b="1" dirty="0">
              <a:solidFill>
                <a:srgbClr val="000000"/>
              </a:solidFill>
              <a:latin typeface="Verdana" panose="020B0604030504040204" pitchFamily="34" charset="0"/>
              <a:ea typeface="Verdana" panose="020B0604030504040204" pitchFamily="34" charset="0"/>
              <a:cs typeface="Verdana" panose="020B0604030504040204" pitchFamily="34" charset="0"/>
              <a:sym typeface="Amatic SC"/>
            </a:endParaRPr>
          </a:p>
          <a:p>
            <a:pPr marL="342900" lvl="0" indent="-342900" algn="ctr" rtl="0">
              <a:lnSpc>
                <a:spcPct val="100000"/>
              </a:lnSpc>
              <a:spcBef>
                <a:spcPts val="480"/>
              </a:spcBef>
              <a:spcAft>
                <a:spcPts val="0"/>
              </a:spcAft>
              <a:buClr>
                <a:schemeClr val="dk1"/>
              </a:buClr>
              <a:buSzPts val="2400"/>
              <a:buFont typeface="Comic Sans MS"/>
              <a:buNone/>
            </a:pPr>
            <a:r>
              <a:rPr lang="en-US" sz="2000" dirty="0">
                <a:solidFill>
                  <a:srgbClr val="000000"/>
                </a:solidFill>
                <a:latin typeface="Verdana" charset="0"/>
                <a:ea typeface="Verdana" charset="0"/>
                <a:cs typeface="Verdana" charset="0"/>
              </a:rPr>
              <a:t>Host </a:t>
            </a:r>
            <a:r>
              <a:rPr lang="en" sz="2000" dirty="0">
                <a:solidFill>
                  <a:srgbClr val="000000"/>
                </a:solidFill>
                <a:latin typeface="Verdana" charset="0"/>
                <a:ea typeface="Verdana" charset="0"/>
                <a:cs typeface="Verdana" charset="0"/>
              </a:rPr>
              <a:t>Beyond</a:t>
            </a:r>
            <a:r>
              <a:rPr lang="en" sz="2000" i="0" u="none" dirty="0">
                <a:solidFill>
                  <a:srgbClr val="000000"/>
                </a:solidFill>
                <a:latin typeface="Verdana" charset="0"/>
                <a:ea typeface="Verdana" charset="0"/>
                <a:cs typeface="Verdana" charset="0"/>
              </a:rPr>
              <a:t> Awareness Celebration</a:t>
            </a:r>
            <a:r>
              <a:rPr lang="en-US" sz="2000" i="0" u="none" dirty="0">
                <a:solidFill>
                  <a:srgbClr val="000000"/>
                </a:solidFill>
                <a:latin typeface="Verdana" charset="0"/>
                <a:ea typeface="Verdana" charset="0"/>
                <a:cs typeface="Verdana" charset="0"/>
              </a:rPr>
              <a:t>s</a:t>
            </a:r>
            <a:endParaRPr sz="2000" dirty="0">
              <a:solidFill>
                <a:srgbClr val="000000"/>
              </a:solidFill>
              <a:latin typeface="Verdana" charset="0"/>
              <a:ea typeface="Verdana" charset="0"/>
              <a:cs typeface="Verdana" charset="0"/>
            </a:endParaRPr>
          </a:p>
          <a:p>
            <a:pPr marL="342900" lvl="0" indent="-190500" algn="l" rtl="0">
              <a:spcBef>
                <a:spcPts val="480"/>
              </a:spcBef>
              <a:spcAft>
                <a:spcPts val="0"/>
              </a:spcAft>
              <a:buClr>
                <a:schemeClr val="dk1"/>
              </a:buClr>
              <a:buSzPts val="2400"/>
              <a:buFont typeface="Arial"/>
              <a:buNone/>
            </a:pPr>
            <a:endParaRPr sz="2400" b="1" i="0" u="none" dirty="0">
              <a:solidFill>
                <a:schemeClr val="dk1"/>
              </a:solidFill>
              <a:latin typeface="Comic Sans MS"/>
              <a:ea typeface="Comic Sans MS"/>
              <a:cs typeface="Comic Sans MS"/>
              <a:sym typeface="Comic Sans MS"/>
            </a:endParaRPr>
          </a:p>
        </p:txBody>
      </p:sp>
      <p:pic>
        <p:nvPicPr>
          <p:cNvPr id="313" name="Google Shape;313;p54" descr="Confetti streamers: green, red, blue, yellow, and purple" title="confetti"/>
          <p:cNvPicPr preferRelativeResize="0"/>
          <p:nvPr/>
        </p:nvPicPr>
        <p:blipFill>
          <a:blip r:embed="rId3"/>
          <a:srcRect/>
          <a:stretch/>
        </p:blipFill>
        <p:spPr>
          <a:xfrm>
            <a:off x="988070" y="2257425"/>
            <a:ext cx="2634053" cy="1927569"/>
          </a:xfrm>
          <a:prstGeom prst="rect">
            <a:avLst/>
          </a:prstGeom>
          <a:noFill/>
          <a:ln>
            <a:noFill/>
          </a:ln>
          <a:effectLst>
            <a:outerShdw blurRad="57150" dist="19050" dir="5400000" algn="bl" rotWithShape="0">
              <a:srgbClr val="000000">
                <a:alpha val="50000"/>
              </a:srgbClr>
            </a:outerShdw>
          </a:effectLst>
        </p:spPr>
      </p:pic>
      <p:sp>
        <p:nvSpPr>
          <p:cNvPr id="2" name="TextBox 1">
            <a:extLst>
              <a:ext uri="{FF2B5EF4-FFF2-40B4-BE49-F238E27FC236}">
                <a16:creationId xmlns:a16="http://schemas.microsoft.com/office/drawing/2014/main" id="{1C6A00B4-2156-F547-B625-4901801ADA49}"/>
              </a:ext>
            </a:extLst>
          </p:cNvPr>
          <p:cNvSpPr txBox="1"/>
          <p:nvPr/>
        </p:nvSpPr>
        <p:spPr>
          <a:xfrm>
            <a:off x="988070" y="4184994"/>
            <a:ext cx="2634053" cy="400110"/>
          </a:xfrm>
          <a:prstGeom prst="rect">
            <a:avLst/>
          </a:prstGeom>
          <a:noFill/>
        </p:spPr>
        <p:txBody>
          <a:bodyPr wrap="square" rtlCol="0">
            <a:spAutoFit/>
          </a:bodyPr>
          <a:lstStyle/>
          <a:p>
            <a:r>
              <a:rPr lang="en-GB" sz="1000" b="0" i="0" dirty="0">
                <a:solidFill>
                  <a:schemeClr val="tx1"/>
                </a:solidFill>
                <a:effectLst/>
                <a:latin typeface="Verdana" panose="020B0604030504040204" pitchFamily="34" charset="0"/>
                <a:ea typeface="Verdana" panose="020B0604030504040204" pitchFamily="34" charset="0"/>
                <a:hlinkClick r:id="rId4"/>
              </a:rPr>
              <a:t>Streamers Decoration Confetti Party Celebration</a:t>
            </a:r>
            <a:r>
              <a:rPr lang="en-US" sz="1000" dirty="0">
                <a:solidFill>
                  <a:schemeClr val="tx1"/>
                </a:solidFill>
                <a:latin typeface="Verdana" panose="020B0604030504040204" pitchFamily="34" charset="0"/>
                <a:ea typeface="Verdana" panose="020B0604030504040204" pitchFamily="34" charset="0"/>
                <a:hlinkClick r:id="rId4"/>
              </a:rPr>
              <a:t> </a:t>
            </a:r>
            <a:r>
              <a:rPr lang="en-US" sz="1000" dirty="0">
                <a:solidFill>
                  <a:schemeClr val="tx1"/>
                </a:solidFill>
                <a:latin typeface="Verdana" panose="020B0604030504040204" pitchFamily="34" charset="0"/>
                <a:ea typeface="Verdana" panose="020B0604030504040204" pitchFamily="34" charset="0"/>
              </a:rPr>
              <a:t>by Max Pixel. CC0</a:t>
            </a:r>
          </a:p>
        </p:txBody>
      </p:sp>
      <p:sp>
        <p:nvSpPr>
          <p:cNvPr id="7" name="Footer Placeholder 3">
            <a:extLst>
              <a:ext uri="{FF2B5EF4-FFF2-40B4-BE49-F238E27FC236}">
                <a16:creationId xmlns:a16="http://schemas.microsoft.com/office/drawing/2014/main" id="{C75507F0-35A1-9344-84F9-75D4733F7D41}"/>
              </a:ext>
            </a:extLst>
          </p:cNvPr>
          <p:cNvSpPr txBox="1">
            <a:spLocks/>
          </p:cNvSpPr>
          <p:nvPr/>
        </p:nvSpPr>
        <p:spPr>
          <a:xfrm>
            <a:off x="3622123" y="4855578"/>
            <a:ext cx="41148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dirty="0">
                <a:solidFill>
                  <a:schemeClr val="tx2"/>
                </a:solidFill>
                <a:latin typeface="Calibri" panose="020F0502020204030204" pitchFamily="34" charset="0"/>
                <a:cs typeface="Calibri" panose="020F0502020204030204" pitchFamily="34" charset="0"/>
              </a:rPr>
              <a:t>@</a:t>
            </a:r>
            <a:r>
              <a:rPr lang="en-US" sz="1200" dirty="0" err="1">
                <a:solidFill>
                  <a:schemeClr val="tx2"/>
                </a:solidFill>
                <a:latin typeface="Calibri" panose="020F0502020204030204" pitchFamily="34" charset="0"/>
                <a:cs typeface="Calibri" panose="020F0502020204030204" pitchFamily="34" charset="0"/>
              </a:rPr>
              <a:t>DianaPastoraCarson</a:t>
            </a:r>
            <a:endParaRPr lang="en-US" sz="1200" dirty="0">
              <a:solidFill>
                <a:schemeClr val="tx2"/>
              </a:solidFill>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5AEC18F8-F016-5F49-A50F-5EFC8C263C1D}"/>
              </a:ext>
            </a:extLst>
          </p:cNvPr>
          <p:cNvSpPr>
            <a:spLocks noGrp="1"/>
          </p:cNvSpPr>
          <p:nvPr>
            <p:ph type="sldNum" idx="12"/>
          </p:nvPr>
        </p:nvSpPr>
        <p:spPr>
          <a:xfrm>
            <a:off x="8828969" y="4446528"/>
            <a:ext cx="865500" cy="818100"/>
          </a:xfrm>
        </p:spPr>
        <p:txBody>
          <a:bodyPr/>
          <a:lstStyle/>
          <a:p>
            <a:pPr marL="0" lvl="0" indent="0" algn="l" rtl="0">
              <a:spcBef>
                <a:spcPts val="0"/>
              </a:spcBef>
              <a:spcAft>
                <a:spcPts val="0"/>
              </a:spcAft>
              <a:buNone/>
            </a:pPr>
            <a:fld id="{00000000-1234-1234-1234-123412341234}" type="slidenum">
              <a:rPr lang="en" smtClean="0"/>
              <a:t>22</a:t>
            </a:fld>
            <a:endParaRPr lang="en"/>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55"/>
          <p:cNvSpPr txBox="1">
            <a:spLocks noGrp="1"/>
          </p:cNvSpPr>
          <p:nvPr>
            <p:ph type="title"/>
          </p:nvPr>
        </p:nvSpPr>
        <p:spPr>
          <a:xfrm>
            <a:off x="367134" y="151285"/>
            <a:ext cx="7210500" cy="810600"/>
          </a:xfrm>
          <a:prstGeom prst="rect">
            <a:avLst/>
          </a:prstGeom>
          <a:solidFill>
            <a:schemeClr val="lt1"/>
          </a:solidFill>
          <a:ln w="9525" cap="flat" cmpd="sng">
            <a:noFill/>
            <a:prstDash val="solid"/>
            <a:miter lim="524288"/>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000"/>
              <a:buFont typeface="Georgia"/>
              <a:buNone/>
            </a:pPr>
            <a:endParaRPr sz="4000" dirty="0">
              <a:solidFill>
                <a:schemeClr val="dk2"/>
              </a:solidFill>
              <a:latin typeface="Georgia"/>
              <a:ea typeface="Georgia"/>
              <a:cs typeface="Georgia"/>
              <a:sym typeface="Georgia"/>
            </a:endParaRPr>
          </a:p>
          <a:p>
            <a:pPr marL="0" lvl="0" indent="0" algn="ctr" rtl="0">
              <a:lnSpc>
                <a:spcPct val="100000"/>
              </a:lnSpc>
              <a:spcBef>
                <a:spcPts val="0"/>
              </a:spcBef>
              <a:spcAft>
                <a:spcPts val="0"/>
              </a:spcAft>
              <a:buClr>
                <a:schemeClr val="dk2"/>
              </a:buClr>
              <a:buSzPts val="4000"/>
              <a:buFont typeface="Georgia"/>
              <a:buNone/>
            </a:pPr>
            <a:r>
              <a:rPr lang="en" sz="3200" b="0" dirty="0">
                <a:latin typeface="Verdana" panose="020B0604030504040204" pitchFamily="34" charset="0"/>
                <a:ea typeface="Verdana" panose="020B0604030504040204" pitchFamily="34" charset="0"/>
                <a:cs typeface="Verdana" panose="020B0604030504040204" pitchFamily="34" charset="0"/>
              </a:rPr>
              <a:t>Ideas for </a:t>
            </a:r>
            <a:r>
              <a:rPr lang="en" sz="3200" b="0" i="0" u="none" dirty="0">
                <a:latin typeface="Verdana" panose="020B0604030504040204" pitchFamily="34" charset="0"/>
                <a:ea typeface="Verdana" panose="020B0604030504040204" pitchFamily="34" charset="0"/>
                <a:cs typeface="Verdana" panose="020B0604030504040204" pitchFamily="34" charset="0"/>
              </a:rPr>
              <a:t>Throughout the Year…</a:t>
            </a:r>
            <a:br>
              <a:rPr lang="en" sz="3200" b="0" i="0" u="none" dirty="0">
                <a:latin typeface="Verdana" panose="020B0604030504040204" pitchFamily="34" charset="0"/>
                <a:ea typeface="Verdana" panose="020B0604030504040204" pitchFamily="34" charset="0"/>
                <a:cs typeface="Verdana" panose="020B0604030504040204" pitchFamily="34" charset="0"/>
              </a:rPr>
            </a:br>
            <a:endParaRPr sz="3200" b="0" dirty="0">
              <a:latin typeface="Verdana" panose="020B0604030504040204" pitchFamily="34" charset="0"/>
              <a:ea typeface="Verdana" panose="020B0604030504040204" pitchFamily="34" charset="0"/>
              <a:cs typeface="Verdana" panose="020B0604030504040204" pitchFamily="34" charset="0"/>
            </a:endParaRPr>
          </a:p>
        </p:txBody>
      </p:sp>
      <p:sp>
        <p:nvSpPr>
          <p:cNvPr id="319" name="Google Shape;319;p55"/>
          <p:cNvSpPr txBox="1">
            <a:spLocks noGrp="1"/>
          </p:cNvSpPr>
          <p:nvPr>
            <p:ph type="body" idx="1"/>
          </p:nvPr>
        </p:nvSpPr>
        <p:spPr>
          <a:xfrm>
            <a:off x="510250" y="1020080"/>
            <a:ext cx="3762900" cy="3209432"/>
          </a:xfrm>
          <a:prstGeom prst="rect">
            <a:avLst/>
          </a:prstGeom>
          <a:noFill/>
          <a:ln>
            <a:noFill/>
          </a:ln>
        </p:spPr>
        <p:txBody>
          <a:bodyPr spcFirstLastPara="1" wrap="square" lIns="91425" tIns="45700" rIns="91425" bIns="45700" anchor="t" anchorCtr="0">
            <a:noAutofit/>
          </a:bodyPr>
          <a:lstStyle/>
          <a:p>
            <a:pPr indent="-342900">
              <a:lnSpc>
                <a:spcPct val="100000"/>
              </a:lnSpc>
              <a:spcBef>
                <a:spcPts val="0"/>
              </a:spcBef>
              <a:buClr>
                <a:srgbClr val="000000"/>
              </a:buClr>
              <a:buSzPts val="1800"/>
            </a:pPr>
            <a:r>
              <a:rPr lang="en" sz="2400" b="0" i="0" u="none"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Inclusive Education!</a:t>
            </a:r>
            <a:endParaRPr sz="2400" b="0" i="0" u="none"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a:p>
            <a:pPr indent="-342900">
              <a:lnSpc>
                <a:spcPct val="100000"/>
              </a:lnSpc>
              <a:spcBef>
                <a:spcPts val="0"/>
              </a:spcBef>
              <a:buClr>
                <a:srgbClr val="000000"/>
              </a:buClr>
              <a:buSzPts val="1800"/>
            </a:pPr>
            <a:r>
              <a:rPr lang="en" sz="240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Beyond Awareness Library Collection</a:t>
            </a:r>
            <a:endParaRPr sz="240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a:p>
            <a:pPr indent="-342900">
              <a:lnSpc>
                <a:spcPct val="100000"/>
              </a:lnSpc>
              <a:spcBef>
                <a:spcPts val="0"/>
              </a:spcBef>
              <a:buClr>
                <a:srgbClr val="000000"/>
              </a:buClr>
              <a:buSzPts val="1800"/>
            </a:pPr>
            <a:r>
              <a:rPr lang="en" sz="240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Announcements</a:t>
            </a:r>
            <a:endParaRPr sz="2400"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a:p>
            <a:pPr indent="-342900">
              <a:lnSpc>
                <a:spcPct val="100000"/>
              </a:lnSpc>
              <a:spcBef>
                <a:spcPts val="0"/>
              </a:spcBef>
              <a:buClr>
                <a:srgbClr val="000000"/>
              </a:buClr>
              <a:buSzPts val="1800"/>
            </a:pPr>
            <a:r>
              <a:rPr lang="en" sz="2400" b="0" i="0" u="none"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Clubs</a:t>
            </a:r>
            <a:endParaRPr sz="24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indent="-342900">
              <a:lnSpc>
                <a:spcPct val="100000"/>
              </a:lnSpc>
              <a:spcBef>
                <a:spcPts val="0"/>
              </a:spcBef>
              <a:buClr>
                <a:srgbClr val="000000"/>
              </a:buClr>
              <a:buSzPts val="1800"/>
            </a:pPr>
            <a:r>
              <a:rPr lang="en" sz="2400" b="0" i="0" u="none"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Chorus</a:t>
            </a:r>
            <a:endParaRPr sz="24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indent="-342900">
              <a:lnSpc>
                <a:spcPct val="100000"/>
              </a:lnSpc>
              <a:spcBef>
                <a:spcPts val="0"/>
              </a:spcBef>
              <a:buClr>
                <a:srgbClr val="000000"/>
              </a:buClr>
              <a:buSzPts val="1800"/>
            </a:pPr>
            <a:r>
              <a:rPr lang="en" sz="2400" b="0" i="0" u="none"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Drama</a:t>
            </a:r>
            <a:endParaRPr sz="24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indent="-342900">
              <a:lnSpc>
                <a:spcPct val="100000"/>
              </a:lnSpc>
              <a:spcBef>
                <a:spcPts val="0"/>
              </a:spcBef>
              <a:buClr>
                <a:srgbClr val="000000"/>
              </a:buClr>
              <a:buSzPts val="1800"/>
            </a:pPr>
            <a:r>
              <a:rPr lang="en" sz="2400" b="0" i="0" u="none"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T-Shirts</a:t>
            </a:r>
            <a:endParaRPr sz="24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indent="-342900">
              <a:lnSpc>
                <a:spcPct val="100000"/>
              </a:lnSpc>
              <a:spcBef>
                <a:spcPts val="0"/>
              </a:spcBef>
              <a:buClr>
                <a:srgbClr val="000000"/>
              </a:buClr>
              <a:buSzPts val="1800"/>
            </a:pPr>
            <a:r>
              <a:rPr lang="en" sz="2400" b="0" i="0" u="none"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Guest Speakers &amp; Assemblies</a:t>
            </a:r>
            <a:endParaRPr sz="24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438150" indent="-285750">
              <a:lnSpc>
                <a:spcPct val="100000"/>
              </a:lnSpc>
              <a:spcBef>
                <a:spcPts val="480"/>
              </a:spcBef>
              <a:buClr>
                <a:schemeClr val="dk1"/>
              </a:buClr>
              <a:buSzPts val="2400"/>
            </a:pPr>
            <a:endParaRPr b="0" i="0" u="none" dirty="0">
              <a:solidFill>
                <a:schemeClr val="dk1"/>
              </a:solidFill>
              <a:latin typeface="Arial"/>
              <a:ea typeface="Arial"/>
              <a:cs typeface="Arial"/>
              <a:sym typeface="Arial"/>
            </a:endParaRPr>
          </a:p>
          <a:p>
            <a:pPr marL="342900" lvl="0" indent="-190500" algn="l" rtl="0">
              <a:spcBef>
                <a:spcPts val="480"/>
              </a:spcBef>
              <a:spcAft>
                <a:spcPts val="0"/>
              </a:spcAft>
              <a:buClr>
                <a:schemeClr val="dk1"/>
              </a:buClr>
              <a:buSzPts val="2400"/>
              <a:buFont typeface="Arial"/>
              <a:buNone/>
            </a:pPr>
            <a:endParaRPr sz="1600" b="0" i="0" u="none" dirty="0">
              <a:solidFill>
                <a:schemeClr val="dk1"/>
              </a:solidFill>
              <a:latin typeface="Arial"/>
              <a:ea typeface="Arial"/>
              <a:cs typeface="Arial"/>
              <a:sym typeface="Arial"/>
            </a:endParaRPr>
          </a:p>
        </p:txBody>
      </p:sp>
      <p:sp>
        <p:nvSpPr>
          <p:cNvPr id="320" name="Google Shape;320;p55"/>
          <p:cNvSpPr txBox="1"/>
          <p:nvPr/>
        </p:nvSpPr>
        <p:spPr>
          <a:xfrm>
            <a:off x="4658239" y="1041061"/>
            <a:ext cx="3987600" cy="3209432"/>
          </a:xfrm>
          <a:prstGeom prst="rect">
            <a:avLst/>
          </a:prstGeom>
          <a:noFill/>
          <a:ln>
            <a:noFill/>
          </a:ln>
        </p:spPr>
        <p:txBody>
          <a:bodyPr spcFirstLastPara="1" wrap="square" lIns="91425" tIns="91425" rIns="91425" bIns="91425" anchor="t" anchorCtr="0">
            <a:noAutofit/>
          </a:bodyPr>
          <a:lstStyle/>
          <a:p>
            <a:pPr marL="457200" lvl="0" indent="-342900">
              <a:buSzPts val="1800"/>
              <a:buFont typeface="Arial"/>
              <a:buChar char="●"/>
            </a:pPr>
            <a:r>
              <a:rPr lang="en" sz="2400" dirty="0">
                <a:latin typeface="Verdana" panose="020B0604030504040204" pitchFamily="34" charset="0"/>
                <a:ea typeface="Verdana" panose="020B0604030504040204" pitchFamily="34" charset="0"/>
                <a:cs typeface="Verdana" panose="020B0604030504040204" pitchFamily="34" charset="0"/>
              </a:rPr>
              <a:t>Battle of the Bands</a:t>
            </a:r>
            <a:endParaRPr sz="2400" dirty="0">
              <a:latin typeface="Verdana" panose="020B0604030504040204" pitchFamily="34" charset="0"/>
              <a:ea typeface="Verdana" panose="020B0604030504040204" pitchFamily="34" charset="0"/>
              <a:cs typeface="Verdana" panose="020B0604030504040204" pitchFamily="34" charset="0"/>
              <a:sym typeface="Source Code Pro"/>
            </a:endParaRPr>
          </a:p>
          <a:p>
            <a:pPr marL="457200" lvl="0" indent="-342900">
              <a:buSzPts val="1800"/>
              <a:buFont typeface="Arial"/>
              <a:buChar char="●"/>
            </a:pPr>
            <a:r>
              <a:rPr lang="en" sz="2400" dirty="0">
                <a:latin typeface="Verdana" panose="020B0604030504040204" pitchFamily="34" charset="0"/>
                <a:ea typeface="Verdana" panose="020B0604030504040204" pitchFamily="34" charset="0"/>
                <a:cs typeface="Verdana" panose="020B0604030504040204" pitchFamily="34" charset="0"/>
              </a:rPr>
              <a:t>Debate Forums</a:t>
            </a:r>
            <a:endParaRPr sz="2400" dirty="0">
              <a:latin typeface="Verdana" panose="020B0604030504040204" pitchFamily="34" charset="0"/>
              <a:ea typeface="Verdana" panose="020B0604030504040204" pitchFamily="34" charset="0"/>
              <a:cs typeface="Verdana" panose="020B0604030504040204" pitchFamily="34" charset="0"/>
              <a:sym typeface="Source Code Pro"/>
            </a:endParaRPr>
          </a:p>
          <a:p>
            <a:pPr marL="457200" lvl="0" indent="-342900">
              <a:buSzPts val="1800"/>
              <a:buFont typeface="Arial"/>
              <a:buChar char="●"/>
            </a:pPr>
            <a:r>
              <a:rPr lang="en" sz="2400" dirty="0">
                <a:latin typeface="Verdana" panose="020B0604030504040204" pitchFamily="34" charset="0"/>
                <a:ea typeface="Verdana" panose="020B0604030504040204" pitchFamily="34" charset="0"/>
                <a:cs typeface="Verdana" panose="020B0604030504040204" pitchFamily="34" charset="0"/>
              </a:rPr>
              <a:t>Writing Campaigns</a:t>
            </a:r>
            <a:endParaRPr sz="2400" dirty="0">
              <a:latin typeface="Verdana" panose="020B0604030504040204" pitchFamily="34" charset="0"/>
              <a:ea typeface="Verdana" panose="020B0604030504040204" pitchFamily="34" charset="0"/>
              <a:cs typeface="Verdana" panose="020B0604030504040204" pitchFamily="34" charset="0"/>
              <a:sym typeface="Source Code Pro"/>
            </a:endParaRPr>
          </a:p>
          <a:p>
            <a:pPr marL="457200" lvl="0" indent="-342900">
              <a:buSzPts val="1800"/>
              <a:buFont typeface="Arial"/>
              <a:buChar char="●"/>
            </a:pPr>
            <a:r>
              <a:rPr lang="en" sz="2400" dirty="0">
                <a:latin typeface="Verdana" panose="020B0604030504040204" pitchFamily="34" charset="0"/>
                <a:ea typeface="Verdana" panose="020B0604030504040204" pitchFamily="34" charset="0"/>
                <a:cs typeface="Verdana" panose="020B0604030504040204" pitchFamily="34" charset="0"/>
              </a:rPr>
              <a:t>Book Clubs</a:t>
            </a:r>
            <a:endParaRPr sz="2400" dirty="0">
              <a:latin typeface="Verdana" panose="020B0604030504040204" pitchFamily="34" charset="0"/>
              <a:ea typeface="Verdana" panose="020B0604030504040204" pitchFamily="34" charset="0"/>
              <a:cs typeface="Verdana" panose="020B0604030504040204" pitchFamily="34" charset="0"/>
            </a:endParaRPr>
          </a:p>
          <a:p>
            <a:pPr marL="457200" lvl="0" indent="-342900">
              <a:buSzPts val="1800"/>
              <a:buFont typeface="Arial"/>
              <a:buChar char="●"/>
            </a:pPr>
            <a:r>
              <a:rPr lang="en" sz="2400" dirty="0">
                <a:latin typeface="Verdana" panose="020B0604030504040204" pitchFamily="34" charset="0"/>
                <a:ea typeface="Verdana" panose="020B0604030504040204" pitchFamily="34" charset="0"/>
                <a:cs typeface="Verdana" panose="020B0604030504040204" pitchFamily="34" charset="0"/>
              </a:rPr>
              <a:t>Media Productions</a:t>
            </a:r>
            <a:endParaRPr sz="2400" dirty="0">
              <a:latin typeface="Verdana" panose="020B0604030504040204" pitchFamily="34" charset="0"/>
              <a:ea typeface="Verdana" panose="020B0604030504040204" pitchFamily="34" charset="0"/>
              <a:cs typeface="Verdana" panose="020B0604030504040204" pitchFamily="34" charset="0"/>
              <a:sym typeface="Source Code Pro"/>
            </a:endParaRPr>
          </a:p>
          <a:p>
            <a:pPr marL="457200" lvl="0" indent="-342900">
              <a:buSzPts val="1800"/>
              <a:buFont typeface="Arial"/>
              <a:buChar char="●"/>
            </a:pPr>
            <a:r>
              <a:rPr lang="en" sz="2400" dirty="0">
                <a:latin typeface="Verdana" panose="020B0604030504040204" pitchFamily="34" charset="0"/>
                <a:ea typeface="Verdana" panose="020B0604030504040204" pitchFamily="34" charset="0"/>
                <a:cs typeface="Verdana" panose="020B0604030504040204" pitchFamily="34" charset="0"/>
              </a:rPr>
              <a:t>Contests (Art/Speech/Writing)</a:t>
            </a:r>
            <a:endParaRPr sz="2400" dirty="0">
              <a:latin typeface="Verdana" panose="020B0604030504040204" pitchFamily="34" charset="0"/>
              <a:ea typeface="Verdana" panose="020B0604030504040204" pitchFamily="34" charset="0"/>
              <a:cs typeface="Verdana" panose="020B0604030504040204" pitchFamily="34" charset="0"/>
              <a:sym typeface="Source Code Pro"/>
            </a:endParaRPr>
          </a:p>
          <a:p>
            <a:pPr marL="457200" lvl="0" indent="-342900">
              <a:buSzPts val="1800"/>
              <a:buFont typeface="Arial"/>
              <a:buChar char="●"/>
            </a:pPr>
            <a:r>
              <a:rPr lang="en" sz="2400" dirty="0">
                <a:latin typeface="Verdana" panose="020B0604030504040204" pitchFamily="34" charset="0"/>
                <a:ea typeface="Verdana" panose="020B0604030504040204" pitchFamily="34" charset="0"/>
                <a:cs typeface="Verdana" panose="020B0604030504040204" pitchFamily="34" charset="0"/>
              </a:rPr>
              <a:t>Curricular Projects</a:t>
            </a:r>
            <a:endParaRPr sz="2400" dirty="0">
              <a:latin typeface="Verdana" panose="020B0604030504040204" pitchFamily="34" charset="0"/>
              <a:ea typeface="Verdana" panose="020B0604030504040204" pitchFamily="34" charset="0"/>
              <a:cs typeface="Verdana" panose="020B0604030504040204" pitchFamily="34" charset="0"/>
              <a:sym typeface="Source Code Pro"/>
            </a:endParaRPr>
          </a:p>
          <a:p>
            <a:pPr marL="177800" lvl="0" indent="0" algn="l" rtl="0">
              <a:spcBef>
                <a:spcPts val="480"/>
              </a:spcBef>
              <a:spcAft>
                <a:spcPts val="0"/>
              </a:spcAft>
              <a:buNone/>
            </a:pPr>
            <a:endParaRPr sz="1800" dirty="0"/>
          </a:p>
        </p:txBody>
      </p:sp>
      <p:sp>
        <p:nvSpPr>
          <p:cNvPr id="5" name="Footer Placeholder 3">
            <a:extLst>
              <a:ext uri="{FF2B5EF4-FFF2-40B4-BE49-F238E27FC236}">
                <a16:creationId xmlns:a16="http://schemas.microsoft.com/office/drawing/2014/main" id="{DCCECE21-869C-E647-AE58-0354D0D3A085}"/>
              </a:ext>
            </a:extLst>
          </p:cNvPr>
          <p:cNvSpPr txBox="1">
            <a:spLocks/>
          </p:cNvSpPr>
          <p:nvPr/>
        </p:nvSpPr>
        <p:spPr>
          <a:xfrm>
            <a:off x="3781746" y="4778375"/>
            <a:ext cx="41148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dirty="0">
                <a:solidFill>
                  <a:schemeClr val="tx2"/>
                </a:solidFill>
                <a:latin typeface="Calibri" panose="020F0502020204030204" pitchFamily="34" charset="0"/>
                <a:cs typeface="Calibri" panose="020F0502020204030204" pitchFamily="34" charset="0"/>
              </a:rPr>
              <a:t>@</a:t>
            </a:r>
            <a:r>
              <a:rPr lang="en-US" sz="1200" dirty="0" err="1">
                <a:solidFill>
                  <a:schemeClr val="tx2"/>
                </a:solidFill>
                <a:latin typeface="Calibri" panose="020F0502020204030204" pitchFamily="34" charset="0"/>
                <a:cs typeface="Calibri" panose="020F0502020204030204" pitchFamily="34" charset="0"/>
              </a:rPr>
              <a:t>DianaPastoraCarson</a:t>
            </a:r>
            <a:endParaRPr lang="en-US" sz="1200" dirty="0">
              <a:solidFill>
                <a:schemeClr val="tx2"/>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99C6EE45-8AE5-164A-A721-752DD7AFC143}"/>
              </a:ext>
            </a:extLst>
          </p:cNvPr>
          <p:cNvSpPr>
            <a:spLocks noGrp="1"/>
          </p:cNvSpPr>
          <p:nvPr>
            <p:ph type="sldNum" idx="12"/>
          </p:nvPr>
        </p:nvSpPr>
        <p:spPr>
          <a:xfrm>
            <a:off x="8842222" y="4551887"/>
            <a:ext cx="865500" cy="818100"/>
          </a:xfrm>
        </p:spPr>
        <p:txBody>
          <a:bodyPr/>
          <a:lstStyle/>
          <a:p>
            <a:pPr marL="0" lvl="0" indent="0" algn="l" rtl="0">
              <a:spcBef>
                <a:spcPts val="0"/>
              </a:spcBef>
              <a:spcAft>
                <a:spcPts val="0"/>
              </a:spcAft>
              <a:buNone/>
            </a:pPr>
            <a:fld id="{00000000-1234-1234-1234-123412341234}" type="slidenum">
              <a:rPr lang="en" smtClean="0"/>
              <a:t>23</a:t>
            </a:fld>
            <a:endParaRPr lang="en"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 name="Footer Placeholder 3">
            <a:extLst>
              <a:ext uri="{FF2B5EF4-FFF2-40B4-BE49-F238E27FC236}">
                <a16:creationId xmlns:a16="http://schemas.microsoft.com/office/drawing/2014/main" id="{2881A880-2F6A-6E49-9E79-1D995F5A9CF9}"/>
              </a:ext>
            </a:extLst>
          </p:cNvPr>
          <p:cNvSpPr txBox="1">
            <a:spLocks/>
          </p:cNvSpPr>
          <p:nvPr/>
        </p:nvSpPr>
        <p:spPr>
          <a:xfrm>
            <a:off x="3781746" y="4778375"/>
            <a:ext cx="41148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dirty="0">
                <a:solidFill>
                  <a:schemeClr val="tx2"/>
                </a:solidFill>
                <a:latin typeface="Calibri" panose="020F0502020204030204" pitchFamily="34" charset="0"/>
                <a:cs typeface="Calibri" panose="020F0502020204030204" pitchFamily="34" charset="0"/>
              </a:rPr>
              <a:t>@</a:t>
            </a:r>
            <a:r>
              <a:rPr lang="en-US" sz="1200" dirty="0" err="1">
                <a:solidFill>
                  <a:schemeClr val="tx2"/>
                </a:solidFill>
                <a:latin typeface="Calibri" panose="020F0502020204030204" pitchFamily="34" charset="0"/>
                <a:cs typeface="Calibri" panose="020F0502020204030204" pitchFamily="34" charset="0"/>
              </a:rPr>
              <a:t>DianaPastoraCarson</a:t>
            </a:r>
            <a:endParaRPr lang="en-US" sz="1200" dirty="0">
              <a:solidFill>
                <a:schemeClr val="tx2"/>
              </a:solidFill>
              <a:latin typeface="Calibri" panose="020F0502020204030204" pitchFamily="34" charset="0"/>
              <a:cs typeface="Calibri" panose="020F0502020204030204" pitchFamily="34" charset="0"/>
            </a:endParaRPr>
          </a:p>
        </p:txBody>
      </p:sp>
      <p:pic>
        <p:nvPicPr>
          <p:cNvPr id="4" name="Google Shape;394;p64" descr="A group of children sit on bean bags while two women lead a book reading. An Asian woman with a developmental disability smiles at the children. Another woman holds a book up." title="Reading time"/>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4033520" y="345439"/>
            <a:ext cx="4805680" cy="4331335"/>
          </a:xfrm>
          <a:prstGeom prst="rect">
            <a:avLst/>
          </a:prstGeom>
          <a:noFill/>
          <a:ln>
            <a:noFill/>
          </a:ln>
        </p:spPr>
      </p:pic>
      <p:pic>
        <p:nvPicPr>
          <p:cNvPr id="5" name="Google Shape;343;p58" descr="A classroom door has 20 colored drawings of a man, each done by individual childreen. The sign says &quot;Ed Roberts.&quot;" title="Ed Roberts Classroom door"/>
          <p:cNvPicPr preferRelativeResize="0"/>
          <p:nvPr/>
        </p:nvPicPr>
        <p:blipFill>
          <a:blip r:embed="rId4">
            <a:alphaModFix/>
            <a:extLst>
              <a:ext uri="{28A0092B-C50C-407E-A947-70E740481C1C}">
                <a14:useLocalDpi xmlns:a14="http://schemas.microsoft.com/office/drawing/2010/main" val="0"/>
              </a:ext>
            </a:extLst>
          </a:blip>
          <a:stretch>
            <a:fillRect/>
          </a:stretch>
        </p:blipFill>
        <p:spPr>
          <a:xfrm>
            <a:off x="680720" y="345439"/>
            <a:ext cx="2915920" cy="4331335"/>
          </a:xfrm>
          <a:prstGeom prst="rect">
            <a:avLst/>
          </a:prstGeom>
          <a:noFill/>
          <a:ln>
            <a:noFill/>
          </a:ln>
        </p:spPr>
      </p:pic>
      <p:sp>
        <p:nvSpPr>
          <p:cNvPr id="6" name="Slide Number Placeholder 5">
            <a:extLst>
              <a:ext uri="{FF2B5EF4-FFF2-40B4-BE49-F238E27FC236}">
                <a16:creationId xmlns:a16="http://schemas.microsoft.com/office/drawing/2014/main" id="{373A7906-53D3-3947-B54E-2FB1A145E607}"/>
              </a:ext>
            </a:extLst>
          </p:cNvPr>
          <p:cNvSpPr>
            <a:spLocks noGrp="1"/>
          </p:cNvSpPr>
          <p:nvPr>
            <p:ph type="sldNum" idx="12"/>
          </p:nvPr>
        </p:nvSpPr>
        <p:spPr>
          <a:xfrm>
            <a:off x="7010400" y="4823987"/>
            <a:ext cx="2133600" cy="273900"/>
          </a:xfrm>
        </p:spPr>
        <p:txBody>
          <a:bodyPr/>
          <a:lstStyle/>
          <a:p>
            <a:pPr marL="0" lvl="0" indent="0" algn="r" rtl="0">
              <a:spcBef>
                <a:spcPts val="0"/>
              </a:spcBef>
              <a:spcAft>
                <a:spcPts val="0"/>
              </a:spcAft>
              <a:buNone/>
            </a:pPr>
            <a:fld id="{00000000-1234-1234-1234-123412341234}" type="slidenum">
              <a:rPr lang="en" sz="1000" smtClean="0">
                <a:latin typeface="+mj-lt"/>
              </a:rPr>
              <a:t>24</a:t>
            </a:fld>
            <a:endParaRPr lang="en" sz="1000" dirty="0">
              <a:latin typeface="+mj-lt"/>
            </a:endParaRPr>
          </a:p>
        </p:txBody>
      </p:sp>
      <p:sp>
        <p:nvSpPr>
          <p:cNvPr id="2" name="Rectangle 1">
            <a:extLst>
              <a:ext uri="{FF2B5EF4-FFF2-40B4-BE49-F238E27FC236}">
                <a16:creationId xmlns:a16="http://schemas.microsoft.com/office/drawing/2014/main" id="{3422BF68-1A11-4329-9C1A-A1234B7245A6}"/>
              </a:ext>
            </a:extLst>
          </p:cNvPr>
          <p:cNvSpPr/>
          <p:nvPr/>
        </p:nvSpPr>
        <p:spPr>
          <a:xfrm>
            <a:off x="293137" y="4619853"/>
            <a:ext cx="3691085" cy="215444"/>
          </a:xfrm>
          <a:prstGeom prst="rect">
            <a:avLst/>
          </a:prstGeom>
        </p:spPr>
        <p:txBody>
          <a:bodyPr wrap="square">
            <a:spAutoFit/>
          </a:bodyPr>
          <a:lstStyle/>
          <a:p>
            <a:r>
              <a:rPr lang="en-US" sz="800" dirty="0">
                <a:solidFill>
                  <a:schemeClr val="tx1"/>
                </a:solidFill>
                <a:latin typeface="Verdana" panose="020B0604030504040204" pitchFamily="34" charset="0"/>
                <a:ea typeface="Verdana" panose="020B0604030504040204" pitchFamily="34" charset="0"/>
                <a:cs typeface="Verdana" panose="020B0604030504040204" pitchFamily="34" charset="0"/>
              </a:rPr>
              <a:t>Ed Roberts classroom door by Diana </a:t>
            </a:r>
            <a:r>
              <a:rPr lang="en-US" sz="800" dirty="0" err="1">
                <a:solidFill>
                  <a:schemeClr val="tx1"/>
                </a:solidFill>
                <a:latin typeface="Verdana" panose="020B0604030504040204" pitchFamily="34" charset="0"/>
                <a:ea typeface="Verdana" panose="020B0604030504040204" pitchFamily="34" charset="0"/>
                <a:cs typeface="Verdana" panose="020B0604030504040204" pitchFamily="34" charset="0"/>
              </a:rPr>
              <a:t>Pastora</a:t>
            </a:r>
            <a:r>
              <a:rPr lang="en-US" sz="800" dirty="0">
                <a:solidFill>
                  <a:schemeClr val="tx1"/>
                </a:solidFill>
                <a:latin typeface="Verdana" panose="020B0604030504040204" pitchFamily="34" charset="0"/>
                <a:ea typeface="Verdana" panose="020B0604030504040204" pitchFamily="34" charset="0"/>
                <a:cs typeface="Verdana" panose="020B0604030504040204" pitchFamily="34" charset="0"/>
              </a:rPr>
              <a:t> Carson. CC0 1.0</a:t>
            </a:r>
          </a:p>
        </p:txBody>
      </p:sp>
      <p:sp>
        <p:nvSpPr>
          <p:cNvPr id="9" name="Rectangle 8">
            <a:extLst>
              <a:ext uri="{FF2B5EF4-FFF2-40B4-BE49-F238E27FC236}">
                <a16:creationId xmlns:a16="http://schemas.microsoft.com/office/drawing/2014/main" id="{9ABC9871-37B9-4C65-8CD7-54616923983A}"/>
              </a:ext>
            </a:extLst>
          </p:cNvPr>
          <p:cNvSpPr/>
          <p:nvPr/>
        </p:nvSpPr>
        <p:spPr>
          <a:xfrm>
            <a:off x="5519911" y="4619852"/>
            <a:ext cx="3691085" cy="215444"/>
          </a:xfrm>
          <a:prstGeom prst="rect">
            <a:avLst/>
          </a:prstGeom>
        </p:spPr>
        <p:txBody>
          <a:bodyPr wrap="square">
            <a:spAutoFit/>
          </a:bodyPr>
          <a:lstStyle/>
          <a:p>
            <a:r>
              <a:rPr lang="en-US" sz="800" dirty="0">
                <a:solidFill>
                  <a:schemeClr val="tx1"/>
                </a:solidFill>
                <a:latin typeface="Verdana" panose="020B0604030504040204" pitchFamily="34" charset="0"/>
                <a:ea typeface="Verdana" panose="020B0604030504040204" pitchFamily="34" charset="0"/>
                <a:cs typeface="Verdana" panose="020B0604030504040204" pitchFamily="34" charset="0"/>
              </a:rPr>
              <a:t>Book Reading time by Diana </a:t>
            </a:r>
            <a:r>
              <a:rPr lang="en-US" sz="800" dirty="0" err="1">
                <a:solidFill>
                  <a:schemeClr val="tx1"/>
                </a:solidFill>
                <a:latin typeface="Verdana" panose="020B0604030504040204" pitchFamily="34" charset="0"/>
                <a:ea typeface="Verdana" panose="020B0604030504040204" pitchFamily="34" charset="0"/>
                <a:cs typeface="Verdana" panose="020B0604030504040204" pitchFamily="34" charset="0"/>
              </a:rPr>
              <a:t>Pastora</a:t>
            </a:r>
            <a:r>
              <a:rPr lang="en-US" sz="800" dirty="0">
                <a:solidFill>
                  <a:schemeClr val="tx1"/>
                </a:solidFill>
                <a:latin typeface="Verdana" panose="020B0604030504040204" pitchFamily="34" charset="0"/>
                <a:ea typeface="Verdana" panose="020B0604030504040204" pitchFamily="34" charset="0"/>
                <a:cs typeface="Verdana" panose="020B0604030504040204" pitchFamily="34" charset="0"/>
              </a:rPr>
              <a:t> Carson. CC0 1.0</a:t>
            </a:r>
          </a:p>
        </p:txBody>
      </p:sp>
    </p:spTree>
    <p:extLst>
      <p:ext uri="{BB962C8B-B14F-4D97-AF65-F5344CB8AC3E}">
        <p14:creationId xmlns:p14="http://schemas.microsoft.com/office/powerpoint/2010/main" val="10505590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72"/>
          <p:cNvSpPr txBox="1">
            <a:spLocks noGrp="1"/>
          </p:cNvSpPr>
          <p:nvPr>
            <p:ph type="title"/>
          </p:nvPr>
        </p:nvSpPr>
        <p:spPr>
          <a:xfrm>
            <a:off x="2037957" y="965060"/>
            <a:ext cx="5007125" cy="3538500"/>
          </a:xfrm>
          <a:prstGeom prst="rect">
            <a:avLst/>
          </a:prstGeom>
        </p:spPr>
        <p:txBody>
          <a:bodyPr spcFirstLastPara="1" wrap="square" lIns="91425" tIns="91425" rIns="91425" bIns="91425" anchor="ctr" anchorCtr="0">
            <a:noAutofit/>
          </a:bodyPr>
          <a:lstStyle/>
          <a:p>
            <a:pPr marL="342900" lvl="0" indent="-342900" algn="ctr" rtl="0">
              <a:spcBef>
                <a:spcPts val="0"/>
              </a:spcBef>
              <a:spcAft>
                <a:spcPts val="0"/>
              </a:spcAft>
              <a:buNone/>
            </a:pPr>
            <a:endParaRPr sz="2000" dirty="0">
              <a:solidFill>
                <a:srgbClr val="000000"/>
              </a:solidFill>
              <a:latin typeface="Verdana" charset="0"/>
              <a:ea typeface="Verdana" charset="0"/>
              <a:cs typeface="Verdana" charset="0"/>
              <a:sym typeface="Georgia"/>
            </a:endParaRPr>
          </a:p>
          <a:p>
            <a:pPr marL="0" lvl="0" indent="0" algn="ctr" rtl="0">
              <a:lnSpc>
                <a:spcPct val="115000"/>
              </a:lnSpc>
              <a:spcBef>
                <a:spcPts val="0"/>
              </a:spcBef>
              <a:spcAft>
                <a:spcPts val="0"/>
              </a:spcAft>
              <a:buNone/>
            </a:pPr>
            <a:endParaRPr sz="2000" b="0" dirty="0">
              <a:solidFill>
                <a:srgbClr val="000000"/>
              </a:solidFill>
              <a:latin typeface="Verdana" charset="0"/>
              <a:ea typeface="Verdana" charset="0"/>
              <a:cs typeface="Verdana" charset="0"/>
            </a:endParaRPr>
          </a:p>
          <a:p>
            <a:pPr marL="0" lvl="0" indent="0" algn="ctr" rtl="0">
              <a:lnSpc>
                <a:spcPct val="115000"/>
              </a:lnSpc>
              <a:spcBef>
                <a:spcPts val="1600"/>
              </a:spcBef>
              <a:spcAft>
                <a:spcPts val="0"/>
              </a:spcAft>
              <a:buNone/>
            </a:pPr>
            <a:endParaRPr sz="2000" b="0" dirty="0">
              <a:solidFill>
                <a:srgbClr val="000000"/>
              </a:solidFill>
              <a:latin typeface="Verdana" charset="0"/>
              <a:ea typeface="Verdana" charset="0"/>
              <a:cs typeface="Verdana" charset="0"/>
            </a:endParaRPr>
          </a:p>
          <a:p>
            <a:pPr marL="0" lvl="0" indent="0" algn="ctr" rtl="0">
              <a:lnSpc>
                <a:spcPct val="115000"/>
              </a:lnSpc>
              <a:spcBef>
                <a:spcPts val="1600"/>
              </a:spcBef>
              <a:spcAft>
                <a:spcPts val="0"/>
              </a:spcAft>
              <a:buNone/>
            </a:pPr>
            <a:r>
              <a:rPr lang="en" sz="2400" b="0" dirty="0">
                <a:solidFill>
                  <a:srgbClr val="000000"/>
                </a:solidFill>
                <a:latin typeface="Verdana" charset="0"/>
                <a:ea typeface="Verdana" charset="0"/>
                <a:cs typeface="Verdana" charset="0"/>
              </a:rPr>
              <a:t>When we begin to understand our role in disabling others, we can begin to empower us all.</a:t>
            </a:r>
            <a:endParaRPr sz="2400" b="0" dirty="0">
              <a:solidFill>
                <a:srgbClr val="000000"/>
              </a:solidFill>
              <a:latin typeface="Verdana" charset="0"/>
              <a:ea typeface="Verdana" charset="0"/>
              <a:cs typeface="Verdana" charset="0"/>
            </a:endParaRPr>
          </a:p>
          <a:p>
            <a:pPr>
              <a:lnSpc>
                <a:spcPct val="115000"/>
              </a:lnSpc>
              <a:spcBef>
                <a:spcPts val="1600"/>
              </a:spcBef>
            </a:pPr>
            <a:r>
              <a:rPr lang="en" sz="2000" b="0" i="1" dirty="0">
                <a:solidFill>
                  <a:srgbClr val="000000"/>
                </a:solidFill>
                <a:latin typeface="Verdana" panose="020B0604030504040204" pitchFamily="34" charset="0"/>
                <a:ea typeface="Verdana" panose="020B0604030504040204" pitchFamily="34" charset="0"/>
                <a:cs typeface="Verdana" panose="020B0604030504040204" pitchFamily="34" charset="0"/>
              </a:rPr>
              <a:t>Diana </a:t>
            </a:r>
            <a:r>
              <a:rPr lang="en" sz="2000" b="0" i="1" dirty="0" err="1">
                <a:solidFill>
                  <a:srgbClr val="000000"/>
                </a:solidFill>
                <a:latin typeface="Verdana" panose="020B0604030504040204" pitchFamily="34" charset="0"/>
                <a:ea typeface="Verdana" panose="020B0604030504040204" pitchFamily="34" charset="0"/>
                <a:cs typeface="Verdana" panose="020B0604030504040204" pitchFamily="34" charset="0"/>
              </a:rPr>
              <a:t>Pastora</a:t>
            </a:r>
            <a:r>
              <a:rPr lang="en" sz="2000" b="0" i="1" dirty="0">
                <a:solidFill>
                  <a:srgbClr val="000000"/>
                </a:solidFill>
                <a:latin typeface="Verdana" panose="020B0604030504040204" pitchFamily="34" charset="0"/>
                <a:ea typeface="Verdana" panose="020B0604030504040204" pitchFamily="34" charset="0"/>
                <a:cs typeface="Verdana" panose="020B0604030504040204" pitchFamily="34" charset="0"/>
              </a:rPr>
              <a:t> Carson</a:t>
            </a:r>
            <a:r>
              <a:rPr lang="en-US" sz="2000" b="0" i="1" dirty="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sz="2000" b="0" i="1" dirty="0" err="1">
                <a:solidFill>
                  <a:srgbClr val="000000"/>
                </a:solidFill>
                <a:latin typeface="Verdana" panose="020B0604030504040204" pitchFamily="34" charset="0"/>
                <a:ea typeface="Verdana" panose="020B0604030504040204" pitchFamily="34" charset="0"/>
                <a:cs typeface="Verdana" panose="020B0604030504040204" pitchFamily="34" charset="0"/>
              </a:rPr>
              <a:t>M.Ed</a:t>
            </a:r>
            <a:br>
              <a:rPr lang="en-US" sz="2000" b="0" i="1" dirty="0">
                <a:solidFill>
                  <a:srgbClr val="000000"/>
                </a:solidFill>
                <a:latin typeface="Verdana" panose="020B0604030504040204" pitchFamily="34" charset="0"/>
                <a:ea typeface="Verdana" panose="020B0604030504040204" pitchFamily="34" charset="0"/>
                <a:cs typeface="Verdana" panose="020B0604030504040204" pitchFamily="34" charset="0"/>
              </a:rPr>
            </a:br>
            <a:br>
              <a:rPr lang="en-US" sz="2000" b="0" i="1" dirty="0">
                <a:solidFill>
                  <a:srgbClr val="000000"/>
                </a:solidFill>
                <a:latin typeface="Verdana" panose="020B0604030504040204" pitchFamily="34" charset="0"/>
                <a:ea typeface="Verdana" panose="020B0604030504040204" pitchFamily="34" charset="0"/>
                <a:cs typeface="Verdana" panose="020B0604030504040204" pitchFamily="34" charset="0"/>
              </a:rPr>
            </a:br>
            <a:br>
              <a:rPr lang="en-US" sz="2000" i="1" dirty="0">
                <a:solidFill>
                  <a:srgbClr val="000000"/>
                </a:solidFill>
                <a:latin typeface="Verdana" panose="020B0604030504040204" pitchFamily="34" charset="0"/>
                <a:ea typeface="Verdana" panose="020B0604030504040204" pitchFamily="34" charset="0"/>
                <a:cs typeface="Verdana" panose="020B0604030504040204" pitchFamily="34" charset="0"/>
              </a:rPr>
            </a:br>
            <a:br>
              <a:rPr lang="en-US" sz="2000" i="1" dirty="0">
                <a:solidFill>
                  <a:srgbClr val="000000"/>
                </a:solidFill>
                <a:latin typeface="Verdana" panose="020B0604030504040204" pitchFamily="34" charset="0"/>
                <a:ea typeface="Verdana" panose="020B0604030504040204" pitchFamily="34" charset="0"/>
                <a:cs typeface="Verdana" panose="020B0604030504040204" pitchFamily="34" charset="0"/>
              </a:rPr>
            </a:br>
            <a:r>
              <a:rPr lang="en-US" sz="2000" dirty="0" err="1">
                <a:latin typeface="Verdana" panose="020B0604030504040204" pitchFamily="34" charset="0"/>
                <a:ea typeface="Verdana" panose="020B0604030504040204" pitchFamily="34" charset="0"/>
                <a:cs typeface="Verdana" panose="020B0604030504040204" pitchFamily="34" charset="0"/>
              </a:rPr>
              <a:t>Diana@AbilityAwareness.com</a:t>
            </a:r>
            <a:br>
              <a:rPr lang="en-US" sz="2000" dirty="0">
                <a:latin typeface="Verdana" panose="020B0604030504040204" pitchFamily="34" charset="0"/>
                <a:ea typeface="Verdana" panose="020B0604030504040204" pitchFamily="34" charset="0"/>
                <a:cs typeface="Verdana" panose="020B0604030504040204" pitchFamily="34" charset="0"/>
              </a:rPr>
            </a:br>
            <a:endParaRPr sz="2000" b="0" i="1"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342900" lvl="0" indent="-342900" algn="ctr" rtl="0">
              <a:spcBef>
                <a:spcPts val="1600"/>
              </a:spcBef>
              <a:spcAft>
                <a:spcPts val="0"/>
              </a:spcAft>
              <a:buNone/>
            </a:pPr>
            <a:endParaRPr sz="2400" dirty="0">
              <a:solidFill>
                <a:srgbClr val="000000"/>
              </a:solidFill>
              <a:latin typeface="Georgia"/>
              <a:ea typeface="Georgia"/>
              <a:cs typeface="Georgia"/>
              <a:sym typeface="Georgia"/>
            </a:endParaRPr>
          </a:p>
          <a:p>
            <a:pPr marL="342900" lvl="0" indent="-342900" algn="ctr" rtl="0">
              <a:spcBef>
                <a:spcPts val="0"/>
              </a:spcBef>
              <a:spcAft>
                <a:spcPts val="0"/>
              </a:spcAft>
              <a:buNone/>
            </a:pPr>
            <a:endParaRPr sz="2400" dirty="0">
              <a:solidFill>
                <a:srgbClr val="000000"/>
              </a:solidFill>
              <a:latin typeface="Georgia"/>
              <a:ea typeface="Georgia"/>
              <a:cs typeface="Georgia"/>
              <a:sym typeface="Georgia"/>
            </a:endParaRPr>
          </a:p>
          <a:p>
            <a:pPr marL="0" lvl="0" indent="0" algn="ctr" rtl="0">
              <a:spcBef>
                <a:spcPts val="0"/>
              </a:spcBef>
              <a:spcAft>
                <a:spcPts val="0"/>
              </a:spcAft>
              <a:buNone/>
            </a:pPr>
            <a:endParaRPr dirty="0">
              <a:solidFill>
                <a:srgbClr val="000000"/>
              </a:solidFill>
            </a:endParaRPr>
          </a:p>
        </p:txBody>
      </p:sp>
      <p:sp>
        <p:nvSpPr>
          <p:cNvPr id="3" name="Footer Placeholder 3">
            <a:extLst>
              <a:ext uri="{FF2B5EF4-FFF2-40B4-BE49-F238E27FC236}">
                <a16:creationId xmlns:a16="http://schemas.microsoft.com/office/drawing/2014/main" id="{711F51DB-8DEC-1242-A39D-17DD99BCD1A5}"/>
              </a:ext>
            </a:extLst>
          </p:cNvPr>
          <p:cNvSpPr txBox="1">
            <a:spLocks/>
          </p:cNvSpPr>
          <p:nvPr/>
        </p:nvSpPr>
        <p:spPr>
          <a:xfrm>
            <a:off x="3781746" y="4778375"/>
            <a:ext cx="169751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dirty="0">
                <a:solidFill>
                  <a:schemeClr val="tx2"/>
                </a:solidFill>
                <a:latin typeface="Calibri" panose="020F0502020204030204" pitchFamily="34" charset="0"/>
                <a:cs typeface="Calibri" panose="020F0502020204030204" pitchFamily="34" charset="0"/>
              </a:rPr>
              <a:t>@</a:t>
            </a:r>
            <a:r>
              <a:rPr lang="en-US" sz="1200" dirty="0" err="1">
                <a:solidFill>
                  <a:schemeClr val="tx2"/>
                </a:solidFill>
                <a:latin typeface="Calibri" panose="020F0502020204030204" pitchFamily="34" charset="0"/>
                <a:cs typeface="Calibri" panose="020F0502020204030204" pitchFamily="34" charset="0"/>
              </a:rPr>
              <a:t>DianaPastoraCarson</a:t>
            </a:r>
            <a:endParaRPr lang="en-US" sz="1200" dirty="0">
              <a:solidFill>
                <a:schemeClr val="tx2"/>
              </a:solidFill>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F9C8AF78-E6AA-A44C-A3B5-355E502C910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a:t>
            </a:fld>
            <a:endParaRPr lang="en"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9C85A-F5DE-4F3C-BC9E-50D4D1796A92}"/>
              </a:ext>
            </a:extLst>
          </p:cNvPr>
          <p:cNvSpPr>
            <a:spLocks noGrp="1"/>
          </p:cNvSpPr>
          <p:nvPr>
            <p:ph type="title"/>
          </p:nvPr>
        </p:nvSpPr>
        <p:spPr>
          <a:xfrm>
            <a:off x="311700" y="164887"/>
            <a:ext cx="8520600" cy="841800"/>
          </a:xfrm>
        </p:spPr>
        <p:txBody>
          <a:bodyPr/>
          <a:lstStyle/>
          <a:p>
            <a:pPr algn="l"/>
            <a:r>
              <a:rPr lang="en-US" dirty="0">
                <a:latin typeface="Verdana" panose="020B0604030504040204" pitchFamily="34" charset="0"/>
                <a:ea typeface="Verdana" panose="020B0604030504040204" pitchFamily="34" charset="0"/>
              </a:rPr>
              <a:t>References cited</a:t>
            </a:r>
          </a:p>
        </p:txBody>
      </p:sp>
      <p:sp>
        <p:nvSpPr>
          <p:cNvPr id="3" name="Slide Number Placeholder 2">
            <a:extLst>
              <a:ext uri="{FF2B5EF4-FFF2-40B4-BE49-F238E27FC236}">
                <a16:creationId xmlns:a16="http://schemas.microsoft.com/office/drawing/2014/main" id="{A3A70E4D-026C-4793-A76E-227CD5ABD70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26</a:t>
            </a:fld>
            <a:endParaRPr lang="en"/>
          </a:p>
        </p:txBody>
      </p:sp>
      <p:sp>
        <p:nvSpPr>
          <p:cNvPr id="5" name="Google Shape;269;p48">
            <a:extLst>
              <a:ext uri="{FF2B5EF4-FFF2-40B4-BE49-F238E27FC236}">
                <a16:creationId xmlns:a16="http://schemas.microsoft.com/office/drawing/2014/main" id="{4CFF94BD-BC07-4F9A-917D-E5773EBB338E}"/>
              </a:ext>
            </a:extLst>
          </p:cNvPr>
          <p:cNvSpPr txBox="1">
            <a:spLocks/>
          </p:cNvSpPr>
          <p:nvPr/>
        </p:nvSpPr>
        <p:spPr>
          <a:xfrm>
            <a:off x="258417" y="834702"/>
            <a:ext cx="8627165" cy="40005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28600" marR="0">
              <a:lnSpc>
                <a:spcPct val="107000"/>
              </a:lnSpc>
              <a:spcBef>
                <a:spcPts val="0"/>
              </a:spcBef>
              <a:spcAft>
                <a:spcPts val="800"/>
              </a:spcAft>
            </a:pPr>
            <a:r>
              <a:rPr lang="en-US" sz="1500" dirty="0" err="1">
                <a:effectLst/>
                <a:latin typeface="Verdana" panose="020B0604030504040204" pitchFamily="34" charset="0"/>
                <a:ea typeface="Verdana" panose="020B0604030504040204" pitchFamily="34" charset="0"/>
                <a:cs typeface="Shruti" panose="020B0502040204020203" pitchFamily="34" charset="0"/>
              </a:rPr>
              <a:t>Barske</a:t>
            </a:r>
            <a:r>
              <a:rPr lang="en-US" sz="1500" dirty="0">
                <a:effectLst/>
                <a:latin typeface="Verdana" panose="020B0604030504040204" pitchFamily="34" charset="0"/>
                <a:ea typeface="Verdana" panose="020B0604030504040204" pitchFamily="34" charset="0"/>
                <a:cs typeface="Shruti" panose="020B0502040204020203" pitchFamily="34" charset="0"/>
              </a:rPr>
              <a:t>, F. (2017, December 16). Self library education inside [digital image]. Retrieved from (</a:t>
            </a:r>
            <a:r>
              <a:rPr lang="en-US" sz="1500" dirty="0">
                <a:effectLst/>
                <a:latin typeface="Verdana" panose="020B0604030504040204" pitchFamily="34" charset="0"/>
                <a:ea typeface="Verdana" panose="020B0604030504040204" pitchFamily="34" charset="0"/>
                <a:cs typeface="Shruti" panose="020B0502040204020203" pitchFamily="34" charset="0"/>
                <a:hlinkClick r:id="rId2"/>
              </a:rPr>
              <a:t>here</a:t>
            </a:r>
            <a:r>
              <a:rPr lang="en-US" sz="1500" dirty="0">
                <a:effectLst/>
                <a:latin typeface="Verdana" panose="020B0604030504040204" pitchFamily="34" charset="0"/>
                <a:ea typeface="Verdana" panose="020B0604030504040204" pitchFamily="34" charset="0"/>
                <a:cs typeface="Shruti" panose="020B0502040204020203" pitchFamily="34" charset="0"/>
              </a:rPr>
              <a:t>). CC BY 2.0</a:t>
            </a:r>
          </a:p>
          <a:p>
            <a:pPr marL="228600" marR="0">
              <a:lnSpc>
                <a:spcPct val="107000"/>
              </a:lnSpc>
              <a:spcBef>
                <a:spcPts val="0"/>
              </a:spcBef>
              <a:spcAft>
                <a:spcPts val="800"/>
              </a:spcAft>
            </a:pPr>
            <a:r>
              <a:rPr lang="en-US" sz="1500" dirty="0">
                <a:effectLst/>
                <a:latin typeface="Verdana" panose="020B0604030504040204" pitchFamily="34" charset="0"/>
                <a:ea typeface="Verdana" panose="020B0604030504040204" pitchFamily="34" charset="0"/>
                <a:cs typeface="Shruti" panose="020B0502040204020203" pitchFamily="34" charset="0"/>
              </a:rPr>
              <a:t>Carson, D. P. (n.d.). </a:t>
            </a:r>
            <a:r>
              <a:rPr lang="en-US" sz="1500" i="1" dirty="0">
                <a:effectLst/>
                <a:latin typeface="Verdana" panose="020B0604030504040204" pitchFamily="34" charset="0"/>
                <a:ea typeface="Verdana" panose="020B0604030504040204" pitchFamily="34" charset="0"/>
                <a:cs typeface="Shruti" panose="020B0502040204020203" pitchFamily="34" charset="0"/>
              </a:rPr>
              <a:t>Beyond awareness poster</a:t>
            </a:r>
            <a:r>
              <a:rPr lang="en-US" sz="1500" dirty="0">
                <a:effectLst/>
                <a:latin typeface="Verdana" panose="020B0604030504040204" pitchFamily="34" charset="0"/>
                <a:ea typeface="Verdana" panose="020B0604030504040204" pitchFamily="34" charset="0"/>
                <a:cs typeface="Shruti" panose="020B0502040204020203" pitchFamily="34" charset="0"/>
              </a:rPr>
              <a:t>. CC0 1.0</a:t>
            </a:r>
          </a:p>
          <a:p>
            <a:pPr marL="228600" marR="0">
              <a:lnSpc>
                <a:spcPct val="107000"/>
              </a:lnSpc>
              <a:spcBef>
                <a:spcPts val="0"/>
              </a:spcBef>
              <a:spcAft>
                <a:spcPts val="800"/>
              </a:spcAft>
            </a:pPr>
            <a:r>
              <a:rPr lang="en-US" sz="1500" dirty="0">
                <a:effectLst/>
                <a:latin typeface="Verdana" panose="020B0604030504040204" pitchFamily="34" charset="0"/>
                <a:ea typeface="Verdana" panose="020B0604030504040204" pitchFamily="34" charset="0"/>
                <a:cs typeface="Shruti" panose="020B0502040204020203" pitchFamily="34" charset="0"/>
              </a:rPr>
              <a:t>Carson, D. P. (n.d.). </a:t>
            </a:r>
            <a:r>
              <a:rPr lang="en-US" sz="1500" i="1" dirty="0">
                <a:solidFill>
                  <a:schemeClr val="tx1"/>
                </a:solidFill>
                <a:latin typeface="Verdana" panose="020B0604030504040204" pitchFamily="34" charset="0"/>
                <a:ea typeface="Verdana" panose="020B0604030504040204" pitchFamily="34" charset="0"/>
                <a:cs typeface="Verdana" panose="020B0604030504040204" pitchFamily="34" charset="0"/>
              </a:rPr>
              <a:t>Children’s book on the table</a:t>
            </a:r>
            <a:r>
              <a:rPr lang="en-US" sz="1500" dirty="0">
                <a:effectLst/>
                <a:latin typeface="Verdana" panose="020B0604030504040204" pitchFamily="34" charset="0"/>
                <a:ea typeface="Verdana" panose="020B0604030504040204" pitchFamily="34" charset="0"/>
                <a:cs typeface="Shruti" panose="020B0502040204020203" pitchFamily="34" charset="0"/>
              </a:rPr>
              <a:t>. CC0 1.0</a:t>
            </a:r>
          </a:p>
          <a:p>
            <a:pPr marL="228600" marR="0">
              <a:lnSpc>
                <a:spcPct val="107000"/>
              </a:lnSpc>
              <a:spcBef>
                <a:spcPts val="0"/>
              </a:spcBef>
              <a:spcAft>
                <a:spcPts val="800"/>
              </a:spcAft>
            </a:pPr>
            <a:r>
              <a:rPr lang="en-US" sz="1500" dirty="0">
                <a:effectLst/>
                <a:latin typeface="Verdana" panose="020B0604030504040204" pitchFamily="34" charset="0"/>
                <a:ea typeface="Verdana" panose="020B0604030504040204" pitchFamily="34" charset="0"/>
                <a:cs typeface="Shruti" panose="020B0502040204020203" pitchFamily="34" charset="0"/>
              </a:rPr>
              <a:t>Carson, D. P. (n.d.). </a:t>
            </a:r>
            <a:r>
              <a:rPr lang="en-US" sz="1500" dirty="0">
                <a:solidFill>
                  <a:schemeClr val="tx1"/>
                </a:solidFill>
                <a:latin typeface="Verdana" panose="020B0604030504040204" pitchFamily="34" charset="0"/>
                <a:ea typeface="Verdana" panose="020B0604030504040204" pitchFamily="34" charset="0"/>
                <a:cs typeface="Verdana" panose="020B0604030504040204" pitchFamily="34" charset="0"/>
              </a:rPr>
              <a:t>Teacher books</a:t>
            </a:r>
            <a:r>
              <a:rPr lang="en-US" sz="1500" dirty="0">
                <a:effectLst/>
                <a:latin typeface="Verdana" panose="020B0604030504040204" pitchFamily="34" charset="0"/>
                <a:ea typeface="Verdana" panose="020B0604030504040204" pitchFamily="34" charset="0"/>
                <a:cs typeface="Shruti" panose="020B0502040204020203" pitchFamily="34" charset="0"/>
              </a:rPr>
              <a:t>. CC0 1.0</a:t>
            </a:r>
          </a:p>
          <a:p>
            <a:pPr marL="228600" marR="0">
              <a:lnSpc>
                <a:spcPct val="107000"/>
              </a:lnSpc>
              <a:spcBef>
                <a:spcPts val="0"/>
              </a:spcBef>
              <a:spcAft>
                <a:spcPts val="800"/>
              </a:spcAft>
            </a:pPr>
            <a:r>
              <a:rPr lang="en-US" sz="1500" dirty="0">
                <a:effectLst/>
                <a:latin typeface="Verdana" panose="020B0604030504040204" pitchFamily="34" charset="0"/>
                <a:ea typeface="Verdana" panose="020B0604030504040204" pitchFamily="34" charset="0"/>
                <a:cs typeface="Shruti" panose="020B0502040204020203" pitchFamily="34" charset="0"/>
              </a:rPr>
              <a:t>Carson, D. P. (n.d.). </a:t>
            </a:r>
            <a:r>
              <a:rPr lang="en-US" sz="1500" i="1" dirty="0">
                <a:effectLst/>
                <a:latin typeface="Verdana" panose="020B0604030504040204" pitchFamily="34" charset="0"/>
                <a:ea typeface="Verdana" panose="020B0604030504040204" pitchFamily="34" charset="0"/>
                <a:cs typeface="Shruti" panose="020B0502040204020203" pitchFamily="34" charset="0"/>
              </a:rPr>
              <a:t>Ed Roberts classroom door</a:t>
            </a:r>
            <a:r>
              <a:rPr lang="en-US" sz="1500" dirty="0">
                <a:effectLst/>
                <a:latin typeface="Verdana" panose="020B0604030504040204" pitchFamily="34" charset="0"/>
                <a:ea typeface="Verdana" panose="020B0604030504040204" pitchFamily="34" charset="0"/>
                <a:cs typeface="Shruti" panose="020B0502040204020203" pitchFamily="34" charset="0"/>
              </a:rPr>
              <a:t>. CC0 1.0</a:t>
            </a:r>
          </a:p>
          <a:p>
            <a:pPr marL="228600">
              <a:lnSpc>
                <a:spcPct val="107000"/>
              </a:lnSpc>
              <a:spcAft>
                <a:spcPts val="800"/>
              </a:spcAft>
            </a:pPr>
            <a:r>
              <a:rPr lang="en-US" sz="1500" dirty="0">
                <a:effectLst/>
                <a:latin typeface="Verdana" panose="020B0604030504040204" pitchFamily="34" charset="0"/>
                <a:ea typeface="Verdana" panose="020B0604030504040204" pitchFamily="34" charset="0"/>
                <a:cs typeface="Shruti" panose="020B0502040204020203" pitchFamily="34" charset="0"/>
              </a:rPr>
              <a:t>Carson, D. P. (n.d.). </a:t>
            </a:r>
            <a:r>
              <a:rPr lang="en-US" sz="1500" i="1" dirty="0">
                <a:effectLst/>
                <a:latin typeface="Verdana" panose="020B0604030504040204" pitchFamily="34" charset="0"/>
                <a:ea typeface="Verdana" panose="020B0604030504040204" pitchFamily="34" charset="0"/>
                <a:cs typeface="Shruti" panose="020B0502040204020203" pitchFamily="34" charset="0"/>
              </a:rPr>
              <a:t>Book Reading time</a:t>
            </a:r>
            <a:r>
              <a:rPr lang="en-US" sz="1500" dirty="0">
                <a:effectLst/>
                <a:latin typeface="Verdana" panose="020B0604030504040204" pitchFamily="34" charset="0"/>
                <a:ea typeface="Verdana" panose="020B0604030504040204" pitchFamily="34" charset="0"/>
                <a:cs typeface="Shruti" panose="020B0502040204020203" pitchFamily="34" charset="0"/>
              </a:rPr>
              <a:t>. CC0 1.0</a:t>
            </a:r>
          </a:p>
          <a:p>
            <a:pPr marL="228600">
              <a:lnSpc>
                <a:spcPct val="107000"/>
              </a:lnSpc>
              <a:spcAft>
                <a:spcPts val="800"/>
              </a:spcAft>
            </a:pPr>
            <a:r>
              <a:rPr lang="en-US" sz="1500" dirty="0">
                <a:effectLst/>
                <a:latin typeface="Verdana" panose="020B0604030504040204" pitchFamily="34" charset="0"/>
                <a:ea typeface="Verdana" panose="020B0604030504040204" pitchFamily="34" charset="0"/>
                <a:cs typeface="Shruti" panose="020B0502040204020203" pitchFamily="34" charset="0"/>
              </a:rPr>
              <a:t>DMCA. (n.d.). </a:t>
            </a:r>
            <a:r>
              <a:rPr lang="en-US" sz="1500" i="1" dirty="0">
                <a:effectLst/>
                <a:latin typeface="Verdana" panose="020B0604030504040204" pitchFamily="34" charset="0"/>
                <a:ea typeface="Verdana" panose="020B0604030504040204" pitchFamily="34" charset="0"/>
                <a:cs typeface="Shruti" panose="020B0502040204020203" pitchFamily="34" charset="0"/>
              </a:rPr>
              <a:t>Large group of people</a:t>
            </a:r>
            <a:r>
              <a:rPr lang="en-US" sz="1500" dirty="0">
                <a:effectLst/>
                <a:latin typeface="Verdana" panose="020B0604030504040204" pitchFamily="34" charset="0"/>
                <a:ea typeface="Verdana" panose="020B0604030504040204" pitchFamily="34" charset="0"/>
                <a:cs typeface="Shruti" panose="020B0502040204020203" pitchFamily="34" charset="0"/>
              </a:rPr>
              <a:t>. [digital image]. Retrieved from (</a:t>
            </a:r>
            <a:r>
              <a:rPr lang="en-US" sz="1500" dirty="0">
                <a:effectLst/>
                <a:latin typeface="Verdana" panose="020B0604030504040204" pitchFamily="34" charset="0"/>
                <a:ea typeface="Verdana" panose="020B0604030504040204" pitchFamily="34" charset="0"/>
                <a:cs typeface="Shruti" panose="020B0502040204020203" pitchFamily="34" charset="0"/>
                <a:hlinkClick r:id="rId3"/>
              </a:rPr>
              <a:t>here</a:t>
            </a:r>
            <a:r>
              <a:rPr lang="en-US" sz="1500" dirty="0">
                <a:effectLst/>
                <a:latin typeface="Verdana" panose="020B0604030504040204" pitchFamily="34" charset="0"/>
                <a:ea typeface="Verdana" panose="020B0604030504040204" pitchFamily="34" charset="0"/>
                <a:cs typeface="Shruti" panose="020B0502040204020203" pitchFamily="34" charset="0"/>
              </a:rPr>
              <a:t>). CC0 1.0</a:t>
            </a:r>
          </a:p>
          <a:p>
            <a:pPr marL="228600">
              <a:lnSpc>
                <a:spcPct val="107000"/>
              </a:lnSpc>
              <a:spcAft>
                <a:spcPts val="800"/>
              </a:spcAft>
            </a:pPr>
            <a:r>
              <a:rPr lang="en-US" sz="1500" dirty="0" err="1">
                <a:effectLst/>
                <a:latin typeface="Verdana" panose="020B0604030504040204" pitchFamily="34" charset="0"/>
                <a:ea typeface="Verdana" panose="020B0604030504040204" pitchFamily="34" charset="0"/>
                <a:cs typeface="Shruti" panose="020B0502040204020203" pitchFamily="34" charset="0"/>
              </a:rPr>
              <a:t>Kasinger</a:t>
            </a:r>
            <a:r>
              <a:rPr lang="en-US" sz="1500" dirty="0">
                <a:effectLst/>
                <a:latin typeface="Verdana" panose="020B0604030504040204" pitchFamily="34" charset="0"/>
                <a:ea typeface="Verdana" panose="020B0604030504040204" pitchFamily="34" charset="0"/>
                <a:cs typeface="Shruti" panose="020B0502040204020203" pitchFamily="34" charset="0"/>
              </a:rPr>
              <a:t>, C. (n.d.). </a:t>
            </a:r>
            <a:r>
              <a:rPr lang="en-US" sz="1500" i="1" dirty="0">
                <a:effectLst/>
                <a:latin typeface="Verdana" panose="020B0604030504040204" pitchFamily="34" charset="0"/>
                <a:ea typeface="Verdana" panose="020B0604030504040204" pitchFamily="34" charset="0"/>
                <a:cs typeface="Shruti" panose="020B0502040204020203" pitchFamily="34" charset="0"/>
              </a:rPr>
              <a:t>Disabled and here</a:t>
            </a:r>
            <a:r>
              <a:rPr lang="en-US" sz="1500" dirty="0">
                <a:effectLst/>
                <a:latin typeface="Verdana" panose="020B0604030504040204" pitchFamily="34" charset="0"/>
                <a:ea typeface="Verdana" panose="020B0604030504040204" pitchFamily="34" charset="0"/>
                <a:cs typeface="Shruti" panose="020B0502040204020203" pitchFamily="34" charset="0"/>
              </a:rPr>
              <a:t>. [photograph]. Retrieved from (</a:t>
            </a:r>
            <a:r>
              <a:rPr lang="en-US" sz="1500" dirty="0">
                <a:effectLst/>
                <a:latin typeface="Verdana" panose="020B0604030504040204" pitchFamily="34" charset="0"/>
                <a:ea typeface="Verdana" panose="020B0604030504040204" pitchFamily="34" charset="0"/>
                <a:cs typeface="Shruti" panose="020B0502040204020203" pitchFamily="34" charset="0"/>
                <a:hlinkClick r:id="rId4"/>
              </a:rPr>
              <a:t>here</a:t>
            </a:r>
            <a:r>
              <a:rPr lang="en-US" sz="1500" dirty="0">
                <a:effectLst/>
                <a:latin typeface="Verdana" panose="020B0604030504040204" pitchFamily="34" charset="0"/>
                <a:ea typeface="Verdana" panose="020B0604030504040204" pitchFamily="34" charset="0"/>
                <a:cs typeface="Shruti" panose="020B0502040204020203" pitchFamily="34" charset="0"/>
              </a:rPr>
              <a:t>). CC0</a:t>
            </a:r>
          </a:p>
          <a:p>
            <a:pPr marL="228600" marR="0">
              <a:lnSpc>
                <a:spcPct val="107000"/>
              </a:lnSpc>
              <a:spcBef>
                <a:spcPts val="0"/>
              </a:spcBef>
              <a:spcAft>
                <a:spcPts val="800"/>
              </a:spcAft>
            </a:pPr>
            <a:r>
              <a:rPr lang="en-US" sz="1500" dirty="0" err="1">
                <a:effectLst/>
                <a:latin typeface="Verdana" panose="020B0604030504040204" pitchFamily="34" charset="0"/>
                <a:ea typeface="Verdana" panose="020B0604030504040204" pitchFamily="34" charset="0"/>
                <a:cs typeface="Shruti" panose="020B0502040204020203" pitchFamily="34" charset="0"/>
              </a:rPr>
              <a:t>Openclipart</a:t>
            </a:r>
            <a:r>
              <a:rPr lang="en-US" sz="1500" dirty="0">
                <a:effectLst/>
                <a:latin typeface="Verdana" panose="020B0604030504040204" pitchFamily="34" charset="0"/>
                <a:ea typeface="Verdana" panose="020B0604030504040204" pitchFamily="34" charset="0"/>
                <a:cs typeface="Shruti" panose="020B0502040204020203" pitchFamily="34" charset="0"/>
              </a:rPr>
              <a:t>. (2015, December 08). Hands of different color [digital image]. Retrieved from (</a:t>
            </a:r>
            <a:r>
              <a:rPr lang="en-US" sz="1500" dirty="0">
                <a:effectLst/>
                <a:latin typeface="Verdana" panose="020B0604030504040204" pitchFamily="34" charset="0"/>
                <a:ea typeface="Verdana" panose="020B0604030504040204" pitchFamily="34" charset="0"/>
                <a:cs typeface="Shruti" panose="020B0502040204020203" pitchFamily="34" charset="0"/>
                <a:hlinkClick r:id="rId5"/>
              </a:rPr>
              <a:t>here</a:t>
            </a:r>
            <a:r>
              <a:rPr lang="en-US" sz="1500" dirty="0">
                <a:effectLst/>
                <a:latin typeface="Verdana" panose="020B0604030504040204" pitchFamily="34" charset="0"/>
                <a:ea typeface="Verdana" panose="020B0604030504040204" pitchFamily="34" charset="0"/>
                <a:cs typeface="Shruti" panose="020B0502040204020203" pitchFamily="34" charset="0"/>
              </a:rPr>
              <a:t>). CC0 1.0</a:t>
            </a:r>
          </a:p>
          <a:p>
            <a:pPr marL="228600" marR="0">
              <a:lnSpc>
                <a:spcPct val="107000"/>
              </a:lnSpc>
              <a:spcBef>
                <a:spcPts val="0"/>
              </a:spcBef>
              <a:spcAft>
                <a:spcPts val="800"/>
              </a:spcAft>
            </a:pPr>
            <a:r>
              <a:rPr lang="en-US" sz="1500" dirty="0">
                <a:effectLst/>
                <a:latin typeface="Verdana" panose="020B0604030504040204" pitchFamily="34" charset="0"/>
                <a:ea typeface="Verdana" panose="020B0604030504040204" pitchFamily="34" charset="0"/>
                <a:cs typeface="Shruti" panose="020B0502040204020203" pitchFamily="34" charset="0"/>
              </a:rPr>
              <a:t>Max Pixel. (n.d.). Streamers Decoration Confetti Party Celebration [digital image]. Retrieved from (</a:t>
            </a:r>
            <a:r>
              <a:rPr lang="en-US" sz="1500" dirty="0">
                <a:effectLst/>
                <a:latin typeface="Verdana" panose="020B0604030504040204" pitchFamily="34" charset="0"/>
                <a:ea typeface="Verdana" panose="020B0604030504040204" pitchFamily="34" charset="0"/>
                <a:cs typeface="Shruti" panose="020B0502040204020203" pitchFamily="34" charset="0"/>
                <a:hlinkClick r:id="rId6"/>
              </a:rPr>
              <a:t>here</a:t>
            </a:r>
            <a:r>
              <a:rPr lang="en-US" sz="1500" dirty="0">
                <a:effectLst/>
                <a:latin typeface="Verdana" panose="020B0604030504040204" pitchFamily="34" charset="0"/>
                <a:ea typeface="Verdana" panose="020B0604030504040204" pitchFamily="34" charset="0"/>
                <a:cs typeface="Shruti" panose="020B0502040204020203" pitchFamily="34" charset="0"/>
              </a:rPr>
              <a:t>). CC0</a:t>
            </a:r>
          </a:p>
        </p:txBody>
      </p:sp>
      <p:sp>
        <p:nvSpPr>
          <p:cNvPr id="7" name="Footer Placeholder 3">
            <a:extLst>
              <a:ext uri="{FF2B5EF4-FFF2-40B4-BE49-F238E27FC236}">
                <a16:creationId xmlns:a16="http://schemas.microsoft.com/office/drawing/2014/main" id="{CA0C7692-3484-4CD5-B52F-CF14517DA61A}"/>
              </a:ext>
            </a:extLst>
          </p:cNvPr>
          <p:cNvSpPr txBox="1">
            <a:spLocks/>
          </p:cNvSpPr>
          <p:nvPr/>
        </p:nvSpPr>
        <p:spPr>
          <a:xfrm>
            <a:off x="3781746" y="4778375"/>
            <a:ext cx="169751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dirty="0">
                <a:solidFill>
                  <a:schemeClr val="tx2"/>
                </a:solidFill>
                <a:latin typeface="Calibri" panose="020F0502020204030204" pitchFamily="34" charset="0"/>
                <a:cs typeface="Calibri" panose="020F0502020204030204" pitchFamily="34" charset="0"/>
              </a:rPr>
              <a:t>@</a:t>
            </a:r>
            <a:r>
              <a:rPr lang="en-US" sz="1200" dirty="0" err="1">
                <a:solidFill>
                  <a:schemeClr val="tx2"/>
                </a:solidFill>
                <a:latin typeface="Calibri" panose="020F0502020204030204" pitchFamily="34" charset="0"/>
                <a:cs typeface="Calibri" panose="020F0502020204030204" pitchFamily="34" charset="0"/>
              </a:rPr>
              <a:t>DianaPastoraCarson</a:t>
            </a:r>
            <a:endParaRPr lang="en-US" sz="1200" dirty="0">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818776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445025"/>
            <a:ext cx="9015180" cy="572700"/>
          </a:xfrm>
        </p:spPr>
        <p:txBody>
          <a:bodyPr/>
          <a:lstStyle/>
          <a:p>
            <a:r>
              <a:rPr lang="en" b="0" dirty="0">
                <a:latin typeface="Verdana" panose="020B0604030504040204" pitchFamily="34" charset="0"/>
                <a:ea typeface="Verdana" panose="020B0604030504040204" pitchFamily="34" charset="0"/>
                <a:cs typeface="Verdana" panose="020B0604030504040204" pitchFamily="34" charset="0"/>
              </a:rPr>
              <a:t>Disability Awareness: What is our purpose?</a:t>
            </a:r>
            <a:endParaRPr lang="en-US" dirty="0"/>
          </a:p>
        </p:txBody>
      </p:sp>
      <p:pic>
        <p:nvPicPr>
          <p:cNvPr id="4" name="Google Shape;181;p35" descr="A white boy, 6 or 7 years old, leans on a library table where a large book is open. He is scratching his head and smiling." title="Small boy"/>
          <p:cNvPicPr preferRelativeResize="0"/>
          <p:nvPr/>
        </p:nvPicPr>
        <p:blipFill>
          <a:blip r:embed="rId3">
            <a:extLst>
              <a:ext uri="{28A0092B-C50C-407E-A947-70E740481C1C}">
                <a14:useLocalDpi xmlns:a14="http://schemas.microsoft.com/office/drawing/2010/main" val="0"/>
              </a:ext>
            </a:extLst>
          </a:blip>
          <a:srcRect/>
          <a:stretch/>
        </p:blipFill>
        <p:spPr>
          <a:xfrm>
            <a:off x="2231538" y="1104435"/>
            <a:ext cx="4680924" cy="3158864"/>
          </a:xfrm>
          <a:prstGeom prst="rect">
            <a:avLst/>
          </a:prstGeom>
          <a:noFill/>
          <a:ln>
            <a:noFill/>
          </a:ln>
        </p:spPr>
      </p:pic>
      <p:sp>
        <p:nvSpPr>
          <p:cNvPr id="6" name="Rectangle 5"/>
          <p:cNvSpPr/>
          <p:nvPr/>
        </p:nvSpPr>
        <p:spPr>
          <a:xfrm>
            <a:off x="3571875" y="4226898"/>
            <a:ext cx="3486150" cy="246221"/>
          </a:xfrm>
          <a:prstGeom prst="rect">
            <a:avLst/>
          </a:prstGeom>
        </p:spPr>
        <p:txBody>
          <a:bodyPr wrap="square">
            <a:spAutoFit/>
          </a:bodyPr>
          <a:lstStyle/>
          <a:p>
            <a:r>
              <a:rPr lang="en-US" sz="1000" dirty="0">
                <a:solidFill>
                  <a:schemeClr val="tx1"/>
                </a:solidFill>
                <a:latin typeface="Verdana" panose="020B0604030504040204" pitchFamily="34" charset="0"/>
                <a:ea typeface="Verdana" panose="020B0604030504040204" pitchFamily="34" charset="0"/>
                <a:cs typeface="Verdana" panose="020B0604030504040204" pitchFamily="34" charset="0"/>
                <a:hlinkClick r:id="rId4"/>
              </a:rPr>
              <a:t>Self library education inside </a:t>
            </a:r>
            <a:r>
              <a:rPr lang="en-US" sz="1000" dirty="0">
                <a:solidFill>
                  <a:schemeClr val="tx1"/>
                </a:solidFill>
                <a:latin typeface="Verdana" panose="020B0604030504040204" pitchFamily="34" charset="0"/>
                <a:ea typeface="Verdana" panose="020B0604030504040204" pitchFamily="34" charset="0"/>
                <a:cs typeface="Verdana" panose="020B0604030504040204" pitchFamily="34" charset="0"/>
              </a:rPr>
              <a:t>by Franck </a:t>
            </a:r>
            <a:r>
              <a:rPr lang="en-US" sz="1000" dirty="0" err="1">
                <a:solidFill>
                  <a:schemeClr val="tx1"/>
                </a:solidFill>
                <a:latin typeface="Verdana" panose="020B0604030504040204" pitchFamily="34" charset="0"/>
                <a:ea typeface="Verdana" panose="020B0604030504040204" pitchFamily="34" charset="0"/>
                <a:cs typeface="Verdana" panose="020B0604030504040204" pitchFamily="34" charset="0"/>
              </a:rPr>
              <a:t>Barske</a:t>
            </a:r>
            <a:r>
              <a:rPr lang="en-US" sz="1000" dirty="0">
                <a:solidFill>
                  <a:schemeClr val="tx1"/>
                </a:solidFill>
                <a:latin typeface="Verdana" panose="020B0604030504040204" pitchFamily="34" charset="0"/>
                <a:ea typeface="Verdana" panose="020B0604030504040204" pitchFamily="34" charset="0"/>
                <a:cs typeface="Verdana" panose="020B0604030504040204" pitchFamily="34" charset="0"/>
              </a:rPr>
              <a:t>. CC0</a:t>
            </a:r>
          </a:p>
        </p:txBody>
      </p:sp>
      <p:sp>
        <p:nvSpPr>
          <p:cNvPr id="5" name="Footer Placeholder 3">
            <a:extLst>
              <a:ext uri="{FF2B5EF4-FFF2-40B4-BE49-F238E27FC236}">
                <a16:creationId xmlns:a16="http://schemas.microsoft.com/office/drawing/2014/main" id="{F5085966-B075-1248-84AD-027B087A92A7}"/>
              </a:ext>
            </a:extLst>
          </p:cNvPr>
          <p:cNvSpPr txBox="1">
            <a:spLocks/>
          </p:cNvSpPr>
          <p:nvPr/>
        </p:nvSpPr>
        <p:spPr>
          <a:xfrm>
            <a:off x="3854418" y="4778375"/>
            <a:ext cx="41148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dirty="0">
                <a:solidFill>
                  <a:schemeClr val="tx2"/>
                </a:solidFill>
                <a:latin typeface="Calibri" panose="020F0502020204030204" pitchFamily="34" charset="0"/>
                <a:cs typeface="Calibri" panose="020F0502020204030204" pitchFamily="34" charset="0"/>
              </a:rPr>
              <a:t>@</a:t>
            </a:r>
            <a:r>
              <a:rPr lang="en-US" sz="1200" dirty="0" err="1">
                <a:solidFill>
                  <a:schemeClr val="tx2"/>
                </a:solidFill>
                <a:latin typeface="Calibri" panose="020F0502020204030204" pitchFamily="34" charset="0"/>
                <a:cs typeface="Calibri" panose="020F0502020204030204" pitchFamily="34" charset="0"/>
              </a:rPr>
              <a:t>DianaPastoraCarson</a:t>
            </a:r>
            <a:endParaRPr lang="en-US" sz="1200" dirty="0">
              <a:solidFill>
                <a:schemeClr val="tx2"/>
              </a:solidFill>
              <a:latin typeface="Calibri" panose="020F0502020204030204" pitchFamily="34" charset="0"/>
              <a:cs typeface="Calibri" panose="020F0502020204030204" pitchFamily="34" charset="0"/>
            </a:endParaRPr>
          </a:p>
        </p:txBody>
      </p:sp>
      <p:sp>
        <p:nvSpPr>
          <p:cNvPr id="7" name="Slide Number Placeholder 6">
            <a:extLst>
              <a:ext uri="{FF2B5EF4-FFF2-40B4-BE49-F238E27FC236}">
                <a16:creationId xmlns:a16="http://schemas.microsoft.com/office/drawing/2014/main" id="{818297E7-5351-A645-87F3-C525B202E23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p:spTree>
    <p:extLst>
      <p:ext uri="{BB962C8B-B14F-4D97-AF65-F5344CB8AC3E}">
        <p14:creationId xmlns:p14="http://schemas.microsoft.com/office/powerpoint/2010/main" val="3161190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36"/>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b="0" dirty="0">
                <a:latin typeface="Verdana" panose="020B0604030504040204" pitchFamily="34" charset="0"/>
                <a:ea typeface="Verdana" panose="020B0604030504040204" pitchFamily="34" charset="0"/>
                <a:cs typeface="Verdana" panose="020B0604030504040204" pitchFamily="34" charset="0"/>
              </a:rPr>
              <a:t>What needs to change?</a:t>
            </a:r>
            <a:endParaRPr sz="3200" b="0" dirty="0">
              <a:latin typeface="Verdana" panose="020B0604030504040204" pitchFamily="34" charset="0"/>
              <a:ea typeface="Verdana" panose="020B0604030504040204" pitchFamily="34" charset="0"/>
              <a:cs typeface="Verdana" panose="020B0604030504040204" pitchFamily="34" charset="0"/>
            </a:endParaRPr>
          </a:p>
        </p:txBody>
      </p:sp>
      <p:sp>
        <p:nvSpPr>
          <p:cNvPr id="187" name="Google Shape;187;p36"/>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dirty="0">
                <a:latin typeface="Verdana" panose="020B0604030504040204" pitchFamily="34" charset="0"/>
                <a:ea typeface="Verdana" panose="020B0604030504040204" pitchFamily="34" charset="0"/>
                <a:cs typeface="Verdana" panose="020B0604030504040204" pitchFamily="34" charset="0"/>
              </a:rPr>
              <a:t>People with disabilities? </a:t>
            </a:r>
            <a:endParaRPr sz="2000" dirty="0">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1600"/>
              </a:spcBef>
              <a:spcAft>
                <a:spcPts val="1600"/>
              </a:spcAft>
              <a:buNone/>
            </a:pPr>
            <a:endParaRPr dirty="0"/>
          </a:p>
        </p:txBody>
      </p:sp>
      <p:sp>
        <p:nvSpPr>
          <p:cNvPr id="188" name="Google Shape;188;p36"/>
          <p:cNvSpPr txBox="1">
            <a:spLocks noGrp="1"/>
          </p:cNvSpPr>
          <p:nvPr>
            <p:ph type="body" idx="2"/>
          </p:nvPr>
        </p:nvSpPr>
        <p:spPr>
          <a:xfrm>
            <a:off x="4969992" y="1152475"/>
            <a:ext cx="3212808" cy="2449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000" dirty="0">
                <a:latin typeface="Verdana" panose="020B0604030504040204" pitchFamily="34" charset="0"/>
                <a:ea typeface="Verdana" panose="020B0604030504040204" pitchFamily="34" charset="0"/>
                <a:cs typeface="Verdana" panose="020B0604030504040204" pitchFamily="34" charset="0"/>
              </a:rPr>
              <a:t>Or Society?</a:t>
            </a:r>
            <a:endParaRPr sz="2000" dirty="0">
              <a:latin typeface="Verdana" panose="020B0604030504040204" pitchFamily="34" charset="0"/>
              <a:ea typeface="Verdana" panose="020B0604030504040204" pitchFamily="34" charset="0"/>
              <a:cs typeface="Verdana" panose="020B0604030504040204" pitchFamily="34" charset="0"/>
            </a:endParaRPr>
          </a:p>
        </p:txBody>
      </p:sp>
      <p:sp>
        <p:nvSpPr>
          <p:cNvPr id="11" name="TextBox 10">
            <a:extLst>
              <a:ext uri="{FF2B5EF4-FFF2-40B4-BE49-F238E27FC236}">
                <a16:creationId xmlns:a16="http://schemas.microsoft.com/office/drawing/2014/main" id="{9BD18207-C0FB-E144-8DC2-41FBCDFAD943}"/>
              </a:ext>
            </a:extLst>
          </p:cNvPr>
          <p:cNvSpPr txBox="1"/>
          <p:nvPr/>
        </p:nvSpPr>
        <p:spPr>
          <a:xfrm>
            <a:off x="605011" y="4072479"/>
            <a:ext cx="2981907" cy="246221"/>
          </a:xfrm>
          <a:prstGeom prst="rect">
            <a:avLst/>
          </a:prstGeom>
          <a:noFill/>
        </p:spPr>
        <p:txBody>
          <a:bodyPr wrap="none" rtlCol="0">
            <a:spAutoFit/>
          </a:bodyPr>
          <a:lstStyle/>
          <a:p>
            <a:r>
              <a:rPr lang="en-US" sz="1000" dirty="0">
                <a:solidFill>
                  <a:schemeClr val="tx1"/>
                </a:solidFill>
                <a:latin typeface="Verdana" panose="020B0604030504040204" pitchFamily="34" charset="0"/>
                <a:ea typeface="Verdana" panose="020B0604030504040204" pitchFamily="34" charset="0"/>
                <a:cs typeface="Verdana" panose="020B0604030504040204" pitchFamily="34" charset="0"/>
                <a:hlinkClick r:id="rId3"/>
              </a:rPr>
              <a:t>Disabled and Here </a:t>
            </a:r>
            <a:r>
              <a:rPr lang="en-US" sz="1000" dirty="0">
                <a:solidFill>
                  <a:schemeClr val="tx1"/>
                </a:solidFill>
                <a:latin typeface="Verdana" panose="020B0604030504040204" pitchFamily="34" charset="0"/>
                <a:ea typeface="Verdana" panose="020B0604030504040204" pitchFamily="34" charset="0"/>
                <a:cs typeface="Verdana" panose="020B0604030504040204" pitchFamily="34" charset="0"/>
              </a:rPr>
              <a:t>by </a:t>
            </a:r>
            <a:r>
              <a:rPr lang="en-US" sz="1000" dirty="0" err="1">
                <a:solidFill>
                  <a:schemeClr val="tx1"/>
                </a:solidFill>
                <a:latin typeface="Verdana" panose="020B0604030504040204" pitchFamily="34" charset="0"/>
                <a:ea typeface="Verdana" panose="020B0604030504040204" pitchFamily="34" charset="0"/>
                <a:cs typeface="Verdana" panose="020B0604030504040204" pitchFamily="34" charset="0"/>
              </a:rPr>
              <a:t>Chona</a:t>
            </a:r>
            <a:r>
              <a:rPr lang="en-US" sz="1000"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US" sz="1000" dirty="0" err="1">
                <a:solidFill>
                  <a:schemeClr val="tx1"/>
                </a:solidFill>
                <a:latin typeface="Verdana" panose="020B0604030504040204" pitchFamily="34" charset="0"/>
                <a:ea typeface="Verdana" panose="020B0604030504040204" pitchFamily="34" charset="0"/>
                <a:cs typeface="Verdana" panose="020B0604030504040204" pitchFamily="34" charset="0"/>
              </a:rPr>
              <a:t>Kasinger</a:t>
            </a:r>
            <a:r>
              <a:rPr lang="en-US" sz="1000" dirty="0">
                <a:solidFill>
                  <a:schemeClr val="tx1"/>
                </a:solidFill>
                <a:latin typeface="Verdana" panose="020B0604030504040204" pitchFamily="34" charset="0"/>
                <a:ea typeface="Verdana" panose="020B0604030504040204" pitchFamily="34" charset="0"/>
                <a:cs typeface="Verdana" panose="020B0604030504040204" pitchFamily="34" charset="0"/>
              </a:rPr>
              <a:t>. CC0</a:t>
            </a:r>
          </a:p>
        </p:txBody>
      </p:sp>
      <p:pic>
        <p:nvPicPr>
          <p:cNvPr id="3" name="Picture 2" descr="Five adult friends gather on a patio, smiling. The group is racially diverse. One woman uses a wheelchair. Another hold a cane." title="Small group"/>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1156" y="1838778"/>
            <a:ext cx="3229619" cy="2276314"/>
          </a:xfrm>
          <a:prstGeom prst="rect">
            <a:avLst/>
          </a:prstGeom>
        </p:spPr>
      </p:pic>
      <p:sp>
        <p:nvSpPr>
          <p:cNvPr id="16" name="Rectangle 15"/>
          <p:cNvSpPr/>
          <p:nvPr/>
        </p:nvSpPr>
        <p:spPr>
          <a:xfrm>
            <a:off x="5255188" y="4065043"/>
            <a:ext cx="2927612" cy="246221"/>
          </a:xfrm>
          <a:prstGeom prst="rect">
            <a:avLst/>
          </a:prstGeom>
        </p:spPr>
        <p:txBody>
          <a:bodyPr wrap="square">
            <a:spAutoFit/>
          </a:bodyPr>
          <a:lstStyle/>
          <a:p>
            <a:r>
              <a:rPr lang="en-US" sz="1000" dirty="0">
                <a:solidFill>
                  <a:schemeClr val="tx1"/>
                </a:solidFill>
                <a:latin typeface="Verdana" panose="020B0604030504040204" pitchFamily="34" charset="0"/>
                <a:ea typeface="Verdana" panose="020B0604030504040204" pitchFamily="34" charset="0"/>
                <a:cs typeface="Verdana" panose="020B0604030504040204" pitchFamily="34" charset="0"/>
              </a:rPr>
              <a:t>Large group of people by DMCA. CC0</a:t>
            </a:r>
          </a:p>
        </p:txBody>
      </p:sp>
      <p:sp>
        <p:nvSpPr>
          <p:cNvPr id="9" name="Footer Placeholder 3">
            <a:extLst>
              <a:ext uri="{FF2B5EF4-FFF2-40B4-BE49-F238E27FC236}">
                <a16:creationId xmlns:a16="http://schemas.microsoft.com/office/drawing/2014/main" id="{001897D1-1CB8-6240-83D0-5D55369CA401}"/>
              </a:ext>
            </a:extLst>
          </p:cNvPr>
          <p:cNvSpPr txBox="1">
            <a:spLocks/>
          </p:cNvSpPr>
          <p:nvPr/>
        </p:nvSpPr>
        <p:spPr>
          <a:xfrm>
            <a:off x="3781746" y="4778375"/>
            <a:ext cx="41148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dirty="0">
                <a:solidFill>
                  <a:schemeClr val="tx2"/>
                </a:solidFill>
                <a:latin typeface="Calibri" panose="020F0502020204030204" pitchFamily="34" charset="0"/>
                <a:cs typeface="Calibri" panose="020F0502020204030204" pitchFamily="34" charset="0"/>
              </a:rPr>
              <a:t>@</a:t>
            </a:r>
            <a:r>
              <a:rPr lang="en-US" sz="1200" dirty="0" err="1">
                <a:solidFill>
                  <a:schemeClr val="tx2"/>
                </a:solidFill>
                <a:latin typeface="Calibri" panose="020F0502020204030204" pitchFamily="34" charset="0"/>
                <a:cs typeface="Calibri" panose="020F0502020204030204" pitchFamily="34" charset="0"/>
              </a:rPr>
              <a:t>DianaPastoraCarson</a:t>
            </a:r>
            <a:endParaRPr lang="en-US" sz="1200" dirty="0">
              <a:solidFill>
                <a:schemeClr val="tx2"/>
              </a:solidFill>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412ABFDB-67B8-DC42-A05F-DC496CCA88D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pic>
        <p:nvPicPr>
          <p:cNvPr id="2056" name="Picture 8" descr="Huge crowd&#10;&#10;Overhead image of a huge crowd of people. Individual people are very small and impossible to count.&#10;">
            <a:extLst>
              <a:ext uri="{FF2B5EF4-FFF2-40B4-BE49-F238E27FC236}">
                <a16:creationId xmlns:a16="http://schemas.microsoft.com/office/drawing/2014/main" id="{763D331B-A901-4353-B0D1-49E6BF6CC5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7422" y="1838778"/>
            <a:ext cx="3528989" cy="22763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7"/>
          <p:cNvSpPr txBox="1">
            <a:spLocks noGrp="1"/>
          </p:cNvSpPr>
          <p:nvPr>
            <p:ph type="body" idx="1"/>
          </p:nvPr>
        </p:nvSpPr>
        <p:spPr>
          <a:xfrm>
            <a:off x="1477246" y="3856228"/>
            <a:ext cx="5998800" cy="59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b="0" dirty="0">
                <a:solidFill>
                  <a:schemeClr val="tx1"/>
                </a:solidFill>
                <a:latin typeface="Verdana" panose="020B0604030504040204" pitchFamily="34" charset="0"/>
                <a:ea typeface="Verdana" panose="020B0604030504040204" pitchFamily="34" charset="0"/>
                <a:cs typeface="Verdana" panose="020B0604030504040204" pitchFamily="34" charset="0"/>
              </a:rPr>
              <a:t>How can we be the change in terms of disability sensitivity? </a:t>
            </a:r>
            <a:endParaRPr sz="2000" b="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4" name="Footer Placeholder 3">
            <a:extLst>
              <a:ext uri="{FF2B5EF4-FFF2-40B4-BE49-F238E27FC236}">
                <a16:creationId xmlns:a16="http://schemas.microsoft.com/office/drawing/2014/main" id="{4E1CF025-BA89-AF41-ADE0-11E76C8F314C}"/>
              </a:ext>
            </a:extLst>
          </p:cNvPr>
          <p:cNvSpPr txBox="1">
            <a:spLocks/>
          </p:cNvSpPr>
          <p:nvPr/>
        </p:nvSpPr>
        <p:spPr>
          <a:xfrm>
            <a:off x="3781746" y="4778375"/>
            <a:ext cx="41148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dirty="0">
                <a:solidFill>
                  <a:schemeClr val="tx2"/>
                </a:solidFill>
                <a:latin typeface="Calibri" panose="020F0502020204030204" pitchFamily="34" charset="0"/>
                <a:cs typeface="Calibri" panose="020F0502020204030204" pitchFamily="34" charset="0"/>
              </a:rPr>
              <a:t>@</a:t>
            </a:r>
            <a:r>
              <a:rPr lang="en-US" sz="1200" dirty="0" err="1">
                <a:solidFill>
                  <a:schemeClr val="tx2"/>
                </a:solidFill>
                <a:latin typeface="Calibri" panose="020F0502020204030204" pitchFamily="34" charset="0"/>
                <a:cs typeface="Calibri" panose="020F0502020204030204" pitchFamily="34" charset="0"/>
              </a:rPr>
              <a:t>DianaPastoraCarson</a:t>
            </a:r>
            <a:endParaRPr lang="en-US" sz="1200" dirty="0">
              <a:solidFill>
                <a:schemeClr val="tx2"/>
              </a:solidFill>
              <a:latin typeface="Calibri" panose="020F0502020204030204" pitchFamily="34" charset="0"/>
              <a:cs typeface="Calibri" panose="020F0502020204030204" pitchFamily="34" charset="0"/>
            </a:endParaRPr>
          </a:p>
        </p:txBody>
      </p:sp>
      <p:sp>
        <p:nvSpPr>
          <p:cNvPr id="2" name="TextBox 1"/>
          <p:cNvSpPr txBox="1"/>
          <p:nvPr/>
        </p:nvSpPr>
        <p:spPr>
          <a:xfrm>
            <a:off x="2146092" y="670560"/>
            <a:ext cx="4661108" cy="2862322"/>
          </a:xfrm>
          <a:prstGeom prst="rect">
            <a:avLst/>
          </a:prstGeom>
          <a:solidFill>
            <a:schemeClr val="accent4">
              <a:lumMod val="60000"/>
              <a:lumOff val="40000"/>
            </a:schemeClr>
          </a:solidFill>
        </p:spPr>
        <p:txBody>
          <a:bodyPr wrap="square" rtlCol="0">
            <a:spAutoFit/>
          </a:bodyPr>
          <a:lstStyle/>
          <a:p>
            <a:pPr algn="ctr"/>
            <a:endParaRPr lang="en-US" sz="3600" dirty="0">
              <a:solidFill>
                <a:schemeClr val="accent1">
                  <a:lumMod val="50000"/>
                </a:schemeClr>
              </a:solidFill>
              <a:latin typeface="Verdana" charset="0"/>
              <a:ea typeface="Verdana" charset="0"/>
              <a:cs typeface="Verdana" charset="0"/>
            </a:endParaRPr>
          </a:p>
          <a:p>
            <a:pPr algn="ctr"/>
            <a:r>
              <a:rPr lang="en-US" sz="3600" dirty="0">
                <a:solidFill>
                  <a:schemeClr val="accent1">
                    <a:lumMod val="50000"/>
                  </a:schemeClr>
                </a:solidFill>
                <a:latin typeface="Verdana" charset="0"/>
                <a:ea typeface="Verdana" charset="0"/>
                <a:cs typeface="Verdana" charset="0"/>
              </a:rPr>
              <a:t>“Be the change you wish to see </a:t>
            </a:r>
          </a:p>
          <a:p>
            <a:pPr algn="ctr"/>
            <a:r>
              <a:rPr lang="en-US" sz="3600" dirty="0">
                <a:solidFill>
                  <a:schemeClr val="accent1">
                    <a:lumMod val="50000"/>
                  </a:schemeClr>
                </a:solidFill>
                <a:latin typeface="Verdana" charset="0"/>
                <a:ea typeface="Verdana" charset="0"/>
                <a:cs typeface="Verdana" charset="0"/>
              </a:rPr>
              <a:t>in the world.”</a:t>
            </a:r>
          </a:p>
          <a:p>
            <a:pPr algn="ctr"/>
            <a:endParaRPr lang="en-US" sz="3600" dirty="0">
              <a:solidFill>
                <a:schemeClr val="accent1">
                  <a:lumMod val="50000"/>
                </a:schemeClr>
              </a:solidFill>
              <a:latin typeface="Verdana" charset="0"/>
              <a:ea typeface="Verdana" charset="0"/>
              <a:cs typeface="Verdana" charset="0"/>
            </a:endParaRPr>
          </a:p>
        </p:txBody>
      </p:sp>
      <p:sp>
        <p:nvSpPr>
          <p:cNvPr id="5" name="Slide Number Placeholder 4">
            <a:extLst>
              <a:ext uri="{FF2B5EF4-FFF2-40B4-BE49-F238E27FC236}">
                <a16:creationId xmlns:a16="http://schemas.microsoft.com/office/drawing/2014/main" id="{A1184AA4-935C-B948-AE7C-EB9CF4AB5E6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8"/>
          <p:cNvSpPr txBox="1">
            <a:spLocks noGrp="1"/>
          </p:cNvSpPr>
          <p:nvPr>
            <p:ph type="title"/>
          </p:nvPr>
        </p:nvSpPr>
        <p:spPr>
          <a:xfrm>
            <a:off x="490250" y="526350"/>
            <a:ext cx="8074630" cy="4090800"/>
          </a:xfrm>
          <a:prstGeom prst="rect">
            <a:avLst/>
          </a:prstGeom>
          <a:solidFill>
            <a:schemeClr val="accent4">
              <a:lumMod val="60000"/>
              <a:lumOff val="40000"/>
            </a:schemeClr>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3200" b="0" dirty="0">
                <a:solidFill>
                  <a:srgbClr val="000000"/>
                </a:solidFill>
                <a:latin typeface="Verdana" panose="020B0604030504040204" pitchFamily="34" charset="0"/>
                <a:ea typeface="Verdana" panose="020B0604030504040204" pitchFamily="34" charset="0"/>
                <a:cs typeface="Verdana" panose="020B0604030504040204" pitchFamily="34" charset="0"/>
              </a:rPr>
              <a:t>When we begin to understand </a:t>
            </a:r>
            <a:br>
              <a:rPr lang="en-US" sz="3200" b="0" dirty="0">
                <a:solidFill>
                  <a:srgbClr val="000000"/>
                </a:solidFill>
                <a:latin typeface="Verdana" panose="020B0604030504040204" pitchFamily="34" charset="0"/>
                <a:ea typeface="Verdana" panose="020B0604030504040204" pitchFamily="34" charset="0"/>
                <a:cs typeface="Verdana" panose="020B0604030504040204" pitchFamily="34" charset="0"/>
              </a:rPr>
            </a:br>
            <a:r>
              <a:rPr lang="en" sz="3200" b="0" dirty="0">
                <a:solidFill>
                  <a:srgbClr val="000000"/>
                </a:solidFill>
                <a:latin typeface="Verdana" panose="020B0604030504040204" pitchFamily="34" charset="0"/>
                <a:ea typeface="Verdana" panose="020B0604030504040204" pitchFamily="34" charset="0"/>
                <a:cs typeface="Verdana" panose="020B0604030504040204" pitchFamily="34" charset="0"/>
              </a:rPr>
              <a:t>our role in disabling others, </a:t>
            </a:r>
            <a:br>
              <a:rPr lang="en-US" sz="3200" b="0" dirty="0">
                <a:solidFill>
                  <a:srgbClr val="000000"/>
                </a:solidFill>
                <a:latin typeface="Verdana" panose="020B0604030504040204" pitchFamily="34" charset="0"/>
                <a:ea typeface="Verdana" panose="020B0604030504040204" pitchFamily="34" charset="0"/>
                <a:cs typeface="Verdana" panose="020B0604030504040204" pitchFamily="34" charset="0"/>
              </a:rPr>
            </a:br>
            <a:r>
              <a:rPr lang="en" sz="3200" b="0" dirty="0">
                <a:solidFill>
                  <a:srgbClr val="000000"/>
                </a:solidFill>
                <a:latin typeface="Verdana" panose="020B0604030504040204" pitchFamily="34" charset="0"/>
                <a:ea typeface="Verdana" panose="020B0604030504040204" pitchFamily="34" charset="0"/>
                <a:cs typeface="Verdana" panose="020B0604030504040204" pitchFamily="34" charset="0"/>
              </a:rPr>
              <a:t>we can begin to empower us all. </a:t>
            </a:r>
            <a:endParaRPr sz="3200" b="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0" lvl="0" indent="0" algn="ctr" rtl="0">
              <a:spcBef>
                <a:spcPts val="0"/>
              </a:spcBef>
              <a:spcAft>
                <a:spcPts val="0"/>
              </a:spcAft>
              <a:buNone/>
            </a:pPr>
            <a:br>
              <a:rPr lang="en-US" sz="2000" i="1" dirty="0">
                <a:solidFill>
                  <a:srgbClr val="000000"/>
                </a:solidFill>
                <a:latin typeface="Verdana" panose="020B0604030504040204" pitchFamily="34" charset="0"/>
                <a:ea typeface="Verdana" panose="020B0604030504040204" pitchFamily="34" charset="0"/>
                <a:cs typeface="Verdana" panose="020B0604030504040204" pitchFamily="34" charset="0"/>
              </a:rPr>
            </a:br>
            <a:r>
              <a:rPr lang="en" sz="2000" b="0" i="1" dirty="0">
                <a:solidFill>
                  <a:srgbClr val="000000"/>
                </a:solidFill>
                <a:latin typeface="Verdana" panose="020B0604030504040204" pitchFamily="34" charset="0"/>
                <a:ea typeface="Verdana" panose="020B0604030504040204" pitchFamily="34" charset="0"/>
                <a:cs typeface="Verdana" panose="020B0604030504040204" pitchFamily="34" charset="0"/>
              </a:rPr>
              <a:t>Diana </a:t>
            </a:r>
            <a:r>
              <a:rPr lang="en" sz="2000" b="0" i="1" dirty="0" err="1">
                <a:solidFill>
                  <a:srgbClr val="000000"/>
                </a:solidFill>
                <a:latin typeface="Verdana" panose="020B0604030504040204" pitchFamily="34" charset="0"/>
                <a:ea typeface="Verdana" panose="020B0604030504040204" pitchFamily="34" charset="0"/>
                <a:cs typeface="Verdana" panose="020B0604030504040204" pitchFamily="34" charset="0"/>
              </a:rPr>
              <a:t>Pastora</a:t>
            </a:r>
            <a:r>
              <a:rPr lang="en" sz="2000" b="0" i="1" dirty="0">
                <a:solidFill>
                  <a:srgbClr val="000000"/>
                </a:solidFill>
                <a:latin typeface="Verdana" panose="020B0604030504040204" pitchFamily="34" charset="0"/>
                <a:ea typeface="Verdana" panose="020B0604030504040204" pitchFamily="34" charset="0"/>
                <a:cs typeface="Verdana" panose="020B0604030504040204" pitchFamily="34" charset="0"/>
              </a:rPr>
              <a:t> Carson</a:t>
            </a:r>
            <a:endParaRPr sz="2000" b="0" i="1"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Footer Placeholder 3">
            <a:extLst>
              <a:ext uri="{FF2B5EF4-FFF2-40B4-BE49-F238E27FC236}">
                <a16:creationId xmlns:a16="http://schemas.microsoft.com/office/drawing/2014/main" id="{BA200C0D-4B1A-914C-AE25-841BE53F70E1}"/>
              </a:ext>
            </a:extLst>
          </p:cNvPr>
          <p:cNvSpPr txBox="1">
            <a:spLocks/>
          </p:cNvSpPr>
          <p:nvPr/>
        </p:nvSpPr>
        <p:spPr>
          <a:xfrm>
            <a:off x="3781746" y="4778375"/>
            <a:ext cx="41148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dirty="0">
                <a:solidFill>
                  <a:schemeClr val="tx2"/>
                </a:solidFill>
                <a:latin typeface="Calibri" panose="020F0502020204030204" pitchFamily="34" charset="0"/>
                <a:cs typeface="Calibri" panose="020F0502020204030204" pitchFamily="34" charset="0"/>
              </a:rPr>
              <a:t>@</a:t>
            </a:r>
            <a:r>
              <a:rPr lang="en-US" sz="1200" dirty="0" err="1">
                <a:solidFill>
                  <a:schemeClr val="tx2"/>
                </a:solidFill>
                <a:latin typeface="Calibri" panose="020F0502020204030204" pitchFamily="34" charset="0"/>
                <a:cs typeface="Calibri" panose="020F0502020204030204" pitchFamily="34" charset="0"/>
              </a:rPr>
              <a:t>DianaPastoraCarson</a:t>
            </a:r>
            <a:endParaRPr lang="en-US" sz="1200" dirty="0">
              <a:solidFill>
                <a:schemeClr val="tx2"/>
              </a:solidFill>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82B7DFA2-5FEE-704A-B447-35D45761E53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a:latin typeface="Verdana" charset="0"/>
                <a:ea typeface="Verdana" charset="0"/>
                <a:cs typeface="Verdana" charset="0"/>
              </a:rPr>
              <a:t>Five Fundamentals</a:t>
            </a:r>
          </a:p>
        </p:txBody>
      </p:sp>
      <p:sp>
        <p:nvSpPr>
          <p:cNvPr id="213" name="Google Shape;213;p40"/>
          <p:cNvSpPr txBox="1">
            <a:spLocks noGrp="1"/>
          </p:cNvSpPr>
          <p:nvPr>
            <p:ph type="body" idx="1"/>
          </p:nvPr>
        </p:nvSpPr>
        <p:spPr>
          <a:xfrm>
            <a:off x="4648200" y="1573526"/>
            <a:ext cx="4038600" cy="2498100"/>
          </a:xfrm>
          <a:prstGeom prst="rect">
            <a:avLst/>
          </a:prstGeom>
          <a:noFill/>
          <a:ln>
            <a:noFill/>
          </a:ln>
        </p:spPr>
        <p:txBody>
          <a:bodyPr spcFirstLastPara="1" wrap="square" lIns="91425" tIns="45700" rIns="91425" bIns="45700" anchor="t" anchorCtr="0">
            <a:noAutofit/>
          </a:bodyPr>
          <a:lstStyle/>
          <a:p>
            <a:pPr marL="342900" lvl="0" indent="-317500" algn="l" rtl="0">
              <a:lnSpc>
                <a:spcPct val="90000"/>
              </a:lnSpc>
              <a:spcBef>
                <a:spcPts val="0"/>
              </a:spcBef>
              <a:spcAft>
                <a:spcPts val="0"/>
              </a:spcAft>
              <a:buClr>
                <a:srgbClr val="000000"/>
              </a:buClr>
              <a:buSzPts val="2400"/>
              <a:buFont typeface="Arial"/>
              <a:buChar char="•"/>
            </a:pPr>
            <a:r>
              <a:rPr lang="en" sz="2400" dirty="0">
                <a:solidFill>
                  <a:schemeClr val="tx1"/>
                </a:solidFill>
                <a:latin typeface="Verdana" panose="020B0604030504040204" pitchFamily="34" charset="0"/>
                <a:ea typeface="Verdana" panose="020B0604030504040204" pitchFamily="34" charset="0"/>
                <a:cs typeface="Verdana" panose="020B0604030504040204" pitchFamily="34" charset="0"/>
                <a:sym typeface="Arial"/>
              </a:rPr>
              <a:t>Ableism</a:t>
            </a:r>
            <a:endParaRPr sz="2400" dirty="0">
              <a:solidFill>
                <a:schemeClr val="tx1"/>
              </a:solidFill>
              <a:latin typeface="Verdana" panose="020B0604030504040204" pitchFamily="34" charset="0"/>
              <a:ea typeface="Verdana" panose="020B0604030504040204" pitchFamily="34" charset="0"/>
              <a:cs typeface="Verdana" panose="020B0604030504040204" pitchFamily="34" charset="0"/>
              <a:sym typeface="Arial"/>
            </a:endParaRPr>
          </a:p>
          <a:p>
            <a:pPr marL="342900" lvl="0" indent="-317500" algn="l" rtl="0">
              <a:lnSpc>
                <a:spcPct val="90000"/>
              </a:lnSpc>
              <a:spcBef>
                <a:spcPts val="0"/>
              </a:spcBef>
              <a:spcAft>
                <a:spcPts val="0"/>
              </a:spcAft>
              <a:buClr>
                <a:srgbClr val="000000"/>
              </a:buClr>
              <a:buSzPts val="2400"/>
              <a:buFont typeface="Arial"/>
              <a:buChar char="•"/>
            </a:pPr>
            <a:r>
              <a:rPr lang="en" sz="2400" i="0" u="none" dirty="0">
                <a:solidFill>
                  <a:schemeClr val="tx1"/>
                </a:solidFill>
                <a:latin typeface="Verdana" panose="020B0604030504040204" pitchFamily="34" charset="0"/>
                <a:ea typeface="Verdana" panose="020B0604030504040204" pitchFamily="34" charset="0"/>
                <a:cs typeface="Verdana" panose="020B0604030504040204" pitchFamily="34" charset="0"/>
                <a:sym typeface="Arial"/>
              </a:rPr>
              <a:t>Accessibility</a:t>
            </a:r>
            <a:endParaRPr sz="2400" dirty="0">
              <a:solidFill>
                <a:schemeClr val="tx1"/>
              </a:solidFill>
              <a:latin typeface="Verdana" panose="020B0604030504040204" pitchFamily="34" charset="0"/>
              <a:ea typeface="Verdana" panose="020B0604030504040204" pitchFamily="34" charset="0"/>
              <a:cs typeface="Verdana" panose="020B0604030504040204" pitchFamily="34" charset="0"/>
              <a:sym typeface="Arial"/>
            </a:endParaRPr>
          </a:p>
          <a:p>
            <a:pPr marL="342900" lvl="0" indent="-317500" algn="l" rtl="0">
              <a:lnSpc>
                <a:spcPct val="90000"/>
              </a:lnSpc>
              <a:spcBef>
                <a:spcPts val="560"/>
              </a:spcBef>
              <a:spcAft>
                <a:spcPts val="0"/>
              </a:spcAft>
              <a:buClr>
                <a:srgbClr val="000000"/>
              </a:buClr>
              <a:buSzPts val="2400"/>
              <a:buFont typeface="Arial"/>
              <a:buChar char="•"/>
            </a:pPr>
            <a:r>
              <a:rPr lang="en" sz="2400" i="0" u="none" dirty="0">
                <a:solidFill>
                  <a:schemeClr val="tx1"/>
                </a:solidFill>
                <a:latin typeface="Verdana" panose="020B0604030504040204" pitchFamily="34" charset="0"/>
                <a:ea typeface="Verdana" panose="020B0604030504040204" pitchFamily="34" charset="0"/>
                <a:cs typeface="Verdana" panose="020B0604030504040204" pitchFamily="34" charset="0"/>
                <a:sym typeface="Arial"/>
              </a:rPr>
              <a:t>Assistive Technology</a:t>
            </a:r>
            <a:endParaRPr sz="2400" dirty="0">
              <a:solidFill>
                <a:schemeClr val="tx1"/>
              </a:solidFill>
              <a:latin typeface="Verdana" panose="020B0604030504040204" pitchFamily="34" charset="0"/>
              <a:ea typeface="Verdana" panose="020B0604030504040204" pitchFamily="34" charset="0"/>
              <a:cs typeface="Verdana" panose="020B0604030504040204" pitchFamily="34" charset="0"/>
              <a:sym typeface="Arial"/>
            </a:endParaRPr>
          </a:p>
          <a:p>
            <a:pPr marL="342900" lvl="0" indent="-317500" algn="l" rtl="0">
              <a:lnSpc>
                <a:spcPct val="90000"/>
              </a:lnSpc>
              <a:spcBef>
                <a:spcPts val="560"/>
              </a:spcBef>
              <a:spcAft>
                <a:spcPts val="0"/>
              </a:spcAft>
              <a:buClr>
                <a:srgbClr val="000000"/>
              </a:buClr>
              <a:buSzPts val="2400"/>
              <a:buFont typeface="Arial"/>
              <a:buChar char="•"/>
            </a:pPr>
            <a:r>
              <a:rPr lang="en" sz="2400" i="0" u="none" dirty="0">
                <a:solidFill>
                  <a:schemeClr val="tx1"/>
                </a:solidFill>
                <a:latin typeface="Verdana" panose="020B0604030504040204" pitchFamily="34" charset="0"/>
                <a:ea typeface="Verdana" panose="020B0604030504040204" pitchFamily="34" charset="0"/>
                <a:cs typeface="Verdana" panose="020B0604030504040204" pitchFamily="34" charset="0"/>
                <a:sym typeface="Arial"/>
              </a:rPr>
              <a:t>Disability Rights</a:t>
            </a:r>
            <a:r>
              <a:rPr lang="en" sz="2400" dirty="0">
                <a:solidFill>
                  <a:schemeClr val="tx1"/>
                </a:solidFill>
                <a:latin typeface="Verdana" panose="020B0604030504040204" pitchFamily="34" charset="0"/>
                <a:ea typeface="Verdana" panose="020B0604030504040204" pitchFamily="34" charset="0"/>
                <a:cs typeface="Verdana" panose="020B0604030504040204" pitchFamily="34" charset="0"/>
                <a:sym typeface="Arial"/>
              </a:rPr>
              <a:t>/Disability </a:t>
            </a:r>
            <a:r>
              <a:rPr lang="en" sz="2400" i="0" u="none" dirty="0">
                <a:solidFill>
                  <a:schemeClr val="tx1"/>
                </a:solidFill>
                <a:latin typeface="Verdana" panose="020B0604030504040204" pitchFamily="34" charset="0"/>
                <a:ea typeface="Verdana" panose="020B0604030504040204" pitchFamily="34" charset="0"/>
                <a:cs typeface="Verdana" panose="020B0604030504040204" pitchFamily="34" charset="0"/>
                <a:sym typeface="Arial"/>
              </a:rPr>
              <a:t>Civil Rights History</a:t>
            </a:r>
            <a:endParaRPr sz="2400" dirty="0">
              <a:solidFill>
                <a:schemeClr val="tx1"/>
              </a:solidFill>
              <a:latin typeface="Verdana" panose="020B0604030504040204" pitchFamily="34" charset="0"/>
              <a:ea typeface="Verdana" panose="020B0604030504040204" pitchFamily="34" charset="0"/>
              <a:cs typeface="Verdana" panose="020B0604030504040204" pitchFamily="34" charset="0"/>
              <a:sym typeface="Arial"/>
            </a:endParaRPr>
          </a:p>
          <a:p>
            <a:pPr marL="342900" lvl="0" indent="-317500" algn="l" rtl="0">
              <a:lnSpc>
                <a:spcPct val="90000"/>
              </a:lnSpc>
              <a:spcBef>
                <a:spcPts val="560"/>
              </a:spcBef>
              <a:spcAft>
                <a:spcPts val="0"/>
              </a:spcAft>
              <a:buClr>
                <a:srgbClr val="000000"/>
              </a:buClr>
              <a:buSzPts val="2400"/>
              <a:buFont typeface="Arial"/>
              <a:buChar char="•"/>
            </a:pPr>
            <a:r>
              <a:rPr lang="en" sz="2400" i="0" u="none" dirty="0">
                <a:solidFill>
                  <a:schemeClr val="tx1"/>
                </a:solidFill>
                <a:latin typeface="Verdana" panose="020B0604030504040204" pitchFamily="34" charset="0"/>
                <a:ea typeface="Verdana" panose="020B0604030504040204" pitchFamily="34" charset="0"/>
                <a:cs typeface="Verdana" panose="020B0604030504040204" pitchFamily="34" charset="0"/>
                <a:sym typeface="Arial"/>
              </a:rPr>
              <a:t>Respectful Language</a:t>
            </a:r>
            <a:endParaRPr sz="2400" dirty="0">
              <a:solidFill>
                <a:schemeClr val="tx1"/>
              </a:solidFill>
              <a:latin typeface="Verdana" panose="020B0604030504040204" pitchFamily="34" charset="0"/>
              <a:ea typeface="Verdana" panose="020B0604030504040204" pitchFamily="34" charset="0"/>
              <a:cs typeface="Verdana" panose="020B0604030504040204" pitchFamily="34" charset="0"/>
              <a:sym typeface="Arial"/>
            </a:endParaRPr>
          </a:p>
        </p:txBody>
      </p:sp>
      <p:sp>
        <p:nvSpPr>
          <p:cNvPr id="2" name="TextBox 1">
            <a:extLst>
              <a:ext uri="{FF2B5EF4-FFF2-40B4-BE49-F238E27FC236}">
                <a16:creationId xmlns:a16="http://schemas.microsoft.com/office/drawing/2014/main" id="{1E22C4AC-FFEF-8E44-97CF-7DA198840435}"/>
              </a:ext>
            </a:extLst>
          </p:cNvPr>
          <p:cNvSpPr txBox="1"/>
          <p:nvPr/>
        </p:nvSpPr>
        <p:spPr>
          <a:xfrm>
            <a:off x="1111453" y="4178464"/>
            <a:ext cx="3366627" cy="246221"/>
          </a:xfrm>
          <a:prstGeom prst="rect">
            <a:avLst/>
          </a:prstGeom>
          <a:noFill/>
        </p:spPr>
        <p:txBody>
          <a:bodyPr wrap="none" rtlCol="0">
            <a:spAutoFit/>
          </a:bodyPr>
          <a:lstStyle/>
          <a:p>
            <a:r>
              <a:rPr lang="en-US" sz="1000" dirty="0">
                <a:latin typeface="Verdana" panose="020B0604030504040204" pitchFamily="34" charset="0"/>
                <a:ea typeface="Verdana" panose="020B0604030504040204" pitchFamily="34" charset="0"/>
                <a:hlinkClick r:id="rId3"/>
              </a:rPr>
              <a:t>Hands of different color</a:t>
            </a:r>
            <a:r>
              <a:rPr lang="en-US" sz="1000" dirty="0">
                <a:latin typeface="Verdana" panose="020B0604030504040204" pitchFamily="34" charset="0"/>
                <a:ea typeface="Verdana" panose="020B0604030504040204" pitchFamily="34" charset="0"/>
              </a:rPr>
              <a:t> by </a:t>
            </a:r>
            <a:r>
              <a:rPr lang="en-US" sz="1000" dirty="0" err="1">
                <a:latin typeface="Verdana" panose="020B0604030504040204" pitchFamily="34" charset="0"/>
                <a:ea typeface="Verdana" panose="020B0604030504040204" pitchFamily="34" charset="0"/>
              </a:rPr>
              <a:t>openclipart</a:t>
            </a:r>
            <a:r>
              <a:rPr lang="en-US" sz="1000" dirty="0">
                <a:latin typeface="Verdana" panose="020B0604030504040204" pitchFamily="34" charset="0"/>
                <a:ea typeface="Verdana" panose="020B0604030504040204" pitchFamily="34" charset="0"/>
              </a:rPr>
              <a:t>. CC0 1.0</a:t>
            </a:r>
          </a:p>
        </p:txBody>
      </p:sp>
      <p:sp>
        <p:nvSpPr>
          <p:cNvPr id="6" name="Footer Placeholder 3">
            <a:extLst>
              <a:ext uri="{FF2B5EF4-FFF2-40B4-BE49-F238E27FC236}">
                <a16:creationId xmlns:a16="http://schemas.microsoft.com/office/drawing/2014/main" id="{1065D2F6-158B-4B40-840F-3F34396EE80D}"/>
              </a:ext>
            </a:extLst>
          </p:cNvPr>
          <p:cNvSpPr txBox="1">
            <a:spLocks/>
          </p:cNvSpPr>
          <p:nvPr/>
        </p:nvSpPr>
        <p:spPr>
          <a:xfrm>
            <a:off x="3781746" y="4778375"/>
            <a:ext cx="41148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dirty="0">
                <a:solidFill>
                  <a:schemeClr val="tx2"/>
                </a:solidFill>
                <a:latin typeface="Calibri" panose="020F0502020204030204" pitchFamily="34" charset="0"/>
                <a:cs typeface="Calibri" panose="020F0502020204030204" pitchFamily="34" charset="0"/>
              </a:rPr>
              <a:t>@</a:t>
            </a:r>
            <a:r>
              <a:rPr lang="en-US" sz="1200" dirty="0" err="1">
                <a:solidFill>
                  <a:schemeClr val="tx2"/>
                </a:solidFill>
                <a:latin typeface="Calibri" panose="020F0502020204030204" pitchFamily="34" charset="0"/>
                <a:cs typeface="Calibri" panose="020F0502020204030204" pitchFamily="34" charset="0"/>
              </a:rPr>
              <a:t>DianaPastoraCarson</a:t>
            </a:r>
            <a:endParaRPr lang="en-US" sz="1200" dirty="0">
              <a:solidFill>
                <a:schemeClr val="tx2"/>
              </a:solidFill>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C92EC489-3C2C-D646-8AFF-9B1729EE4CD7}"/>
              </a:ext>
            </a:extLst>
          </p:cNvPr>
          <p:cNvSpPr>
            <a:spLocks noGrp="1"/>
          </p:cNvSpPr>
          <p:nvPr>
            <p:ph type="sldNum" idx="12"/>
          </p:nvPr>
        </p:nvSpPr>
        <p:spPr>
          <a:xfrm>
            <a:off x="7010400" y="4772715"/>
            <a:ext cx="2133600" cy="357000"/>
          </a:xfrm>
        </p:spPr>
        <p:txBody>
          <a:bodyPr/>
          <a:lstStyle/>
          <a:p>
            <a:pPr marL="0" lvl="0" indent="0" algn="r" rtl="0">
              <a:spcBef>
                <a:spcPts val="0"/>
              </a:spcBef>
              <a:spcAft>
                <a:spcPts val="0"/>
              </a:spcAft>
              <a:buNone/>
            </a:pPr>
            <a:fld id="{00000000-1234-1234-1234-123412341234}" type="slidenum">
              <a:rPr lang="en" sz="1000" smtClean="0"/>
              <a:t>7</a:t>
            </a:fld>
            <a:endParaRPr lang="en" sz="1000" dirty="0">
              <a:solidFill>
                <a:schemeClr val="accent1"/>
              </a:solidFill>
              <a:latin typeface="Source Code Pro"/>
              <a:ea typeface="Source Code Pro"/>
              <a:cs typeface="Source Code Pro"/>
              <a:sym typeface="Source Code Pro"/>
            </a:endParaRPr>
          </a:p>
        </p:txBody>
      </p:sp>
      <p:pic>
        <p:nvPicPr>
          <p:cNvPr id="1026" name="Picture 2" descr="Hand prints of the different color">
            <a:extLst>
              <a:ext uri="{FF2B5EF4-FFF2-40B4-BE49-F238E27FC236}">
                <a16:creationId xmlns:a16="http://schemas.microsoft.com/office/drawing/2014/main" id="{94B50A01-9D97-4BD8-B1D0-EFC0DDCDD2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453" y="1063377"/>
            <a:ext cx="3198564" cy="31154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41"/>
          <p:cNvSpPr txBox="1">
            <a:spLocks noGrp="1"/>
          </p:cNvSpPr>
          <p:nvPr>
            <p:ph type="title"/>
          </p:nvPr>
        </p:nvSpPr>
        <p:spPr>
          <a:xfrm>
            <a:off x="311700" y="785875"/>
            <a:ext cx="8520600" cy="127660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6000" dirty="0"/>
              <a:t>-</a:t>
            </a:r>
            <a:r>
              <a:rPr lang="en" sz="6000" b="0" dirty="0">
                <a:latin typeface="Verdana" panose="020B0604030504040204" pitchFamily="34" charset="0"/>
                <a:ea typeface="Verdana" panose="020B0604030504040204" pitchFamily="34" charset="0"/>
                <a:cs typeface="Verdana" panose="020B0604030504040204" pitchFamily="34" charset="0"/>
              </a:rPr>
              <a:t>isms</a:t>
            </a:r>
            <a:endParaRPr sz="6000" b="0" dirty="0">
              <a:latin typeface="Verdana" panose="020B0604030504040204" pitchFamily="34" charset="0"/>
              <a:ea typeface="Verdana" panose="020B0604030504040204" pitchFamily="34" charset="0"/>
              <a:cs typeface="Verdana" panose="020B0604030504040204" pitchFamily="34" charset="0"/>
            </a:endParaRPr>
          </a:p>
        </p:txBody>
      </p:sp>
      <p:sp>
        <p:nvSpPr>
          <p:cNvPr id="220" name="Google Shape;220;p41"/>
          <p:cNvSpPr txBox="1">
            <a:spLocks noGrp="1"/>
          </p:cNvSpPr>
          <p:nvPr>
            <p:ph type="body" idx="1"/>
          </p:nvPr>
        </p:nvSpPr>
        <p:spPr>
          <a:xfrm>
            <a:off x="311700" y="2326640"/>
            <a:ext cx="8520600" cy="2395160"/>
          </a:xfrm>
          <a:prstGeom prst="rect">
            <a:avLst/>
          </a:prstGeom>
          <a:solidFill>
            <a:schemeClr val="bg1"/>
          </a:solidFill>
        </p:spPr>
        <p:txBody>
          <a:bodyPr spcFirstLastPara="1" wrap="square" lIns="91425" tIns="91425" rIns="91425" bIns="91425" anchor="t" anchorCtr="0">
            <a:noAutofit/>
          </a:bodyPr>
          <a:lstStyle/>
          <a:p>
            <a:pPr marL="0" lvl="0" indent="0" algn="ctr" rtl="0">
              <a:spcBef>
                <a:spcPts val="800"/>
              </a:spcBef>
              <a:spcAft>
                <a:spcPts val="0"/>
              </a:spcAft>
              <a:buNone/>
            </a:pPr>
            <a:r>
              <a:rPr lang="en" sz="2000" dirty="0">
                <a:solidFill>
                  <a:schemeClr val="tx1"/>
                </a:solidFill>
                <a:highlight>
                  <a:srgbClr val="FFFFFF"/>
                </a:highlight>
                <a:latin typeface="Verdana" panose="020B0604030504040204" pitchFamily="34" charset="0"/>
                <a:ea typeface="Verdana" panose="020B0604030504040204" pitchFamily="34" charset="0"/>
                <a:cs typeface="Verdana" panose="020B0604030504040204" pitchFamily="34" charset="0"/>
                <a:sym typeface="Roboto"/>
              </a:rPr>
              <a:t>What are some -isms you know of?</a:t>
            </a:r>
            <a:endParaRPr sz="2000" dirty="0">
              <a:solidFill>
                <a:schemeClr val="tx1"/>
              </a:solidFill>
              <a:highlight>
                <a:srgbClr val="FFFFFF"/>
              </a:highlight>
              <a:latin typeface="Verdana" panose="020B0604030504040204" pitchFamily="34" charset="0"/>
              <a:ea typeface="Verdana" panose="020B0604030504040204" pitchFamily="34" charset="0"/>
              <a:cs typeface="Verdana" panose="020B0604030504040204" pitchFamily="34" charset="0"/>
              <a:sym typeface="Roboto"/>
            </a:endParaRPr>
          </a:p>
          <a:p>
            <a:pPr marL="0" lvl="0" indent="0" algn="ctr" rtl="0">
              <a:spcBef>
                <a:spcPts val="1700"/>
              </a:spcBef>
              <a:spcAft>
                <a:spcPts val="0"/>
              </a:spcAft>
              <a:buNone/>
            </a:pPr>
            <a:r>
              <a:rPr lang="en" sz="2000" dirty="0">
                <a:solidFill>
                  <a:schemeClr val="tx1"/>
                </a:solidFill>
                <a:highlight>
                  <a:srgbClr val="FFFFFF"/>
                </a:highlight>
                <a:latin typeface="Verdana" panose="020B0604030504040204" pitchFamily="34" charset="0"/>
                <a:ea typeface="Verdana" panose="020B0604030504040204" pitchFamily="34" charset="0"/>
                <a:cs typeface="Verdana" panose="020B0604030504040204" pitchFamily="34" charset="0"/>
                <a:sym typeface="Roboto"/>
              </a:rPr>
              <a:t>What do they mean? </a:t>
            </a:r>
            <a:endParaRPr sz="2000" dirty="0">
              <a:solidFill>
                <a:schemeClr val="tx1"/>
              </a:solidFill>
              <a:highlight>
                <a:srgbClr val="FFFFFF"/>
              </a:highlight>
              <a:latin typeface="Verdana" panose="020B0604030504040204" pitchFamily="34" charset="0"/>
              <a:ea typeface="Verdana" panose="020B0604030504040204" pitchFamily="34" charset="0"/>
              <a:cs typeface="Verdana" panose="020B0604030504040204" pitchFamily="34" charset="0"/>
              <a:sym typeface="Roboto"/>
            </a:endParaRPr>
          </a:p>
          <a:p>
            <a:pPr marL="0" lvl="0" indent="0" algn="ctr" rtl="0">
              <a:spcBef>
                <a:spcPts val="1700"/>
              </a:spcBef>
              <a:spcAft>
                <a:spcPts val="0"/>
              </a:spcAft>
              <a:buNone/>
            </a:pPr>
            <a:r>
              <a:rPr lang="en" sz="2000" dirty="0">
                <a:solidFill>
                  <a:schemeClr val="tx1"/>
                </a:solidFill>
                <a:highlight>
                  <a:srgbClr val="FFFFFF"/>
                </a:highlight>
                <a:latin typeface="Verdana" panose="020B0604030504040204" pitchFamily="34" charset="0"/>
                <a:ea typeface="Verdana" panose="020B0604030504040204" pitchFamily="34" charset="0"/>
                <a:cs typeface="Verdana" panose="020B0604030504040204" pitchFamily="34" charset="0"/>
                <a:sym typeface="Roboto"/>
              </a:rPr>
              <a:t>What do they do?</a:t>
            </a:r>
            <a:endParaRPr sz="2000" dirty="0">
              <a:solidFill>
                <a:schemeClr val="tx1"/>
              </a:solidFill>
              <a:highlight>
                <a:srgbClr val="FFFFFF"/>
              </a:highlight>
              <a:latin typeface="Verdana" panose="020B0604030504040204" pitchFamily="34" charset="0"/>
              <a:ea typeface="Verdana" panose="020B0604030504040204" pitchFamily="34" charset="0"/>
              <a:cs typeface="Verdana" panose="020B0604030504040204" pitchFamily="34" charset="0"/>
              <a:sym typeface="Roboto"/>
            </a:endParaRPr>
          </a:p>
          <a:p>
            <a:pPr marL="0" lvl="0" indent="0" algn="ctr" rtl="0">
              <a:spcBef>
                <a:spcPts val="1700"/>
              </a:spcBef>
              <a:spcAft>
                <a:spcPts val="0"/>
              </a:spcAft>
              <a:buNone/>
            </a:pPr>
            <a:endParaRPr dirty="0">
              <a:solidFill>
                <a:srgbClr val="555555"/>
              </a:solidFill>
              <a:highlight>
                <a:srgbClr val="FFFFFF"/>
              </a:highlight>
              <a:latin typeface="Roboto"/>
              <a:ea typeface="Roboto"/>
              <a:cs typeface="Roboto"/>
              <a:sym typeface="Roboto"/>
            </a:endParaRPr>
          </a:p>
          <a:p>
            <a:pPr marL="0" lvl="0" indent="0" algn="l" rtl="0">
              <a:spcBef>
                <a:spcPts val="1700"/>
              </a:spcBef>
              <a:spcAft>
                <a:spcPts val="1700"/>
              </a:spcAft>
              <a:buNone/>
            </a:pPr>
            <a:endParaRPr dirty="0">
              <a:solidFill>
                <a:srgbClr val="555555"/>
              </a:solidFill>
              <a:highlight>
                <a:srgbClr val="FFFFFF"/>
              </a:highlight>
              <a:latin typeface="Roboto"/>
              <a:ea typeface="Roboto"/>
              <a:cs typeface="Roboto"/>
              <a:sym typeface="Roboto"/>
            </a:endParaRPr>
          </a:p>
        </p:txBody>
      </p:sp>
      <p:sp>
        <p:nvSpPr>
          <p:cNvPr id="4" name="Footer Placeholder 3">
            <a:extLst>
              <a:ext uri="{FF2B5EF4-FFF2-40B4-BE49-F238E27FC236}">
                <a16:creationId xmlns:a16="http://schemas.microsoft.com/office/drawing/2014/main" id="{196EDD33-6DED-5C41-8579-FAACD48DAB3F}"/>
              </a:ext>
            </a:extLst>
          </p:cNvPr>
          <p:cNvSpPr txBox="1">
            <a:spLocks/>
          </p:cNvSpPr>
          <p:nvPr/>
        </p:nvSpPr>
        <p:spPr>
          <a:xfrm>
            <a:off x="3781746" y="4778375"/>
            <a:ext cx="41148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dirty="0">
                <a:solidFill>
                  <a:schemeClr val="tx2"/>
                </a:solidFill>
                <a:latin typeface="Calibri" panose="020F0502020204030204" pitchFamily="34" charset="0"/>
                <a:cs typeface="Calibri" panose="020F0502020204030204" pitchFamily="34" charset="0"/>
              </a:rPr>
              <a:t>@</a:t>
            </a:r>
            <a:r>
              <a:rPr lang="en-US" sz="1200" dirty="0" err="1">
                <a:solidFill>
                  <a:schemeClr val="tx2"/>
                </a:solidFill>
                <a:latin typeface="Calibri" panose="020F0502020204030204" pitchFamily="34" charset="0"/>
                <a:cs typeface="Calibri" panose="020F0502020204030204" pitchFamily="34" charset="0"/>
              </a:rPr>
              <a:t>DianaPastoraCarson</a:t>
            </a:r>
            <a:endParaRPr lang="en-US" sz="1200" dirty="0">
              <a:solidFill>
                <a:schemeClr val="tx2"/>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0884551F-9073-FE42-BBF7-1106CAA3A66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42"/>
          <p:cNvSpPr txBox="1">
            <a:spLocks noGrp="1"/>
          </p:cNvSpPr>
          <p:nvPr>
            <p:ph type="title"/>
          </p:nvPr>
        </p:nvSpPr>
        <p:spPr>
          <a:xfrm>
            <a:off x="311700" y="136785"/>
            <a:ext cx="8520600" cy="127545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4400" b="0" dirty="0">
                <a:latin typeface="Verdana" panose="020B0604030504040204" pitchFamily="34" charset="0"/>
                <a:ea typeface="Verdana" panose="020B0604030504040204" pitchFamily="34" charset="0"/>
                <a:cs typeface="Verdana" panose="020B0604030504040204" pitchFamily="34" charset="0"/>
              </a:rPr>
              <a:t>Have you heard of </a:t>
            </a:r>
            <a:r>
              <a:rPr lang="en" sz="4400" b="0" dirty="0">
                <a:latin typeface="Verdana" panose="020B0604030504040204" pitchFamily="34" charset="0"/>
                <a:ea typeface="Verdana" panose="020B0604030504040204" pitchFamily="34" charset="0"/>
                <a:cs typeface="Verdana" panose="020B0604030504040204" pitchFamily="34" charset="0"/>
              </a:rPr>
              <a:t>Ableism</a:t>
            </a:r>
            <a:r>
              <a:rPr lang="en-US" sz="4400" b="0" dirty="0">
                <a:latin typeface="Verdana" panose="020B0604030504040204" pitchFamily="34" charset="0"/>
                <a:ea typeface="Verdana" panose="020B0604030504040204" pitchFamily="34" charset="0"/>
                <a:cs typeface="Verdana" panose="020B0604030504040204" pitchFamily="34" charset="0"/>
              </a:rPr>
              <a:t>?</a:t>
            </a:r>
            <a:endParaRPr sz="4400" b="0" dirty="0">
              <a:latin typeface="Verdana" panose="020B0604030504040204" pitchFamily="34" charset="0"/>
              <a:ea typeface="Verdana" panose="020B0604030504040204" pitchFamily="34" charset="0"/>
              <a:cs typeface="Verdana" panose="020B0604030504040204" pitchFamily="34" charset="0"/>
            </a:endParaRPr>
          </a:p>
        </p:txBody>
      </p:sp>
      <p:sp>
        <p:nvSpPr>
          <p:cNvPr id="226" name="Google Shape;226;p42"/>
          <p:cNvSpPr txBox="1">
            <a:spLocks noGrp="1"/>
          </p:cNvSpPr>
          <p:nvPr>
            <p:ph type="body" idx="1"/>
          </p:nvPr>
        </p:nvSpPr>
        <p:spPr>
          <a:xfrm>
            <a:off x="311700" y="1717041"/>
            <a:ext cx="8520600" cy="3289674"/>
          </a:xfrm>
          <a:prstGeom prst="rect">
            <a:avLst/>
          </a:prstGeom>
          <a:solidFill>
            <a:schemeClr val="bg1"/>
          </a:solidFill>
        </p:spPr>
        <p:txBody>
          <a:bodyPr spcFirstLastPara="1" wrap="square" lIns="91425" tIns="91425" rIns="91425" bIns="91425" anchor="t" anchorCtr="0">
            <a:noAutofit/>
          </a:bodyPr>
          <a:lstStyle/>
          <a:p>
            <a:pPr marL="0" lvl="0" indent="0" algn="ctr" rtl="0">
              <a:spcBef>
                <a:spcPts val="800"/>
              </a:spcBef>
              <a:spcAft>
                <a:spcPts val="0"/>
              </a:spcAft>
              <a:buNone/>
            </a:pPr>
            <a:r>
              <a:rPr lang="en" sz="2000" dirty="0">
                <a:solidFill>
                  <a:schemeClr val="tx1"/>
                </a:solidFill>
                <a:highlight>
                  <a:srgbClr val="FFFFFF"/>
                </a:highlight>
                <a:latin typeface="Verdana" panose="020B0604030504040204" pitchFamily="34" charset="0"/>
                <a:ea typeface="Verdana" panose="020B0604030504040204" pitchFamily="34" charset="0"/>
                <a:cs typeface="Verdana" panose="020B0604030504040204" pitchFamily="34" charset="0"/>
                <a:sym typeface="Roboto"/>
              </a:rPr>
              <a:t>The practices and dominant attitudes in society that devalue and limit the potential of persons with disabilities </a:t>
            </a:r>
            <a:endParaRPr sz="2000" dirty="0">
              <a:solidFill>
                <a:schemeClr val="tx1"/>
              </a:solidFill>
              <a:highlight>
                <a:srgbClr val="FFFFFF"/>
              </a:highlight>
              <a:latin typeface="Verdana" panose="020B0604030504040204" pitchFamily="34" charset="0"/>
              <a:ea typeface="Verdana" panose="020B0604030504040204" pitchFamily="34" charset="0"/>
              <a:cs typeface="Verdana" panose="020B0604030504040204" pitchFamily="34" charset="0"/>
              <a:sym typeface="Roboto"/>
            </a:endParaRPr>
          </a:p>
          <a:p>
            <a:pPr marL="0" lvl="0" indent="0" algn="ctr" rtl="0">
              <a:spcBef>
                <a:spcPts val="1700"/>
              </a:spcBef>
              <a:spcAft>
                <a:spcPts val="0"/>
              </a:spcAft>
              <a:buNone/>
            </a:pPr>
            <a:r>
              <a:rPr lang="en" sz="2000" dirty="0">
                <a:solidFill>
                  <a:schemeClr val="tx1"/>
                </a:solidFill>
                <a:highlight>
                  <a:srgbClr val="FFFFFF"/>
                </a:highlight>
                <a:latin typeface="Verdana" panose="020B0604030504040204" pitchFamily="34" charset="0"/>
                <a:ea typeface="Verdana" panose="020B0604030504040204" pitchFamily="34" charset="0"/>
                <a:cs typeface="Verdana" panose="020B0604030504040204" pitchFamily="34" charset="0"/>
                <a:sym typeface="Roboto"/>
              </a:rPr>
              <a:t>A set of practices and beliefs that assign inferior value (worth) to people who have developmental, emotional, physical or psychiatric</a:t>
            </a:r>
            <a:r>
              <a:rPr lang="en-US" sz="2000" dirty="0">
                <a:solidFill>
                  <a:schemeClr val="tx1"/>
                </a:solidFill>
                <a:highlight>
                  <a:srgbClr val="FFFFFF"/>
                </a:highlight>
                <a:latin typeface="Verdana" panose="020B0604030504040204" pitchFamily="34" charset="0"/>
                <a:ea typeface="Verdana" panose="020B0604030504040204" pitchFamily="34" charset="0"/>
                <a:cs typeface="Verdana" panose="020B0604030504040204" pitchFamily="34" charset="0"/>
                <a:sym typeface="Roboto"/>
              </a:rPr>
              <a:t> disabilities</a:t>
            </a:r>
            <a:endParaRPr lang="en" sz="20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0" lvl="0" indent="0" algn="ctr" rtl="0">
              <a:spcBef>
                <a:spcPts val="1700"/>
              </a:spcBef>
              <a:spcAft>
                <a:spcPts val="0"/>
              </a:spcAft>
              <a:buNone/>
            </a:pPr>
            <a:r>
              <a:rPr lang="en" sz="2000" dirty="0">
                <a:solidFill>
                  <a:schemeClr val="tx1"/>
                </a:solidFill>
                <a:latin typeface="Verdana" panose="020B0604030504040204" pitchFamily="34" charset="0"/>
                <a:ea typeface="Verdana" panose="020B0604030504040204" pitchFamily="34" charset="0"/>
                <a:cs typeface="Verdana" panose="020B0604030504040204" pitchFamily="34" charset="0"/>
              </a:rPr>
              <a:t>-</a:t>
            </a:r>
            <a:r>
              <a:rPr lang="en" sz="2000" i="1" dirty="0" err="1">
                <a:solidFill>
                  <a:schemeClr val="tx1"/>
                </a:solidFill>
                <a:latin typeface="Verdana" panose="020B0604030504040204" pitchFamily="34" charset="0"/>
                <a:ea typeface="Verdana" panose="020B0604030504040204" pitchFamily="34" charset="0"/>
                <a:cs typeface="Verdana" panose="020B0604030504040204" pitchFamily="34" charset="0"/>
              </a:rPr>
              <a:t>ableism.org</a:t>
            </a:r>
            <a:endParaRPr sz="2000" i="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4" name="Footer Placeholder 3">
            <a:extLst>
              <a:ext uri="{FF2B5EF4-FFF2-40B4-BE49-F238E27FC236}">
                <a16:creationId xmlns:a16="http://schemas.microsoft.com/office/drawing/2014/main" id="{D2398D10-BF1A-B843-AD5A-783C2BE5F9DE}"/>
              </a:ext>
            </a:extLst>
          </p:cNvPr>
          <p:cNvSpPr txBox="1">
            <a:spLocks/>
          </p:cNvSpPr>
          <p:nvPr/>
        </p:nvSpPr>
        <p:spPr>
          <a:xfrm>
            <a:off x="3803011" y="4907533"/>
            <a:ext cx="41148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dirty="0">
                <a:solidFill>
                  <a:schemeClr val="tx2"/>
                </a:solidFill>
                <a:latin typeface="Calibri" panose="020F0502020204030204" pitchFamily="34" charset="0"/>
                <a:cs typeface="Calibri" panose="020F0502020204030204" pitchFamily="34" charset="0"/>
              </a:rPr>
              <a:t>@</a:t>
            </a:r>
            <a:r>
              <a:rPr lang="en-US" sz="1200" dirty="0" err="1">
                <a:solidFill>
                  <a:schemeClr val="tx2"/>
                </a:solidFill>
                <a:latin typeface="Calibri" panose="020F0502020204030204" pitchFamily="34" charset="0"/>
                <a:cs typeface="Calibri" panose="020F0502020204030204" pitchFamily="34" charset="0"/>
              </a:rPr>
              <a:t>DianaPastoraCarson</a:t>
            </a:r>
            <a:endParaRPr lang="en-US" sz="1200" dirty="0">
              <a:solidFill>
                <a:schemeClr val="tx2"/>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EE48D51C-F457-D342-B303-FBEBCBA8370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spTree>
  </p:cSld>
  <p:clrMapOvr>
    <a:masterClrMapping/>
  </p:clrMapOvr>
</p:sld>
</file>

<file path=ppt/theme/theme1.xml><?xml version="1.0" encoding="utf-8"?>
<a:theme xmlns:a="http://schemas.openxmlformats.org/drawingml/2006/main" name="Simple Ligh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1653</TotalTime>
  <Words>4683</Words>
  <Application>Microsoft Office PowerPoint</Application>
  <PresentationFormat>On-screen Show (16:9)</PresentationFormat>
  <Paragraphs>418</Paragraphs>
  <Slides>26</Slides>
  <Notes>25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Arial</vt:lpstr>
      <vt:lpstr>Calibri</vt:lpstr>
      <vt:lpstr>Comic Sans MS</vt:lpstr>
      <vt:lpstr>Garamond</vt:lpstr>
      <vt:lpstr>Georgia</vt:lpstr>
      <vt:lpstr>Noto Sans Symbols</vt:lpstr>
      <vt:lpstr>Questrial</vt:lpstr>
      <vt:lpstr>Roboto</vt:lpstr>
      <vt:lpstr>Rokkitt</vt:lpstr>
      <vt:lpstr>Source Code Pro</vt:lpstr>
      <vt:lpstr>Verdana</vt:lpstr>
      <vt:lpstr>Simple Light</vt:lpstr>
      <vt:lpstr>Beyond Awareness </vt:lpstr>
      <vt:lpstr>Disability Studies in Education Tenets</vt:lpstr>
      <vt:lpstr>Disability Awareness: What is our purpose?</vt:lpstr>
      <vt:lpstr>What needs to change?</vt:lpstr>
      <vt:lpstr>PowerPoint Presentation</vt:lpstr>
      <vt:lpstr>When we begin to understand  our role in disabling others,  we can begin to empower us all.   Diana Pastora Carson</vt:lpstr>
      <vt:lpstr>Five Fundamentals</vt:lpstr>
      <vt:lpstr>-isms</vt:lpstr>
      <vt:lpstr>Have you heard of Ableism?</vt:lpstr>
      <vt:lpstr>Ableism</vt:lpstr>
      <vt:lpstr>Inspiration Porn Examples</vt:lpstr>
      <vt:lpstr>Access </vt:lpstr>
      <vt:lpstr>Assistive Technology</vt:lpstr>
      <vt:lpstr>Assistive Technology (cont.)</vt:lpstr>
      <vt:lpstr>Disability History</vt:lpstr>
      <vt:lpstr>Respectful Language</vt:lpstr>
      <vt:lpstr>Beyond Awareness Essentials</vt:lpstr>
      <vt:lpstr>PowerPoint Presentation</vt:lpstr>
      <vt:lpstr>Inclusion &amp; Disability-Related Resources</vt:lpstr>
      <vt:lpstr>Out with the Old…</vt:lpstr>
      <vt:lpstr>In with the New…</vt:lpstr>
      <vt:lpstr>    Going Beyond Awareness </vt:lpstr>
      <vt:lpstr> Ideas for Throughout the Year… </vt:lpstr>
      <vt:lpstr>PowerPoint Presentation</vt:lpstr>
      <vt:lpstr>   When we begin to understand our role in disabling others, we can begin to empower us all. Diana Pastora Carson, M.Ed    Diana@AbilityAwareness.com    </vt:lpstr>
      <vt:lpstr>References cited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Beyond Awareness</dc:title>
  <dc:creator>Ankit Shah</dc:creator>
  <cp:lastModifiedBy>Ankit Shah</cp:lastModifiedBy>
  <cp:revision>68</cp:revision>
  <dcterms:modified xsi:type="dcterms:W3CDTF">2020-08-26T18:21:14Z</dcterms:modified>
  <cp:contentStatus/>
</cp:coreProperties>
</file>