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dyfQyLADgUpGB5cgXYE2Rg==" hashData="lClHiJFqm1YrblnYSGDezq10HxyVLwYGgly1Kr8cM3eyhCsoznn8ietrLvjvs1dWBkacpcK9XG57qt8K40E2lQ=="/>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5" roundtripDataSignature="AMtx7mjqzq6xeeF4RX2fGT8frNrLtvWR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p:restoredTop sz="79167"/>
  </p:normalViewPr>
  <p:slideViewPr>
    <p:cSldViewPr snapToGrid="0">
      <p:cViewPr varScale="1">
        <p:scale>
          <a:sx n="119" d="100"/>
          <a:sy n="119" d="100"/>
        </p:scale>
        <p:origin x="1374" y="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icahbazant.com/mario-wood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dirty="0">
                <a:latin typeface="Verdana" charset="0"/>
                <a:ea typeface="Verdana" charset="0"/>
                <a:cs typeface="Verdana" charset="0"/>
                <a:sym typeface="Verdana"/>
              </a:rPr>
              <a:t>This presentation focuses on how we view disability and why it matters at school. </a:t>
            </a:r>
            <a:endParaRPr sz="1400" dirty="0">
              <a:latin typeface="Verdana" charset="0"/>
              <a:ea typeface="Verdana" charset="0"/>
              <a:cs typeface="Verdana" charset="0"/>
            </a:endParaRPr>
          </a:p>
          <a:p>
            <a:pPr marL="0" lvl="0" indent="0" algn="l" rtl="0">
              <a:lnSpc>
                <a:spcPct val="115000"/>
              </a:lnSpc>
              <a:spcBef>
                <a:spcPts val="0"/>
              </a:spcBef>
              <a:spcAft>
                <a:spcPts val="0"/>
              </a:spcAft>
              <a:buClr>
                <a:schemeClr val="dk1"/>
              </a:buClr>
              <a:buSzPts val="1100"/>
              <a:buFont typeface="Arial"/>
              <a:buNone/>
            </a:pPr>
            <a:endParaRPr sz="1400" dirty="0">
              <a:latin typeface="Verdana" charset="0"/>
              <a:ea typeface="Verdana" charset="0"/>
              <a:cs typeface="Verdana" charset="0"/>
              <a:sym typeface="Verdana"/>
            </a:endParaRPr>
          </a:p>
          <a:p>
            <a:pPr marL="0" lvl="0" indent="0" algn="l" rtl="0">
              <a:lnSpc>
                <a:spcPct val="115000"/>
              </a:lnSpc>
              <a:spcBef>
                <a:spcPts val="0"/>
              </a:spcBef>
              <a:spcAft>
                <a:spcPts val="0"/>
              </a:spcAft>
              <a:buClr>
                <a:schemeClr val="dk1"/>
              </a:buClr>
              <a:buSzPts val="1100"/>
              <a:buFont typeface="Arial"/>
              <a:buNone/>
            </a:pPr>
            <a:r>
              <a:rPr lang="en" sz="1400" dirty="0">
                <a:latin typeface="Verdana" charset="0"/>
                <a:ea typeface="Verdana" charset="0"/>
                <a:cs typeface="Verdana" charset="0"/>
                <a:sym typeface="Verdana"/>
              </a:rPr>
              <a:t>Seldom do teachers have the opportunity:</a:t>
            </a:r>
            <a:endParaRPr sz="1400" dirty="0">
              <a:latin typeface="Verdana" charset="0"/>
              <a:ea typeface="Verdana" charset="0"/>
              <a:cs typeface="Verdana" charset="0"/>
            </a:endParaRPr>
          </a:p>
          <a:p>
            <a:pPr marL="171450" lvl="0" indent="-171450" algn="l" rtl="0">
              <a:lnSpc>
                <a:spcPct val="115000"/>
              </a:lnSpc>
              <a:spcBef>
                <a:spcPts val="0"/>
              </a:spcBef>
              <a:spcAft>
                <a:spcPts val="0"/>
              </a:spcAft>
              <a:buClr>
                <a:schemeClr val="dk1"/>
              </a:buClr>
              <a:buSzPts val="1100"/>
              <a:buFont typeface="Verdana"/>
              <a:buChar char="-"/>
            </a:pPr>
            <a:r>
              <a:rPr lang="en" sz="1400" dirty="0">
                <a:latin typeface="Verdana" charset="0"/>
                <a:ea typeface="Verdana" charset="0"/>
                <a:cs typeface="Verdana" charset="0"/>
                <a:sym typeface="Verdana"/>
              </a:rPr>
              <a:t>To think deeply about the way they have come to think about disability</a:t>
            </a:r>
            <a:endParaRPr sz="1400" dirty="0">
              <a:latin typeface="Verdana" charset="0"/>
              <a:ea typeface="Verdana" charset="0"/>
              <a:cs typeface="Verdana" charset="0"/>
            </a:endParaRPr>
          </a:p>
          <a:p>
            <a:pPr marL="171450" lvl="0" indent="-171450" algn="l" rtl="0">
              <a:lnSpc>
                <a:spcPct val="115000"/>
              </a:lnSpc>
              <a:spcBef>
                <a:spcPts val="0"/>
              </a:spcBef>
              <a:spcAft>
                <a:spcPts val="0"/>
              </a:spcAft>
              <a:buClr>
                <a:schemeClr val="dk1"/>
              </a:buClr>
              <a:buSzPts val="1100"/>
              <a:buFont typeface="Verdana"/>
              <a:buChar char="-"/>
            </a:pPr>
            <a:r>
              <a:rPr lang="en" sz="1400" dirty="0">
                <a:latin typeface="Verdana" charset="0"/>
                <a:ea typeface="Verdana" charset="0"/>
                <a:cs typeface="Verdana" charset="0"/>
                <a:sym typeface="Verdana"/>
              </a:rPr>
              <a:t>To examine their assumptions</a:t>
            </a:r>
            <a:endParaRPr sz="1400" dirty="0">
              <a:latin typeface="Verdana" charset="0"/>
              <a:ea typeface="Verdana" charset="0"/>
              <a:cs typeface="Verdana" charset="0"/>
            </a:endParaRPr>
          </a:p>
          <a:p>
            <a:pPr marL="171450" lvl="0" indent="-171450" algn="l" rtl="0">
              <a:lnSpc>
                <a:spcPct val="115000"/>
              </a:lnSpc>
              <a:spcBef>
                <a:spcPts val="0"/>
              </a:spcBef>
              <a:spcAft>
                <a:spcPts val="0"/>
              </a:spcAft>
              <a:buClr>
                <a:schemeClr val="dk1"/>
              </a:buClr>
              <a:buSzPts val="1100"/>
              <a:buFont typeface="Verdana"/>
              <a:buChar char="-"/>
            </a:pPr>
            <a:r>
              <a:rPr lang="en" sz="1400" dirty="0">
                <a:latin typeface="Verdana" charset="0"/>
                <a:ea typeface="Verdana" charset="0"/>
                <a:cs typeface="Verdana" charset="0"/>
                <a:sym typeface="Verdana"/>
              </a:rPr>
              <a:t>and reflect on their experiences with disability and how that impacts the way they teach</a:t>
            </a:r>
            <a:endParaRPr sz="1400" dirty="0">
              <a:latin typeface="Verdana" charset="0"/>
              <a:ea typeface="Verdana" charset="0"/>
              <a:cs typeface="Verdana" charset="0"/>
            </a:endParaRPr>
          </a:p>
          <a:p>
            <a:pPr marL="0" lvl="0" indent="0" algn="l" rtl="0">
              <a:lnSpc>
                <a:spcPct val="115000"/>
              </a:lnSpc>
              <a:spcBef>
                <a:spcPts val="0"/>
              </a:spcBef>
              <a:spcAft>
                <a:spcPts val="0"/>
              </a:spcAft>
              <a:buClr>
                <a:schemeClr val="dk1"/>
              </a:buClr>
              <a:buSzPts val="1100"/>
              <a:buFont typeface="Arial"/>
              <a:buNone/>
            </a:pPr>
            <a:endParaRPr sz="1400" dirty="0">
              <a:latin typeface="Verdana" charset="0"/>
              <a:ea typeface="Verdana" charset="0"/>
              <a:cs typeface="Verdana" charset="0"/>
              <a:sym typeface="Verdana"/>
            </a:endParaRPr>
          </a:p>
          <a:p>
            <a:pPr marL="0" lvl="0" indent="0" algn="l" rtl="0">
              <a:lnSpc>
                <a:spcPct val="115000"/>
              </a:lnSpc>
              <a:spcBef>
                <a:spcPts val="0"/>
              </a:spcBef>
              <a:spcAft>
                <a:spcPts val="0"/>
              </a:spcAft>
              <a:buClr>
                <a:schemeClr val="dk1"/>
              </a:buClr>
              <a:buSzPts val="1100"/>
              <a:buFont typeface="Arial"/>
              <a:buNone/>
            </a:pPr>
            <a:r>
              <a:rPr lang="en" sz="1400" dirty="0">
                <a:latin typeface="Verdana" charset="0"/>
                <a:ea typeface="Verdana" charset="0"/>
                <a:cs typeface="Verdana" charset="0"/>
                <a:sym typeface="Verdana"/>
              </a:rPr>
              <a:t>Having time and space for conversation about disability can positively impact our practice and the learning environments we create.</a:t>
            </a:r>
            <a:endParaRPr lang="en-US" sz="1400" dirty="0">
              <a:latin typeface="Verdana" charset="0"/>
              <a:ea typeface="Verdana" charset="0"/>
              <a:cs typeface="Verdana" charset="0"/>
              <a:sym typeface="Verdana"/>
            </a:endParaRPr>
          </a:p>
          <a:p>
            <a:pPr marL="0" lvl="0" indent="0" algn="l" rtl="0">
              <a:lnSpc>
                <a:spcPct val="115000"/>
              </a:lnSpc>
              <a:spcBef>
                <a:spcPts val="0"/>
              </a:spcBef>
              <a:spcAft>
                <a:spcPts val="0"/>
              </a:spcAft>
              <a:buClr>
                <a:schemeClr val="dk1"/>
              </a:buClr>
              <a:buSzPts val="1100"/>
              <a:buFont typeface="Arial"/>
              <a:buNone/>
            </a:pPr>
            <a:endParaRPr sz="1200" dirty="0">
              <a:latin typeface="Verdana" charset="0"/>
              <a:ea typeface="Verdana" charset="0"/>
              <a:cs typeface="Verdana" charset="0"/>
              <a:sym typeface="Verdan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Using the social model of disability requires some understanding of what ableism is and how to identify it. </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However, few of us have had formal opportunity to learn about it. </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[INSTRUCTIONS – ask participants - Do you know what ableism is? Have you ever heard the word? If not, can you guess what it means?”] </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[If participants know the word, ask them to tell the group what it means. If not, tell them, “Ableism is discrimination based on disability. Like racism, classism, and sexism, it comes in many forms.”]</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endParaRPr sz="1400" dirty="0">
              <a:latin typeface="Verdana" charset="0"/>
              <a:ea typeface="Verdana" charset="0"/>
              <a:cs typeface="Verdana" charset="0"/>
              <a:sym typeface="Verdana"/>
            </a:endParaRPr>
          </a:p>
          <a:p>
            <a:pPr marL="0" marR="0" lvl="0" indent="0" algn="l" rtl="0">
              <a:lnSpc>
                <a:spcPct val="100000"/>
              </a:lnSpc>
              <a:spcBef>
                <a:spcPts val="0"/>
              </a:spcBef>
              <a:spcAft>
                <a:spcPts val="0"/>
              </a:spcAft>
              <a:buClr>
                <a:srgbClr val="000000"/>
              </a:buClr>
              <a:buSzPts val="1100"/>
              <a:buFont typeface="Arial"/>
              <a:buNone/>
            </a:pPr>
            <a:r>
              <a:rPr lang="en" sz="1400" dirty="0">
                <a:latin typeface="Verdana" charset="0"/>
                <a:ea typeface="Verdana" charset="0"/>
                <a:cs typeface="Verdana" charset="0"/>
                <a:sym typeface="Verdana"/>
              </a:rPr>
              <a:t>[INSTRUCTIONS – </a:t>
            </a:r>
            <a:r>
              <a:rPr lang="en" sz="1400" dirty="0">
                <a:solidFill>
                  <a:schemeClr val="dk1"/>
                </a:solidFill>
                <a:latin typeface="Verdana" charset="0"/>
                <a:ea typeface="Verdana" charset="0"/>
                <a:cs typeface="Verdana" charset="0"/>
                <a:sym typeface="Verdana"/>
              </a:rPr>
              <a:t>share a personal example of </a:t>
            </a:r>
            <a:r>
              <a:rPr lang="en" sz="1400" b="1" i="1" u="sng" dirty="0">
                <a:solidFill>
                  <a:schemeClr val="dk1"/>
                </a:solidFill>
                <a:latin typeface="Verdana" charset="0"/>
                <a:ea typeface="Verdana" charset="0"/>
                <a:cs typeface="Verdana" charset="0"/>
                <a:sym typeface="Verdana"/>
              </a:rPr>
              <a:t>learning the word </a:t>
            </a:r>
            <a:r>
              <a:rPr lang="en" sz="1400" dirty="0">
                <a:solidFill>
                  <a:schemeClr val="dk1"/>
                </a:solidFill>
                <a:latin typeface="Verdana" charset="0"/>
                <a:ea typeface="Verdana" charset="0"/>
                <a:cs typeface="Verdana" charset="0"/>
                <a:sym typeface="Verdana"/>
              </a:rPr>
              <a:t>- ableism (whether it is yours or an observation) to help facilitate the conversation.]</a:t>
            </a:r>
            <a:endParaRPr sz="1400" dirty="0">
              <a:latin typeface="Verdana" charset="0"/>
              <a:ea typeface="Verdana" charset="0"/>
              <a:cs typeface="Verdana" charset="0"/>
            </a:endParaRPr>
          </a:p>
          <a:p>
            <a:pPr marL="0" marR="0" lvl="0" indent="0" algn="l" rtl="0">
              <a:lnSpc>
                <a:spcPct val="100000"/>
              </a:lnSpc>
              <a:spcBef>
                <a:spcPts val="0"/>
              </a:spcBef>
              <a:spcAft>
                <a:spcPts val="0"/>
              </a:spcAft>
              <a:buClr>
                <a:srgbClr val="000000"/>
              </a:buClr>
              <a:buSzPts val="1100"/>
              <a:buFont typeface="Arial"/>
              <a:buNone/>
            </a:pP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[“For example, Suzanne did not learn the word until I started graduate school. As a student experiencing disability, she didn’t hear the word in elementary school, high school, or in 4 years of college. Even though she didn’t know the word, she had experienced ableism many, many times as a child, teen, and young adult. Do you think it might have been helpful for her to know the word?”]</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Now that we’ve established what it is, let’s think about times we’ve witnessed it. What does it look like? </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[INSTRUCTION - Allow participants to pair share or ask for volunteers to share out what they have witnessed.]</a:t>
            </a:r>
            <a:endParaRPr sz="1400" dirty="0">
              <a:latin typeface="Verdana" charset="0"/>
              <a:ea typeface="Verdana" charset="0"/>
              <a:cs typeface="Verdana" charset="0"/>
              <a:sym typeface="Verdana"/>
            </a:endParaRPr>
          </a:p>
        </p:txBody>
      </p:sp>
      <p:sp>
        <p:nvSpPr>
          <p:cNvPr id="147" name="Google Shape;14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Having a sense of what ableism is and what it looks look, we are considering barriers that individuals with disabilities face. </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The social model helps us remember that those barriers are often social barriers - in the environment, in policy, and in interactions within communities. </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Members of other oppressed groups can certainly relate to experience of unequal access. </a:t>
            </a: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endParaRPr sz="1400" dirty="0">
              <a:latin typeface="Verdana" charset="0"/>
              <a:ea typeface="Verdana" charset="0"/>
              <a:cs typeface="Verdana" charset="0"/>
              <a:sym typeface="Verdana"/>
            </a:endParaRPr>
          </a:p>
          <a:p>
            <a:pPr marL="457200" lvl="0" indent="-304800" algn="l" rtl="0">
              <a:lnSpc>
                <a:spcPct val="100000"/>
              </a:lnSpc>
              <a:spcBef>
                <a:spcPts val="0"/>
              </a:spcBef>
              <a:spcAft>
                <a:spcPts val="0"/>
              </a:spcAft>
              <a:buSzPts val="1200"/>
              <a:buFont typeface="Verdana"/>
              <a:buChar char="●"/>
            </a:pPr>
            <a:r>
              <a:rPr lang="en" sz="1400" dirty="0">
                <a:latin typeface="Verdana" charset="0"/>
                <a:ea typeface="Verdana" charset="0"/>
                <a:cs typeface="Verdana" charset="0"/>
                <a:sym typeface="Verdana"/>
              </a:rPr>
              <a:t>Folks with disabilities experience unequal recognition under the law. The image on this slide, created by Micah </a:t>
            </a:r>
            <a:r>
              <a:rPr lang="en" sz="1400" dirty="0" err="1">
                <a:latin typeface="Verdana" charset="0"/>
                <a:ea typeface="Verdana" charset="0"/>
                <a:cs typeface="Verdana" charset="0"/>
                <a:sym typeface="Verdana"/>
              </a:rPr>
              <a:t>Bazant</a:t>
            </a:r>
            <a:r>
              <a:rPr lang="en" sz="1400" dirty="0">
                <a:latin typeface="Verdana" charset="0"/>
                <a:ea typeface="Verdana" charset="0"/>
                <a:cs typeface="Verdana" charset="0"/>
                <a:sym typeface="Verdana"/>
              </a:rPr>
              <a:t>, shows a young black man wearing a black shirt with a white collar and a black beanie in the center of the image with a yellow backdrop.  On top of the image, there is black text that says “Justice for Mario Woods.” On the left side of the image, the black text says, “Over 50% of people killed by police are disabled. Disability Justice Now.” On the right side of the image, the black text says, “No comprehensive federal data is collected, but available reports shows at least half of those killed by police have psych disabilities. These statistics do not include people with mobility, sensory, or developmental impairments or people who are otherwise </a:t>
            </a:r>
            <a:r>
              <a:rPr lang="en" sz="1400" dirty="0" err="1">
                <a:latin typeface="Verdana" charset="0"/>
                <a:ea typeface="Verdana" charset="0"/>
                <a:cs typeface="Verdana" charset="0"/>
                <a:sym typeface="Verdana"/>
              </a:rPr>
              <a:t>neurodivergent</a:t>
            </a:r>
            <a:r>
              <a:rPr lang="en" sz="1400" dirty="0">
                <a:latin typeface="Verdana" charset="0"/>
                <a:ea typeface="Verdana" charset="0"/>
                <a:cs typeface="Verdana" charset="0"/>
                <a:sym typeface="Verdana"/>
              </a:rPr>
              <a:t> or sick/chronically ill. #Black Disabled Lives Matter.” Mario Woods was a 26-year-old killed by the police in 2015 when he didn’t drop the knife he was holding, and in the end, police were not charged with the killing.</a:t>
            </a:r>
            <a:endParaRPr sz="1400" dirty="0">
              <a:latin typeface="Verdana" charset="0"/>
              <a:ea typeface="Verdana" charset="0"/>
              <a:cs typeface="Verdana" charset="0"/>
              <a:sym typeface="Verdana"/>
            </a:endParaRPr>
          </a:p>
          <a:p>
            <a:pPr marL="457200" lvl="0" indent="-304800" algn="l" rtl="0">
              <a:lnSpc>
                <a:spcPct val="100000"/>
              </a:lnSpc>
              <a:spcBef>
                <a:spcPts val="0"/>
              </a:spcBef>
              <a:spcAft>
                <a:spcPts val="0"/>
              </a:spcAft>
              <a:buSzPts val="1200"/>
              <a:buFont typeface="Verdana"/>
              <a:buChar char="●"/>
            </a:pPr>
            <a:r>
              <a:rPr lang="en" sz="1400" dirty="0">
                <a:latin typeface="Verdana" charset="0"/>
                <a:ea typeface="Verdana" charset="0"/>
                <a:cs typeface="Verdana" charset="0"/>
                <a:sym typeface="Verdana"/>
              </a:rPr>
              <a:t>Aside from that grave injustice, students with disabilities experience unequal education, sometimes segregated and sometimes underserved or neglected in mainstream settings. </a:t>
            </a:r>
            <a:endParaRPr sz="1400" dirty="0">
              <a:latin typeface="Verdana" charset="0"/>
              <a:ea typeface="Verdana" charset="0"/>
              <a:cs typeface="Verdana" charset="0"/>
              <a:sym typeface="Verdana"/>
            </a:endParaRPr>
          </a:p>
          <a:p>
            <a:pPr marL="457200" lvl="0" indent="-304800" algn="l" rtl="0">
              <a:lnSpc>
                <a:spcPct val="100000"/>
              </a:lnSpc>
              <a:spcBef>
                <a:spcPts val="0"/>
              </a:spcBef>
              <a:spcAft>
                <a:spcPts val="0"/>
              </a:spcAft>
              <a:buSzPts val="1200"/>
              <a:buFont typeface="Verdana"/>
              <a:buChar char="●"/>
            </a:pPr>
            <a:r>
              <a:rPr lang="en" sz="1400" dirty="0">
                <a:latin typeface="Verdana" charset="0"/>
                <a:ea typeface="Verdana" charset="0"/>
                <a:cs typeface="Verdana" charset="0"/>
                <a:sym typeface="Verdana"/>
              </a:rPr>
              <a:t>Many are denied employment opportunities or receive subminimum wage for their labor. </a:t>
            </a:r>
            <a:endParaRPr sz="1400" dirty="0">
              <a:latin typeface="Verdana" charset="0"/>
              <a:ea typeface="Verdana" charset="0"/>
              <a:cs typeface="Verdana" charset="0"/>
              <a:sym typeface="Verdana"/>
            </a:endParaRPr>
          </a:p>
          <a:p>
            <a:pPr marL="457200" lvl="0" indent="-304800" algn="l" rtl="0">
              <a:lnSpc>
                <a:spcPct val="100000"/>
              </a:lnSpc>
              <a:spcBef>
                <a:spcPts val="0"/>
              </a:spcBef>
              <a:spcAft>
                <a:spcPts val="0"/>
              </a:spcAft>
              <a:buSzPts val="1200"/>
              <a:buFont typeface="Verdana"/>
              <a:buChar char="●"/>
            </a:pPr>
            <a:r>
              <a:rPr lang="en" sz="1400" dirty="0">
                <a:latin typeface="Verdana" charset="0"/>
                <a:ea typeface="Verdana" charset="0"/>
                <a:cs typeface="Verdana" charset="0"/>
                <a:sym typeface="Verdana"/>
              </a:rPr>
              <a:t>Many experience unequal freedom of movement, often denied opportunities to move, live, and work where they choose.</a:t>
            </a:r>
            <a:endParaRPr sz="1400" dirty="0">
              <a:latin typeface="Verdana" charset="0"/>
              <a:ea typeface="Verdana" charset="0"/>
              <a:cs typeface="Verdana" charset="0"/>
              <a:sym typeface="Verdana"/>
            </a:endParaRPr>
          </a:p>
          <a:p>
            <a:pPr marL="457200" lvl="0" indent="-304800" algn="l" rtl="0">
              <a:lnSpc>
                <a:spcPct val="100000"/>
              </a:lnSpc>
              <a:spcBef>
                <a:spcPts val="0"/>
              </a:spcBef>
              <a:spcAft>
                <a:spcPts val="0"/>
              </a:spcAft>
              <a:buSzPts val="1200"/>
              <a:buFont typeface="Verdana"/>
              <a:buChar char="●"/>
            </a:pPr>
            <a:r>
              <a:rPr lang="en" sz="1400" dirty="0">
                <a:latin typeface="Verdana" charset="0"/>
                <a:ea typeface="Verdana" charset="0"/>
                <a:cs typeface="Verdana" charset="0"/>
                <a:sym typeface="Verdana"/>
              </a:rPr>
              <a:t>Many also find a lack of transportation: public transportation, accessible transportation, affordable transportation. One example, newer companies like Uber and Lyft have provided a new mode of transportation with very little provision for wheelchair access.</a:t>
            </a: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These inequalities related to ableism are consequential. It’s important to acknowledge that many folks experience double or multiple forms of discrimination. </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[INSTRUCTION - Ask participants, “What do you already know about this?” Allow them to discuss in pair share or as a group.] </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Some of us experience ableism and racism, ableism and sexism, etc. The social model moves us to not only acknowledge these forms of oppression as barriers but. also to work to remove them.  </a:t>
            </a: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[Micah </a:t>
            </a:r>
            <a:r>
              <a:rPr lang="en" sz="1400" dirty="0" err="1">
                <a:latin typeface="Verdana" charset="0"/>
                <a:ea typeface="Verdana" charset="0"/>
                <a:cs typeface="Verdana" charset="0"/>
                <a:sym typeface="Verdana"/>
              </a:rPr>
              <a:t>Bazant</a:t>
            </a:r>
            <a:r>
              <a:rPr lang="en" sz="1400" dirty="0">
                <a:latin typeface="Verdana" charset="0"/>
                <a:ea typeface="Verdana" charset="0"/>
                <a:cs typeface="Verdana" charset="0"/>
                <a:sym typeface="Verdana"/>
              </a:rPr>
              <a:t> gave permission to use this image.]</a:t>
            </a:r>
            <a:endParaRPr lang="en-US" sz="1400" dirty="0">
              <a:latin typeface="Verdana" charset="0"/>
              <a:ea typeface="Verdana" charset="0"/>
              <a:cs typeface="Verdana" charset="0"/>
              <a:sym typeface="Verdana"/>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b="0" i="0" u="none" strike="noStrike" cap="none" dirty="0" err="1">
                <a:solidFill>
                  <a:srgbClr val="000000"/>
                </a:solidFill>
                <a:effectLst/>
                <a:latin typeface="Verdana" charset="0"/>
                <a:ea typeface="Verdana" charset="0"/>
                <a:cs typeface="Verdana" charset="0"/>
                <a:sym typeface="Arial"/>
              </a:rPr>
              <a:t>Bazant</a:t>
            </a:r>
            <a:r>
              <a:rPr lang="en-US" sz="1400" b="0" i="0" u="none" strike="noStrike" cap="none" dirty="0">
                <a:solidFill>
                  <a:srgbClr val="000000"/>
                </a:solidFill>
                <a:effectLst/>
                <a:latin typeface="Verdana" charset="0"/>
                <a:ea typeface="Verdana" charset="0"/>
                <a:cs typeface="Verdana" charset="0"/>
                <a:sym typeface="Arial"/>
              </a:rPr>
              <a:t>, M. &amp; Sins Invalid (December 2015). </a:t>
            </a:r>
            <a:r>
              <a:rPr lang="en-US" sz="1400" b="0" i="1" u="none" strike="noStrike" cap="none" dirty="0">
                <a:solidFill>
                  <a:srgbClr val="000000"/>
                </a:solidFill>
                <a:effectLst/>
                <a:latin typeface="Verdana" charset="0"/>
                <a:ea typeface="Verdana" charset="0"/>
                <a:cs typeface="Verdana" charset="0"/>
                <a:sym typeface="Arial"/>
              </a:rPr>
              <a:t>Justice for Mario Woods. </a:t>
            </a:r>
            <a:r>
              <a:rPr lang="en-US" sz="1400" b="0" i="0" u="none" strike="noStrike" cap="none" dirty="0">
                <a:solidFill>
                  <a:srgbClr val="000000"/>
                </a:solidFill>
                <a:effectLst/>
                <a:latin typeface="Verdana" charset="0"/>
                <a:ea typeface="Verdana" charset="0"/>
                <a:cs typeface="Verdana" charset="0"/>
                <a:sym typeface="Arial"/>
              </a:rPr>
              <a:t>[Digital Image]. </a:t>
            </a:r>
            <a:r>
              <a:rPr lang="en-US" sz="1400" b="0" i="0" u="sng" strike="noStrike" cap="none" dirty="0">
                <a:solidFill>
                  <a:srgbClr val="000000"/>
                </a:solidFill>
                <a:effectLst/>
                <a:latin typeface="Verdana" charset="0"/>
                <a:ea typeface="Verdana" charset="0"/>
                <a:cs typeface="Verdana" charset="0"/>
                <a:sym typeface="Arial"/>
                <a:hlinkClick r:id="rId3"/>
              </a:rPr>
              <a:t>https://www.micahbazant.com/mario-woods</a:t>
            </a:r>
            <a:r>
              <a:rPr lang="en-US" sz="1400" b="0" i="0" u="sng" strike="noStrike" cap="none" dirty="0">
                <a:solidFill>
                  <a:srgbClr val="000000"/>
                </a:solidFill>
                <a:effectLst/>
                <a:latin typeface="Verdana" charset="0"/>
                <a:ea typeface="Verdana" charset="0"/>
                <a:cs typeface="Verdana" charset="0"/>
                <a:sym typeface="Arial"/>
              </a:rPr>
              <a:t> . </a:t>
            </a:r>
            <a:r>
              <a:rPr lang="en-US" sz="1400" b="0" i="0" u="none" strike="noStrike" cap="none" dirty="0">
                <a:solidFill>
                  <a:srgbClr val="000000"/>
                </a:solidFill>
                <a:effectLst/>
                <a:latin typeface="Verdana" charset="0"/>
                <a:ea typeface="Verdana" charset="0"/>
                <a:cs typeface="Verdana" charset="0"/>
                <a:sym typeface="Arial"/>
              </a:rPr>
              <a:t>Clarion Mural Project.</a:t>
            </a:r>
          </a:p>
          <a:p>
            <a:pPr marL="0" lvl="0" indent="0" algn="l" rtl="0">
              <a:lnSpc>
                <a:spcPct val="100000"/>
              </a:lnSpc>
              <a:spcBef>
                <a:spcPts val="0"/>
              </a:spcBef>
              <a:spcAft>
                <a:spcPts val="0"/>
              </a:spcAft>
              <a:buSzPts val="1100"/>
              <a:buNone/>
            </a:pPr>
            <a:endParaRPr sz="1200" dirty="0">
              <a:latin typeface="Verdana"/>
              <a:ea typeface="Verdana"/>
              <a:cs typeface="Verdana"/>
              <a:sym typeface="Verdana"/>
            </a:endParaRPr>
          </a:p>
        </p:txBody>
      </p:sp>
      <p:sp>
        <p:nvSpPr>
          <p:cNvPr id="155" name="Google Shape;15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dirty="0">
                <a:latin typeface="Verdana"/>
                <a:ea typeface="Verdana"/>
                <a:cs typeface="Verdana"/>
                <a:sym typeface="Verdana"/>
              </a:rPr>
              <a:t>Now, we are going to return to the memories you shared. </a:t>
            </a:r>
            <a:endParaRPr sz="1400" dirty="0"/>
          </a:p>
          <a:p>
            <a:pPr marL="0" lvl="0" indent="0" algn="l" rtl="0">
              <a:lnSpc>
                <a:spcPct val="100000"/>
              </a:lnSpc>
              <a:spcBef>
                <a:spcPts val="0"/>
              </a:spcBef>
              <a:spcAft>
                <a:spcPts val="0"/>
              </a:spcAft>
              <a:buSzPts val="1100"/>
              <a:buNone/>
            </a:pPr>
            <a:endParaRPr sz="1400" dirty="0">
              <a:latin typeface="Verdana"/>
              <a:ea typeface="Verdana"/>
              <a:cs typeface="Verdana"/>
              <a:sym typeface="Verdana"/>
            </a:endParaRPr>
          </a:p>
          <a:p>
            <a:pPr marL="0" lvl="0" indent="0" algn="l" rtl="0">
              <a:lnSpc>
                <a:spcPct val="100000"/>
              </a:lnSpc>
              <a:spcBef>
                <a:spcPts val="0"/>
              </a:spcBef>
              <a:spcAft>
                <a:spcPts val="0"/>
              </a:spcAft>
              <a:buSzPts val="1100"/>
              <a:buNone/>
            </a:pPr>
            <a:r>
              <a:rPr lang="en" sz="1400" dirty="0">
                <a:latin typeface="Verdana"/>
                <a:ea typeface="Verdana"/>
                <a:cs typeface="Verdana"/>
                <a:sym typeface="Verdana"/>
              </a:rPr>
              <a:t>As you consider those memories, can you identify which model of disability (medical or social) you relied on at the time? </a:t>
            </a:r>
            <a:endParaRPr sz="1400" dirty="0"/>
          </a:p>
          <a:p>
            <a:pPr marL="0" lvl="0" indent="0" algn="l" rtl="0">
              <a:lnSpc>
                <a:spcPct val="100000"/>
              </a:lnSpc>
              <a:spcBef>
                <a:spcPts val="0"/>
              </a:spcBef>
              <a:spcAft>
                <a:spcPts val="0"/>
              </a:spcAft>
              <a:buSzPts val="1100"/>
              <a:buNone/>
            </a:pPr>
            <a:endParaRPr sz="1400" dirty="0">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r>
              <a:rPr lang="en" sz="1400" dirty="0">
                <a:solidFill>
                  <a:schemeClr val="dk1"/>
                </a:solidFill>
                <a:latin typeface="Verdana"/>
                <a:ea typeface="Verdana"/>
                <a:cs typeface="Verdana"/>
                <a:sym typeface="Verdana"/>
              </a:rPr>
              <a:t>[INSTRUCTIONS – Give the participants 4-5 minutes to share in pairs.  When the discussion is over thank them, and ask for feedback about what they noticed.] </a:t>
            </a:r>
            <a:endParaRPr sz="1400" dirty="0"/>
          </a:p>
          <a:p>
            <a:pPr marL="0" lvl="0" indent="0" algn="l" rtl="0">
              <a:lnSpc>
                <a:spcPct val="100000"/>
              </a:lnSpc>
              <a:spcBef>
                <a:spcPts val="0"/>
              </a:spcBef>
              <a:spcAft>
                <a:spcPts val="0"/>
              </a:spcAft>
              <a:buSzPts val="1100"/>
              <a:buNone/>
            </a:pPr>
            <a:r>
              <a:rPr lang="en" sz="1400" dirty="0">
                <a:latin typeface="Verdana"/>
                <a:ea typeface="Verdana"/>
                <a:cs typeface="Verdana"/>
                <a:sym typeface="Verdana"/>
              </a:rPr>
              <a:t>[Summarize the participants shared]</a:t>
            </a:r>
            <a:endParaRPr sz="1400" dirty="0"/>
          </a:p>
          <a:p>
            <a:pPr marL="0" lvl="0" indent="0" algn="l" rtl="0">
              <a:lnSpc>
                <a:spcPct val="100000"/>
              </a:lnSpc>
              <a:spcBef>
                <a:spcPts val="0"/>
              </a:spcBef>
              <a:spcAft>
                <a:spcPts val="0"/>
              </a:spcAft>
              <a:buSzPts val="1100"/>
              <a:buNone/>
            </a:pPr>
            <a:endParaRPr sz="1400" dirty="0">
              <a:latin typeface="Verdana"/>
              <a:ea typeface="Verdana"/>
              <a:cs typeface="Verdana"/>
              <a:sym typeface="Verdana"/>
            </a:endParaRPr>
          </a:p>
          <a:p>
            <a:pPr marL="0" lvl="0" indent="0" algn="l" rtl="0">
              <a:lnSpc>
                <a:spcPct val="100000"/>
              </a:lnSpc>
              <a:spcBef>
                <a:spcPts val="0"/>
              </a:spcBef>
              <a:spcAft>
                <a:spcPts val="0"/>
              </a:spcAft>
              <a:buSzPts val="1100"/>
              <a:buNone/>
            </a:pPr>
            <a:r>
              <a:rPr lang="en" sz="1400" dirty="0">
                <a:latin typeface="Verdana"/>
                <a:ea typeface="Verdana"/>
                <a:cs typeface="Verdana"/>
                <a:sym typeface="Verdana"/>
              </a:rPr>
              <a:t>It’s certainly okay to acknowledge our use of the medical model because we know our conceptions are continually changing as we gain new information. </a:t>
            </a:r>
            <a:endParaRPr sz="1400" dirty="0">
              <a:latin typeface="Verdana"/>
              <a:ea typeface="Verdana"/>
              <a:cs typeface="Verdana"/>
              <a:sym typeface="Verdana"/>
            </a:endParaRPr>
          </a:p>
          <a:p>
            <a:pPr marL="0" lvl="0" indent="0" algn="l" rtl="0">
              <a:lnSpc>
                <a:spcPct val="100000"/>
              </a:lnSpc>
              <a:spcBef>
                <a:spcPts val="0"/>
              </a:spcBef>
              <a:spcAft>
                <a:spcPts val="0"/>
              </a:spcAft>
              <a:buSzPts val="1100"/>
              <a:buNone/>
            </a:pPr>
            <a:endParaRPr sz="1400" dirty="0">
              <a:latin typeface="Verdana"/>
              <a:ea typeface="Verdana"/>
              <a:cs typeface="Verdana"/>
              <a:sym typeface="Verdana"/>
            </a:endParaRPr>
          </a:p>
          <a:p>
            <a:pPr marL="0" lvl="0" indent="0" algn="l" rtl="0">
              <a:lnSpc>
                <a:spcPct val="100000"/>
              </a:lnSpc>
              <a:spcBef>
                <a:spcPts val="0"/>
              </a:spcBef>
              <a:spcAft>
                <a:spcPts val="0"/>
              </a:spcAft>
              <a:buSzPts val="1100"/>
              <a:buNone/>
            </a:pPr>
            <a:r>
              <a:rPr lang="en" sz="1400" dirty="0">
                <a:latin typeface="Verdana"/>
                <a:ea typeface="Verdana"/>
                <a:cs typeface="Verdana"/>
                <a:sym typeface="Verdana"/>
              </a:rPr>
              <a:t>The point of this exercise is to practice our skill in identifying models of disability. </a:t>
            </a:r>
            <a:r>
              <a:rPr lang="en" sz="1400" dirty="0">
                <a:solidFill>
                  <a:schemeClr val="dk1"/>
                </a:solidFill>
                <a:latin typeface="Verdana"/>
                <a:ea typeface="Verdana"/>
                <a:cs typeface="Verdana"/>
                <a:sym typeface="Verdana"/>
              </a:rPr>
              <a:t>If we haven’t yet used the social model, we might be able to start imagining how it might change our thinking and our interactions. Practice being a non-judgmental listener as you pair-share again.</a:t>
            </a:r>
            <a:endParaRPr sz="1400" dirty="0">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100"/>
              <a:buNone/>
            </a:pPr>
            <a:endParaRPr sz="1400" dirty="0">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100"/>
              <a:buNone/>
            </a:pPr>
            <a:r>
              <a:rPr lang="en" sz="1400" dirty="0">
                <a:solidFill>
                  <a:schemeClr val="dk1"/>
                </a:solidFill>
                <a:latin typeface="Verdana"/>
                <a:ea typeface="Verdana"/>
                <a:cs typeface="Verdana"/>
                <a:sym typeface="Verdana"/>
              </a:rPr>
              <a:t>It may be important to acknowledge that people with disabilities often rely on assistance from medical professionals. A rejection of the medical model does not mean we need to discount the importance of the medical field. Rather, it is rejecting the notion that disability can be understood solely with medical terms.</a:t>
            </a:r>
            <a:endParaRPr sz="1400" dirty="0">
              <a:solidFill>
                <a:schemeClr val="dk1"/>
              </a:solidFill>
              <a:latin typeface="Verdana"/>
              <a:ea typeface="Verdana"/>
              <a:cs typeface="Verdana"/>
              <a:sym typeface="Verdan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The way we think about disability matters.</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Why? </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What difference might it make in the world? </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In the lives of your students? </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Within your own families?</a:t>
            </a: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[INSTRUCTIONS - Ask for some ideas from the </a:t>
            </a:r>
            <a:r>
              <a:rPr lang="en" sz="1400" u="none" dirty="0">
                <a:latin typeface="Verdana" charset="0"/>
                <a:ea typeface="Verdana" charset="0"/>
                <a:cs typeface="Verdana" charset="0"/>
                <a:sym typeface="Verdana"/>
              </a:rPr>
              <a:t>participants. Validate or redirect as needed.]</a:t>
            </a:r>
            <a:endParaRPr lang="en-US" sz="1400" u="none"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endParaRPr lang="en-US" sz="1400" u="none" dirty="0">
              <a:latin typeface="Verdana" charset="0"/>
              <a:ea typeface="Verdana" charset="0"/>
              <a:cs typeface="Verdana" charset="0"/>
              <a:sym typeface="Verdana"/>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b="0" i="0" u="none" strike="noStrike" cap="none" dirty="0">
                <a:solidFill>
                  <a:srgbClr val="000000"/>
                </a:solidFill>
                <a:effectLst/>
                <a:latin typeface="Verdana" charset="0"/>
                <a:ea typeface="Verdana" charset="0"/>
                <a:cs typeface="Verdana" charset="0"/>
                <a:sym typeface="Arial"/>
              </a:rPr>
              <a:t>Philippi, E. (2019). </a:t>
            </a:r>
            <a:r>
              <a:rPr lang="en-US" sz="1400" b="0" i="1" u="none" strike="noStrike" cap="none" dirty="0">
                <a:solidFill>
                  <a:srgbClr val="000000"/>
                </a:solidFill>
                <a:effectLst/>
                <a:latin typeface="Verdana" charset="0"/>
                <a:ea typeface="Verdana" charset="0"/>
                <a:cs typeface="Verdana" charset="0"/>
                <a:sym typeface="Arial"/>
              </a:rPr>
              <a:t>Cat peeking through blinds. </a:t>
            </a:r>
            <a:r>
              <a:rPr lang="en-US" sz="1400" b="0" i="0" u="none" strike="noStrike" cap="none" dirty="0">
                <a:solidFill>
                  <a:srgbClr val="000000"/>
                </a:solidFill>
                <a:effectLst/>
                <a:latin typeface="Verdana" charset="0"/>
                <a:ea typeface="Verdana" charset="0"/>
                <a:cs typeface="Verdana" charset="0"/>
                <a:sym typeface="Arial"/>
              </a:rPr>
              <a:t>[Unpublished personal photo].</a:t>
            </a:r>
          </a:p>
          <a:p>
            <a:pPr marL="0" lvl="0" indent="0" algn="l" rtl="0">
              <a:lnSpc>
                <a:spcPct val="100000"/>
              </a:lnSpc>
              <a:spcBef>
                <a:spcPts val="0"/>
              </a:spcBef>
              <a:spcAft>
                <a:spcPts val="0"/>
              </a:spcAft>
              <a:buSzPts val="1100"/>
              <a:buNone/>
            </a:pPr>
            <a:endParaRPr sz="1200" dirty="0">
              <a:latin typeface="Verdana"/>
              <a:ea typeface="Verdana"/>
              <a:cs typeface="Verdana"/>
              <a:sym typeface="Verdana"/>
            </a:endParaRPr>
          </a:p>
        </p:txBody>
      </p:sp>
      <p:sp>
        <p:nvSpPr>
          <p:cNvPr id="174" name="Google Shape;174;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
        <p:nvSpPr>
          <p:cNvPr id="182" name="Google Shape;182;p14:notes"/>
          <p:cNvSpPr>
            <a:spLocks noGrp="1" noRot="1" noChangeAspect="1"/>
          </p:cNvSpPr>
          <p:nvPr>
            <p:ph type="sldImg" idx="2"/>
          </p:nvPr>
        </p:nvSpPr>
        <p:spPr>
          <a:xfrm>
            <a:off x="533400" y="1219200"/>
            <a:ext cx="6096000" cy="34305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3" name="Google Shape;183;p14:notes"/>
          <p:cNvSpPr txBox="1">
            <a:spLocks noGrp="1"/>
          </p:cNvSpPr>
          <p:nvPr>
            <p:ph type="body" idx="1"/>
          </p:nvPr>
        </p:nvSpPr>
        <p:spPr>
          <a:xfrm>
            <a:off x="990008" y="4876906"/>
            <a:ext cx="5258700" cy="3962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 sz="1400" dirty="0">
                <a:solidFill>
                  <a:schemeClr val="dk1"/>
                </a:solidFill>
                <a:latin typeface="Verdana"/>
                <a:ea typeface="Verdana"/>
                <a:cs typeface="Verdana"/>
                <a:sym typeface="Verdana"/>
              </a:rPr>
              <a:t>A young person’s understanding of disability impacts their view of themselves and the expectations and goals they have for their lives. </a:t>
            </a:r>
            <a:endParaRPr sz="1400" dirty="0"/>
          </a:p>
          <a:p>
            <a:pPr marL="0" marR="0" lvl="0" indent="0" algn="l" rtl="0">
              <a:lnSpc>
                <a:spcPct val="100000"/>
              </a:lnSpc>
              <a:spcBef>
                <a:spcPts val="0"/>
              </a:spcBef>
              <a:spcAft>
                <a:spcPts val="0"/>
              </a:spcAft>
              <a:buSzPts val="1100"/>
              <a:buNone/>
            </a:pPr>
            <a:endParaRPr sz="1400"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SzPts val="1100"/>
              <a:buNone/>
            </a:pPr>
            <a:r>
              <a:rPr lang="en" sz="1400" dirty="0">
                <a:solidFill>
                  <a:schemeClr val="dk1"/>
                </a:solidFill>
                <a:latin typeface="Verdana"/>
                <a:ea typeface="Verdana"/>
                <a:cs typeface="Verdana"/>
                <a:sym typeface="Verdana"/>
              </a:rPr>
              <a:t>If they view disability as a deficit, how would this impact how they see themselves? </a:t>
            </a:r>
            <a:endParaRPr sz="1400" dirty="0"/>
          </a:p>
          <a:p>
            <a:pPr marL="0" marR="0" lvl="0" indent="0" algn="l" rtl="0">
              <a:lnSpc>
                <a:spcPct val="100000"/>
              </a:lnSpc>
              <a:spcBef>
                <a:spcPts val="0"/>
              </a:spcBef>
              <a:spcAft>
                <a:spcPts val="0"/>
              </a:spcAft>
              <a:buSzPts val="1100"/>
              <a:buNone/>
            </a:pPr>
            <a:endParaRPr sz="1400"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SzPts val="1100"/>
              <a:buNone/>
            </a:pPr>
            <a:r>
              <a:rPr lang="en" sz="1400" dirty="0">
                <a:solidFill>
                  <a:schemeClr val="dk1"/>
                </a:solidFill>
                <a:latin typeface="Verdana"/>
                <a:ea typeface="Verdana"/>
                <a:cs typeface="Verdana"/>
                <a:sym typeface="Verdana"/>
              </a:rPr>
              <a:t>Could that change if they viewed disability as a natural part of human diversity?</a:t>
            </a:r>
            <a:endParaRPr sz="1400" dirty="0">
              <a:solidFill>
                <a:schemeClr val="dk1"/>
              </a:solidFill>
              <a:latin typeface="Verdana"/>
              <a:ea typeface="Verdana"/>
              <a:cs typeface="Verdana"/>
              <a:sym typeface="Verdan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 sz="1400" dirty="0">
                <a:solidFill>
                  <a:schemeClr val="dk1"/>
                </a:solidFill>
                <a:latin typeface="Verdana"/>
                <a:ea typeface="Verdana"/>
                <a:cs typeface="Verdana"/>
                <a:sym typeface="Verdana"/>
              </a:rPr>
              <a:t>A number of things can influence young people’s conception of disability. You might be relieved to know it’s not just teacher practice!</a:t>
            </a:r>
            <a:endParaRPr sz="1400"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Calibri"/>
              <a:buNone/>
            </a:pPr>
            <a:endParaRPr sz="1400" dirty="0">
              <a:solidFill>
                <a:schemeClr val="dk1"/>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Calibri"/>
              <a:buNone/>
            </a:pPr>
            <a:r>
              <a:rPr lang="en" sz="1400" dirty="0">
                <a:solidFill>
                  <a:schemeClr val="dk1"/>
                </a:solidFill>
                <a:latin typeface="Verdana"/>
                <a:ea typeface="Verdana"/>
                <a:cs typeface="Verdana"/>
                <a:sym typeface="Verdana"/>
              </a:rPr>
              <a:t>Media depictions teach young people about gender roles, race relations, and disability too. How do they see themselves portrayed on TV, in movies, and in books? Are those positive or negative representations? </a:t>
            </a:r>
            <a:endParaRPr sz="1400"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Calibri"/>
              <a:buNone/>
            </a:pPr>
            <a:endParaRPr sz="1400"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Calibri"/>
              <a:buNone/>
            </a:pPr>
            <a:r>
              <a:rPr lang="en" sz="1400" dirty="0">
                <a:solidFill>
                  <a:schemeClr val="dk1"/>
                </a:solidFill>
                <a:latin typeface="Verdana"/>
                <a:ea typeface="Verdana"/>
                <a:cs typeface="Verdana"/>
                <a:sym typeface="Verdana"/>
              </a:rPr>
              <a:t>If we look at the next few bullets, we probably see influences we often consider. Certainly, parents’ and peers’ beliefs make an impact. For those who experience disability, medical professionals provide advice, sometimes helpful, sometimes misguided. Teacher practices play a role, encouraging growth or limiting opportunity. </a:t>
            </a:r>
            <a:endParaRPr sz="1400"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Calibri"/>
              <a:buNone/>
            </a:pPr>
            <a:endParaRPr sz="1400"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Calibri"/>
              <a:buNone/>
            </a:pPr>
            <a:r>
              <a:rPr lang="en" sz="1400" dirty="0">
                <a:solidFill>
                  <a:schemeClr val="dk1"/>
                </a:solidFill>
                <a:latin typeface="Verdana"/>
                <a:ea typeface="Verdana"/>
                <a:cs typeface="Verdana"/>
                <a:sym typeface="Verdana"/>
              </a:rPr>
              <a:t>Social policies and practices that are inclusive or exclusive make a difference. Young people growing up after the passage of the Americans with Disabilities Act interact differently with the world than those from earlier generations. </a:t>
            </a:r>
            <a:endParaRPr sz="1400"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Calibri"/>
              <a:buNone/>
            </a:pPr>
            <a:endParaRPr sz="1400"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Calibri"/>
              <a:buNone/>
            </a:pPr>
            <a:r>
              <a:rPr lang="en" sz="1400" dirty="0">
                <a:solidFill>
                  <a:schemeClr val="dk1"/>
                </a:solidFill>
                <a:latin typeface="Verdana"/>
                <a:ea typeface="Verdana"/>
                <a:cs typeface="Verdana"/>
                <a:sym typeface="Verdana"/>
              </a:rPr>
              <a:t>A finally we see disability community. What is disability community? People define this in a variety of ways. For our purposes today, let’s think about it as the folks with firsthand disability experience that young people see or interact with in their communities. Are they sharing wisdom? Are they leading lives that provide examples young people want to follow? Do young people even have access to them?</a:t>
            </a:r>
            <a:endParaRPr sz="1400"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Calibri"/>
              <a:buNone/>
            </a:pPr>
            <a:r>
              <a:rPr lang="en" sz="1400" dirty="0">
                <a:solidFill>
                  <a:schemeClr val="dk1"/>
                </a:solidFill>
                <a:latin typeface="Verdana"/>
                <a:ea typeface="Verdana"/>
                <a:cs typeface="Verdana"/>
                <a:sym typeface="Verdana"/>
              </a:rPr>
              <a:t> </a:t>
            </a:r>
            <a:endParaRPr sz="1400" dirty="0">
              <a:solidFill>
                <a:schemeClr val="dk1"/>
              </a:solidFill>
              <a:latin typeface="Verdana"/>
              <a:ea typeface="Verdana"/>
              <a:cs typeface="Verdana"/>
              <a:sym typeface="Verdana"/>
            </a:endParaRPr>
          </a:p>
        </p:txBody>
      </p:sp>
      <p:sp>
        <p:nvSpPr>
          <p:cNvPr id="199" name="Google Shape;19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dirty="0">
                <a:latin typeface="Verdana"/>
                <a:ea typeface="Verdana"/>
                <a:cs typeface="Verdana"/>
                <a:sym typeface="Verdana"/>
              </a:rPr>
              <a:t>When you introduced yourself at the beginning of our time together, you completed the sentence: “Disability is…”  </a:t>
            </a:r>
            <a:endParaRPr sz="1400" dirty="0"/>
          </a:p>
          <a:p>
            <a:pPr marL="0" lvl="0" indent="0" algn="l" rtl="0">
              <a:lnSpc>
                <a:spcPct val="100000"/>
              </a:lnSpc>
              <a:spcBef>
                <a:spcPts val="0"/>
              </a:spcBef>
              <a:spcAft>
                <a:spcPts val="0"/>
              </a:spcAft>
              <a:buSzPts val="1100"/>
              <a:buNone/>
            </a:pPr>
            <a:endParaRPr sz="1400" dirty="0">
              <a:latin typeface="Verdana"/>
              <a:ea typeface="Verdana"/>
              <a:cs typeface="Verdana"/>
              <a:sym typeface="Verdana"/>
            </a:endParaRPr>
          </a:p>
          <a:p>
            <a:pPr marL="0" lvl="0" indent="0" algn="l" rtl="0">
              <a:lnSpc>
                <a:spcPct val="100000"/>
              </a:lnSpc>
              <a:spcBef>
                <a:spcPts val="0"/>
              </a:spcBef>
              <a:spcAft>
                <a:spcPts val="0"/>
              </a:spcAft>
              <a:buSzPts val="1100"/>
              <a:buNone/>
            </a:pPr>
            <a:r>
              <a:rPr lang="en" sz="1400" dirty="0">
                <a:latin typeface="Verdana"/>
                <a:ea typeface="Verdana"/>
                <a:cs typeface="Verdana"/>
                <a:sym typeface="Verdana"/>
              </a:rPr>
              <a:t>Now that you’ve had an opportunity to compare the medical model and the social model, rewrite your definition using the social model. </a:t>
            </a:r>
            <a:endParaRPr sz="1400" dirty="0"/>
          </a:p>
          <a:p>
            <a:pPr marL="0" lvl="0" indent="0" algn="l" rtl="0">
              <a:lnSpc>
                <a:spcPct val="100000"/>
              </a:lnSpc>
              <a:spcBef>
                <a:spcPts val="0"/>
              </a:spcBef>
              <a:spcAft>
                <a:spcPts val="0"/>
              </a:spcAft>
              <a:buSzPts val="1100"/>
              <a:buNone/>
            </a:pPr>
            <a:endParaRPr sz="1400" dirty="0">
              <a:latin typeface="Verdana"/>
              <a:ea typeface="Verdana"/>
              <a:cs typeface="Verdana"/>
              <a:sym typeface="Verdana"/>
            </a:endParaRPr>
          </a:p>
          <a:p>
            <a:pPr marL="0" lvl="0" indent="0" algn="l" rtl="0">
              <a:lnSpc>
                <a:spcPct val="100000"/>
              </a:lnSpc>
              <a:spcBef>
                <a:spcPts val="0"/>
              </a:spcBef>
              <a:spcAft>
                <a:spcPts val="0"/>
              </a:spcAft>
              <a:buSzPts val="1100"/>
              <a:buNone/>
            </a:pPr>
            <a:r>
              <a:rPr lang="en" sz="1400" dirty="0">
                <a:latin typeface="Verdana"/>
                <a:ea typeface="Verdana"/>
                <a:cs typeface="Verdana"/>
                <a:sym typeface="Verdana"/>
              </a:rPr>
              <a:t>If you first definition already used the social model, consider ways to clarify your definition.  </a:t>
            </a:r>
            <a:endParaRPr sz="1400" dirty="0"/>
          </a:p>
          <a:p>
            <a:pPr marL="0" lvl="0" indent="0" algn="l" rtl="0">
              <a:lnSpc>
                <a:spcPct val="100000"/>
              </a:lnSpc>
              <a:spcBef>
                <a:spcPts val="0"/>
              </a:spcBef>
              <a:spcAft>
                <a:spcPts val="0"/>
              </a:spcAft>
              <a:buSzPts val="1100"/>
              <a:buNone/>
            </a:pPr>
            <a:endParaRPr sz="1400" dirty="0">
              <a:latin typeface="Verdana"/>
              <a:ea typeface="Verdana"/>
              <a:cs typeface="Verdana"/>
              <a:sym typeface="Verdana"/>
            </a:endParaRPr>
          </a:p>
          <a:p>
            <a:pPr marL="0" lvl="0" indent="0" algn="l" rtl="0">
              <a:lnSpc>
                <a:spcPct val="100000"/>
              </a:lnSpc>
              <a:spcBef>
                <a:spcPts val="0"/>
              </a:spcBef>
              <a:spcAft>
                <a:spcPts val="0"/>
              </a:spcAft>
              <a:buSzPts val="1100"/>
              <a:buNone/>
            </a:pPr>
            <a:r>
              <a:rPr lang="en" sz="1400" dirty="0">
                <a:latin typeface="Verdana"/>
                <a:ea typeface="Verdana"/>
                <a:cs typeface="Verdana"/>
                <a:sym typeface="Verdana"/>
              </a:rPr>
              <a:t>When everyone is done, share your new definition with two or three other people. </a:t>
            </a:r>
            <a:endParaRPr sz="1400" dirty="0">
              <a:solidFill>
                <a:schemeClr val="dk2"/>
              </a:solidFill>
              <a:latin typeface="Verdana"/>
              <a:ea typeface="Verdana"/>
              <a:cs typeface="Verdana"/>
              <a:sym typeface="Verdana"/>
            </a:endParaRPr>
          </a:p>
          <a:p>
            <a:pPr marL="0" lvl="0" indent="0" algn="l" rtl="0">
              <a:lnSpc>
                <a:spcPct val="100000"/>
              </a:lnSpc>
              <a:spcBef>
                <a:spcPts val="0"/>
              </a:spcBef>
              <a:spcAft>
                <a:spcPts val="0"/>
              </a:spcAft>
              <a:buSzPts val="1100"/>
              <a:buNone/>
            </a:pPr>
            <a:endParaRPr sz="1400" dirty="0">
              <a:latin typeface="Verdana"/>
              <a:ea typeface="Verdana"/>
              <a:cs typeface="Verdana"/>
              <a:sym typeface="Verdan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dirty="0">
                <a:latin typeface="Verdana"/>
                <a:ea typeface="Verdana"/>
                <a:cs typeface="Verdana"/>
                <a:sym typeface="Verdana"/>
              </a:rPr>
              <a:t>Thank you to everyone who shared their definitions, especially to those of you who say a marked change in your new version. </a:t>
            </a:r>
            <a:endParaRPr sz="1400" dirty="0"/>
          </a:p>
          <a:p>
            <a:pPr marL="0" lvl="0" indent="0" algn="l" rtl="0">
              <a:lnSpc>
                <a:spcPct val="100000"/>
              </a:lnSpc>
              <a:spcBef>
                <a:spcPts val="0"/>
              </a:spcBef>
              <a:spcAft>
                <a:spcPts val="0"/>
              </a:spcAft>
              <a:buSzPts val="1100"/>
              <a:buNone/>
            </a:pPr>
            <a:endParaRPr sz="1400" dirty="0">
              <a:latin typeface="Verdana"/>
              <a:ea typeface="Verdana"/>
              <a:cs typeface="Verdana"/>
              <a:sym typeface="Verdana"/>
            </a:endParaRPr>
          </a:p>
          <a:p>
            <a:pPr marL="0" lvl="0" indent="0" algn="l" rtl="0">
              <a:lnSpc>
                <a:spcPct val="100000"/>
              </a:lnSpc>
              <a:spcBef>
                <a:spcPts val="0"/>
              </a:spcBef>
              <a:spcAft>
                <a:spcPts val="0"/>
              </a:spcAft>
              <a:buSzPts val="1100"/>
              <a:buNone/>
            </a:pPr>
            <a:r>
              <a:rPr lang="en" sz="1400" dirty="0">
                <a:latin typeface="Verdana"/>
                <a:ea typeface="Verdana"/>
                <a:cs typeface="Verdana"/>
                <a:sym typeface="Verdana"/>
              </a:rPr>
              <a:t>As we wrap up our time together, let’s imagine together how we might apply this learning as we work with students and families. </a:t>
            </a:r>
            <a:endParaRPr sz="1400" dirty="0">
              <a:latin typeface="Verdana"/>
              <a:ea typeface="Verdana"/>
              <a:cs typeface="Verdana"/>
              <a:sym typeface="Verdana"/>
            </a:endParaRPr>
          </a:p>
          <a:p>
            <a:pPr marL="0" lvl="0" indent="0" algn="l" rtl="0">
              <a:lnSpc>
                <a:spcPct val="100000"/>
              </a:lnSpc>
              <a:spcBef>
                <a:spcPts val="0"/>
              </a:spcBef>
              <a:spcAft>
                <a:spcPts val="0"/>
              </a:spcAft>
              <a:buSzPts val="1100"/>
              <a:buNone/>
            </a:pPr>
            <a:endParaRPr sz="1400" dirty="0">
              <a:latin typeface="Verdana"/>
              <a:ea typeface="Verdana"/>
              <a:cs typeface="Verdana"/>
              <a:sym typeface="Verdana"/>
            </a:endParaRPr>
          </a:p>
          <a:p>
            <a:pPr marL="0" lvl="0" indent="0" algn="l" rtl="0">
              <a:lnSpc>
                <a:spcPct val="100000"/>
              </a:lnSpc>
              <a:spcBef>
                <a:spcPts val="0"/>
              </a:spcBef>
              <a:spcAft>
                <a:spcPts val="0"/>
              </a:spcAft>
              <a:buSzPts val="1100"/>
              <a:buNone/>
            </a:pPr>
            <a:r>
              <a:rPr lang="en" sz="1400" dirty="0">
                <a:latin typeface="Verdana"/>
                <a:ea typeface="Verdana"/>
                <a:cs typeface="Verdana"/>
                <a:sym typeface="Verdana"/>
              </a:rPr>
              <a:t>How can teachers promote positive conceptions of disability among students and in the community? </a:t>
            </a:r>
            <a:endParaRPr sz="1400" dirty="0"/>
          </a:p>
          <a:p>
            <a:pPr marL="0" lvl="0" indent="0" algn="l" rtl="0">
              <a:lnSpc>
                <a:spcPct val="100000"/>
              </a:lnSpc>
              <a:spcBef>
                <a:spcPts val="0"/>
              </a:spcBef>
              <a:spcAft>
                <a:spcPts val="0"/>
              </a:spcAft>
              <a:buSzPts val="1100"/>
              <a:buNone/>
            </a:pPr>
            <a:endParaRPr sz="1400" dirty="0">
              <a:latin typeface="Verdana"/>
              <a:ea typeface="Verdana"/>
              <a:cs typeface="Verdana"/>
              <a:sym typeface="Verdana"/>
            </a:endParaRPr>
          </a:p>
          <a:p>
            <a:pPr marL="0" lvl="0" indent="0" algn="l" rtl="0">
              <a:lnSpc>
                <a:spcPct val="100000"/>
              </a:lnSpc>
              <a:spcBef>
                <a:spcPts val="0"/>
              </a:spcBef>
              <a:spcAft>
                <a:spcPts val="0"/>
              </a:spcAft>
              <a:buSzPts val="1100"/>
              <a:buNone/>
            </a:pPr>
            <a:r>
              <a:rPr lang="en" sz="1400" dirty="0">
                <a:latin typeface="Verdana"/>
                <a:ea typeface="Verdana"/>
                <a:cs typeface="Verdana"/>
                <a:sym typeface="Verdana"/>
              </a:rPr>
              <a:t>How will we respond to negative or unfair depictions? How will we think interact differently with students?</a:t>
            </a:r>
            <a:endParaRPr sz="1400" dirty="0">
              <a:latin typeface="Verdana"/>
              <a:ea typeface="Verdana"/>
              <a:cs typeface="Verdana"/>
              <a:sym typeface="Verdana"/>
            </a:endParaRPr>
          </a:p>
          <a:p>
            <a:pPr marL="0" lvl="0" indent="0" algn="l" rtl="0">
              <a:lnSpc>
                <a:spcPct val="100000"/>
              </a:lnSpc>
              <a:spcBef>
                <a:spcPts val="0"/>
              </a:spcBef>
              <a:spcAft>
                <a:spcPts val="0"/>
              </a:spcAft>
              <a:buSzPts val="1100"/>
              <a:buNone/>
            </a:pPr>
            <a:endParaRPr sz="1400" dirty="0">
              <a:latin typeface="Verdana"/>
              <a:ea typeface="Verdana"/>
              <a:cs typeface="Verdana"/>
              <a:sym typeface="Verdana"/>
            </a:endParaRPr>
          </a:p>
          <a:p>
            <a:pPr marL="0" lvl="0" indent="0" algn="l" rtl="0">
              <a:lnSpc>
                <a:spcPct val="100000"/>
              </a:lnSpc>
              <a:spcBef>
                <a:spcPts val="0"/>
              </a:spcBef>
              <a:spcAft>
                <a:spcPts val="0"/>
              </a:spcAft>
              <a:buSzPts val="1100"/>
              <a:buNone/>
            </a:pPr>
            <a:r>
              <a:rPr lang="en" sz="1400" dirty="0">
                <a:latin typeface="Verdana"/>
                <a:ea typeface="Verdana"/>
                <a:cs typeface="Verdana"/>
                <a:sym typeface="Verdana"/>
              </a:rPr>
              <a:t>And what can teachers do to minimize the effects of ableism in schools? Do we call it out? Do we teach students to recognize it? </a:t>
            </a:r>
            <a:endParaRPr sz="1400" dirty="0">
              <a:latin typeface="Verdana"/>
              <a:ea typeface="Verdana"/>
              <a:cs typeface="Verdana"/>
              <a:sym typeface="Verdana"/>
            </a:endParaRPr>
          </a:p>
          <a:p>
            <a:pPr marL="0" lvl="0" indent="0" algn="l" rtl="0">
              <a:lnSpc>
                <a:spcPct val="100000"/>
              </a:lnSpc>
              <a:spcBef>
                <a:spcPts val="0"/>
              </a:spcBef>
              <a:spcAft>
                <a:spcPts val="0"/>
              </a:spcAft>
              <a:buSzPts val="1100"/>
              <a:buNone/>
            </a:pPr>
            <a:endParaRPr sz="1400" dirty="0">
              <a:latin typeface="Verdana"/>
              <a:ea typeface="Verdana"/>
              <a:cs typeface="Verdana"/>
              <a:sym typeface="Verdana"/>
            </a:endParaRPr>
          </a:p>
          <a:p>
            <a:pPr marL="0" lvl="0" indent="0" algn="l" rtl="0">
              <a:lnSpc>
                <a:spcPct val="100000"/>
              </a:lnSpc>
              <a:spcBef>
                <a:spcPts val="0"/>
              </a:spcBef>
              <a:spcAft>
                <a:spcPts val="0"/>
              </a:spcAft>
              <a:buSzPts val="1100"/>
              <a:buNone/>
            </a:pPr>
            <a:r>
              <a:rPr lang="en" sz="1400" dirty="0">
                <a:latin typeface="Verdana"/>
                <a:ea typeface="Verdana"/>
                <a:cs typeface="Verdana"/>
                <a:sym typeface="Verdana"/>
              </a:rPr>
              <a:t>[INSTRUCTION - invite participants to share ideas with the whole group. Jot down a list of their ideas on a chalkboard or poster. ]</a:t>
            </a:r>
            <a:endParaRPr sz="1400" dirty="0">
              <a:latin typeface="Verdana"/>
              <a:ea typeface="Verdana"/>
              <a:cs typeface="Verdana"/>
              <a:sym typeface="Verdana"/>
            </a:endParaRPr>
          </a:p>
          <a:p>
            <a:pPr marL="0" lvl="0" indent="0" algn="l" rtl="0">
              <a:lnSpc>
                <a:spcPct val="100000"/>
              </a:lnSpc>
              <a:spcBef>
                <a:spcPts val="0"/>
              </a:spcBef>
              <a:spcAft>
                <a:spcPts val="0"/>
              </a:spcAft>
              <a:buSzPts val="1100"/>
              <a:buNone/>
            </a:pPr>
            <a:endParaRPr sz="1400"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sz="1400" dirty="0">
              <a:latin typeface="Verdana"/>
              <a:ea typeface="Verdana"/>
              <a:cs typeface="Verdana"/>
              <a:sym typeface="Verdan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dirty="0">
                <a:solidFill>
                  <a:srgbClr val="333333"/>
                </a:solidFill>
                <a:latin typeface="Verdana"/>
                <a:ea typeface="Verdana"/>
                <a:cs typeface="Verdana"/>
                <a:sym typeface="Verdana"/>
              </a:rPr>
              <a:t>Our work today focused on how we conceptualize disability. </a:t>
            </a:r>
            <a:endParaRPr sz="1400" dirty="0"/>
          </a:p>
          <a:p>
            <a:pPr marL="0" lvl="0" indent="0" algn="l" rtl="0">
              <a:lnSpc>
                <a:spcPct val="100000"/>
              </a:lnSpc>
              <a:spcBef>
                <a:spcPts val="0"/>
              </a:spcBef>
              <a:spcAft>
                <a:spcPts val="0"/>
              </a:spcAft>
              <a:buSzPts val="1100"/>
              <a:buNone/>
            </a:pPr>
            <a:endParaRPr sz="1400" dirty="0">
              <a:solidFill>
                <a:srgbClr val="333333"/>
              </a:solidFill>
              <a:latin typeface="Verdana"/>
              <a:ea typeface="Verdana"/>
              <a:cs typeface="Verdana"/>
              <a:sym typeface="Verdana"/>
            </a:endParaRPr>
          </a:p>
          <a:p>
            <a:pPr marL="0" lvl="0" indent="0" algn="l" rtl="0">
              <a:lnSpc>
                <a:spcPct val="100000"/>
              </a:lnSpc>
              <a:spcBef>
                <a:spcPts val="0"/>
              </a:spcBef>
              <a:spcAft>
                <a:spcPts val="0"/>
              </a:spcAft>
              <a:buSzPts val="1100"/>
              <a:buNone/>
            </a:pPr>
            <a:r>
              <a:rPr lang="en" sz="1400" dirty="0">
                <a:solidFill>
                  <a:srgbClr val="333333"/>
                </a:solidFill>
                <a:latin typeface="Verdana"/>
                <a:ea typeface="Verdana"/>
                <a:cs typeface="Verdana"/>
                <a:sym typeface="Verdana"/>
              </a:rPr>
              <a:t>We know disability experience extends well beyond medical conceptions and impairments. Political, social, and cultural environments shape the experience and can erect barriers or offer access. Our acknowledgement of this helps us build better understanding and better relationships with students and families. </a:t>
            </a:r>
            <a:endParaRPr sz="1400" dirty="0">
              <a:solidFill>
                <a:srgbClr val="333333"/>
              </a:solidFill>
              <a:latin typeface="Verdana"/>
              <a:ea typeface="Verdana"/>
              <a:cs typeface="Verdana"/>
              <a:sym typeface="Verdana"/>
            </a:endParaRPr>
          </a:p>
          <a:p>
            <a:pPr marL="0" lvl="0" indent="0" algn="l" rtl="0">
              <a:lnSpc>
                <a:spcPct val="100000"/>
              </a:lnSpc>
              <a:spcBef>
                <a:spcPts val="0"/>
              </a:spcBef>
              <a:spcAft>
                <a:spcPts val="0"/>
              </a:spcAft>
              <a:buSzPts val="1100"/>
              <a:buNone/>
            </a:pPr>
            <a:endParaRPr sz="1400" dirty="0">
              <a:solidFill>
                <a:srgbClr val="333333"/>
              </a:solidFill>
              <a:latin typeface="Verdana"/>
              <a:ea typeface="Verdana"/>
              <a:cs typeface="Verdana"/>
              <a:sym typeface="Verdana"/>
            </a:endParaRPr>
          </a:p>
          <a:p>
            <a:pPr marL="0" lvl="0" indent="0" algn="l" rtl="0">
              <a:lnSpc>
                <a:spcPct val="100000"/>
              </a:lnSpc>
              <a:spcBef>
                <a:spcPts val="0"/>
              </a:spcBef>
              <a:spcAft>
                <a:spcPts val="0"/>
              </a:spcAft>
              <a:buSzPts val="1100"/>
              <a:buNone/>
            </a:pPr>
            <a:r>
              <a:rPr lang="en" sz="1400" dirty="0">
                <a:solidFill>
                  <a:srgbClr val="333333"/>
                </a:solidFill>
                <a:latin typeface="Verdana"/>
                <a:ea typeface="Verdana"/>
                <a:cs typeface="Verdana"/>
                <a:sym typeface="Verdana"/>
              </a:rPr>
              <a:t>The medical model of disability is a deficit model. Assuming that one’s experience resides solely within the body is damaging. </a:t>
            </a:r>
            <a:endParaRPr sz="1400" dirty="0"/>
          </a:p>
          <a:p>
            <a:pPr marL="0" lvl="0" indent="0" algn="l" rtl="0">
              <a:lnSpc>
                <a:spcPct val="100000"/>
              </a:lnSpc>
              <a:spcBef>
                <a:spcPts val="0"/>
              </a:spcBef>
              <a:spcAft>
                <a:spcPts val="0"/>
              </a:spcAft>
              <a:buSzPts val="1100"/>
              <a:buNone/>
            </a:pPr>
            <a:endParaRPr sz="1400" dirty="0">
              <a:solidFill>
                <a:srgbClr val="333333"/>
              </a:solidFill>
              <a:latin typeface="Verdana"/>
              <a:ea typeface="Verdana"/>
              <a:cs typeface="Verdana"/>
              <a:sym typeface="Verdana"/>
            </a:endParaRPr>
          </a:p>
          <a:p>
            <a:pPr marL="0" lvl="0" indent="0" algn="l" rtl="0">
              <a:lnSpc>
                <a:spcPct val="100000"/>
              </a:lnSpc>
              <a:spcBef>
                <a:spcPts val="0"/>
              </a:spcBef>
              <a:spcAft>
                <a:spcPts val="0"/>
              </a:spcAft>
              <a:buSzPts val="1100"/>
              <a:buNone/>
            </a:pPr>
            <a:r>
              <a:rPr lang="en" sz="1400" dirty="0">
                <a:solidFill>
                  <a:srgbClr val="333333"/>
                </a:solidFill>
                <a:latin typeface="Verdana"/>
                <a:ea typeface="Verdana"/>
                <a:cs typeface="Verdana"/>
                <a:sym typeface="Verdana"/>
              </a:rPr>
              <a:t>In teaching, it is crucial to assume competence of all students and reject deficit models.</a:t>
            </a:r>
            <a:endParaRPr sz="1400" dirty="0">
              <a:solidFill>
                <a:srgbClr val="333333"/>
              </a:solidFill>
              <a:latin typeface="Verdana"/>
              <a:ea typeface="Verdana"/>
              <a:cs typeface="Verdana"/>
              <a:sym typeface="Verdana"/>
            </a:endParaRPr>
          </a:p>
          <a:p>
            <a:pPr marL="0" lvl="0" indent="0" algn="l" rtl="0">
              <a:lnSpc>
                <a:spcPct val="100000"/>
              </a:lnSpc>
              <a:spcBef>
                <a:spcPts val="0"/>
              </a:spcBef>
              <a:spcAft>
                <a:spcPts val="0"/>
              </a:spcAft>
              <a:buSzPts val="1100"/>
              <a:buNone/>
            </a:pPr>
            <a:endParaRPr sz="1400" dirty="0">
              <a:solidFill>
                <a:srgbClr val="333333"/>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 sz="1400" dirty="0">
                <a:solidFill>
                  <a:schemeClr val="dk1"/>
                </a:solidFill>
                <a:latin typeface="Verdana"/>
                <a:ea typeface="Verdana"/>
                <a:cs typeface="Verdana"/>
                <a:sym typeface="Verdana"/>
              </a:rPr>
              <a:t>As we move forward, I encourage everyone to be conscious of your ever-evolving conception of disability. </a:t>
            </a:r>
            <a:endParaRPr sz="1400" dirty="0"/>
          </a:p>
          <a:p>
            <a:pPr marL="0" lvl="0" indent="0" algn="l" rtl="0">
              <a:lnSpc>
                <a:spcPct val="100000"/>
              </a:lnSpc>
              <a:spcBef>
                <a:spcPts val="0"/>
              </a:spcBef>
              <a:spcAft>
                <a:spcPts val="0"/>
              </a:spcAft>
              <a:buClr>
                <a:schemeClr val="dk1"/>
              </a:buClr>
              <a:buSzPts val="1100"/>
              <a:buFont typeface="Arial"/>
              <a:buNone/>
            </a:pPr>
            <a:endParaRPr sz="1400" dirty="0">
              <a:solidFill>
                <a:schemeClr val="dk1"/>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 sz="1400" dirty="0">
                <a:solidFill>
                  <a:schemeClr val="dk1"/>
                </a:solidFill>
                <a:latin typeface="Verdana"/>
                <a:ea typeface="Verdana"/>
                <a:cs typeface="Verdana"/>
                <a:sym typeface="Verdana"/>
              </a:rPr>
              <a:t>Consider the sources that are informing you and consider the impact your thinking has on your actions and interactions.  </a:t>
            </a:r>
            <a:endParaRPr sz="1400" dirty="0">
              <a:solidFill>
                <a:schemeClr val="dk1"/>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sz="1400" dirty="0">
              <a:solidFill>
                <a:schemeClr val="dk1"/>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 sz="1400" dirty="0">
                <a:solidFill>
                  <a:schemeClr val="dk1"/>
                </a:solidFill>
                <a:latin typeface="Verdana"/>
                <a:ea typeface="Verdana"/>
                <a:cs typeface="Verdana"/>
                <a:sym typeface="Verdana"/>
              </a:rPr>
              <a:t>[INSTRUCTION - Thank everyone for their time and participation.]</a:t>
            </a:r>
            <a:endParaRPr sz="1400" dirty="0">
              <a:solidFill>
                <a:srgbClr val="333333"/>
              </a:solidFill>
              <a:latin typeface="Verdana"/>
              <a:ea typeface="Verdana"/>
              <a:cs typeface="Verdana"/>
              <a:sym typeface="Verdan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dirty="0">
                <a:latin typeface="Verdana"/>
                <a:ea typeface="Verdana"/>
                <a:cs typeface="Verdana"/>
                <a:sym typeface="Verdana"/>
              </a:rPr>
              <a:t>The objectives set for this workshop focus on considering how we view disability. </a:t>
            </a:r>
            <a:endParaRPr sz="1400" dirty="0"/>
          </a:p>
          <a:p>
            <a:pPr marL="0" lvl="0" indent="0" algn="l" rtl="0">
              <a:lnSpc>
                <a:spcPct val="100000"/>
              </a:lnSpc>
              <a:spcBef>
                <a:spcPts val="0"/>
              </a:spcBef>
              <a:spcAft>
                <a:spcPts val="0"/>
              </a:spcAft>
              <a:buSzPts val="1100"/>
              <a:buNone/>
            </a:pPr>
            <a:endParaRPr sz="1400" dirty="0">
              <a:latin typeface="Verdana"/>
              <a:ea typeface="Verdana"/>
              <a:cs typeface="Verdana"/>
              <a:sym typeface="Verdana"/>
            </a:endParaRPr>
          </a:p>
          <a:p>
            <a:pPr marL="0" lvl="0" indent="0" algn="l" rtl="0">
              <a:lnSpc>
                <a:spcPct val="100000"/>
              </a:lnSpc>
              <a:spcBef>
                <a:spcPts val="0"/>
              </a:spcBef>
              <a:spcAft>
                <a:spcPts val="0"/>
              </a:spcAft>
              <a:buSzPts val="1100"/>
              <a:buNone/>
            </a:pPr>
            <a:r>
              <a:rPr lang="en" sz="1400" dirty="0">
                <a:latin typeface="Verdana"/>
                <a:ea typeface="Verdana"/>
                <a:cs typeface="Verdana"/>
                <a:sym typeface="Verdana"/>
              </a:rPr>
              <a:t>You can expect to write your own definition, compare two different ways of thinking about disability (the medical model and the social model), and finally use the social model to refine your definition.</a:t>
            </a:r>
            <a:endParaRPr sz="1400" dirty="0">
              <a:latin typeface="Verdana"/>
              <a:ea typeface="Verdana"/>
              <a:cs typeface="Verdana"/>
              <a:sym typeface="Verdan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678080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[INSTRUCTION - Give everyone an index card.]</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On the index card, please write your own definition of disability.  You will have an opportunity to share your definition in small groups.</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endParaRPr sz="1400" dirty="0">
              <a:solidFill>
                <a:schemeClr val="dk1"/>
              </a:solidFill>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r>
              <a:rPr lang="en" sz="1400" dirty="0">
                <a:solidFill>
                  <a:schemeClr val="dk1"/>
                </a:solidFill>
                <a:latin typeface="Verdana" charset="0"/>
                <a:ea typeface="Verdana" charset="0"/>
                <a:cs typeface="Verdana" charset="0"/>
                <a:sym typeface="Verdana"/>
              </a:rPr>
              <a:t>In asking folks to write a definition, you may want to put them at ease by telling them: </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endParaRPr sz="1400" dirty="0">
              <a:solidFill>
                <a:schemeClr val="dk1"/>
              </a:solidFill>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r>
              <a:rPr lang="en" sz="1400" dirty="0">
                <a:solidFill>
                  <a:schemeClr val="dk1"/>
                </a:solidFill>
                <a:latin typeface="Verdana" charset="0"/>
                <a:ea typeface="Verdana" charset="0"/>
                <a:cs typeface="Verdana" charset="0"/>
                <a:sym typeface="Verdana"/>
              </a:rPr>
              <a:t>We all have different experience with and knowledge of disability. Some of us have firsthand knowledge. Others of us have learned from family members, friends, and students. So, we won’t be surprised to see a wide variety of ways to define disability.</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endParaRPr sz="1400" dirty="0">
              <a:solidFill>
                <a:schemeClr val="dk1"/>
              </a:solidFill>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r>
              <a:rPr lang="en" sz="1400" dirty="0">
                <a:solidFill>
                  <a:schemeClr val="dk1"/>
                </a:solidFill>
                <a:latin typeface="Verdana" charset="0"/>
                <a:ea typeface="Verdana" charset="0"/>
                <a:cs typeface="Verdana" charset="0"/>
                <a:sym typeface="Verdana"/>
              </a:rPr>
              <a:t>[INSTRUCTION - After everyone writes their definition of disability, in small groups, note that each participant will have two minutes to share among their peers: their name, their interests, and their definition of disability.]</a:t>
            </a:r>
            <a:endParaRPr sz="1400" dirty="0">
              <a:solidFill>
                <a:schemeClr val="dk1"/>
              </a:solidFill>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[INSTRUCTIONS - Thank participants for sharing and for being willing to share their definitions of disability.] </a:t>
            </a:r>
            <a:endParaRPr lang="en-US" sz="1400" dirty="0">
              <a:latin typeface="Verdana" charset="0"/>
              <a:ea typeface="Verdana" charset="0"/>
              <a:cs typeface="Verdana" charset="0"/>
              <a:sym typeface="Verdan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dirty="0">
                <a:latin typeface="Verdana"/>
                <a:ea typeface="Verdana"/>
                <a:cs typeface="Verdana"/>
                <a:sym typeface="Verdana"/>
              </a:rPr>
              <a:t>The series of resources and workshops created by the </a:t>
            </a:r>
            <a:r>
              <a:rPr lang="en" sz="1400" i="1" dirty="0">
                <a:latin typeface="Verdana"/>
                <a:ea typeface="Verdana"/>
                <a:cs typeface="Verdana"/>
                <a:sym typeface="Verdana"/>
              </a:rPr>
              <a:t>Leaders for Inclusion </a:t>
            </a:r>
            <a:r>
              <a:rPr lang="en" sz="1400" dirty="0">
                <a:latin typeface="Verdana"/>
                <a:ea typeface="Verdana"/>
                <a:cs typeface="Verdana"/>
                <a:sym typeface="Verdana"/>
              </a:rPr>
              <a:t>project, from which this is borrowed, is based on the tenets of Disability Studies in Education. </a:t>
            </a:r>
            <a:endParaRPr sz="1400" dirty="0"/>
          </a:p>
          <a:p>
            <a:pPr marL="0" lvl="0" indent="0" algn="l" rtl="0">
              <a:lnSpc>
                <a:spcPct val="100000"/>
              </a:lnSpc>
              <a:spcBef>
                <a:spcPts val="0"/>
              </a:spcBef>
              <a:spcAft>
                <a:spcPts val="0"/>
              </a:spcAft>
              <a:buSzPts val="1100"/>
              <a:buNone/>
            </a:pPr>
            <a:endParaRPr sz="1400" dirty="0">
              <a:latin typeface="Verdana"/>
              <a:ea typeface="Verdana"/>
              <a:cs typeface="Verdana"/>
              <a:sym typeface="Verdana"/>
            </a:endParaRPr>
          </a:p>
          <a:p>
            <a:pPr marL="0" lvl="0" indent="0" algn="l" rtl="0">
              <a:lnSpc>
                <a:spcPct val="100000"/>
              </a:lnSpc>
              <a:spcBef>
                <a:spcPts val="0"/>
              </a:spcBef>
              <a:spcAft>
                <a:spcPts val="0"/>
              </a:spcAft>
              <a:buSzPts val="1100"/>
              <a:buNone/>
            </a:pPr>
            <a:r>
              <a:rPr lang="en" sz="1400" dirty="0">
                <a:latin typeface="Verdana"/>
                <a:ea typeface="Verdana"/>
                <a:cs typeface="Verdana"/>
                <a:sym typeface="Verdana"/>
              </a:rPr>
              <a:t>This field encourages educators to engage in research</a:t>
            </a:r>
            <a:r>
              <a:rPr lang="en" sz="1400" dirty="0">
                <a:solidFill>
                  <a:srgbClr val="333333"/>
                </a:solidFill>
                <a:latin typeface="Verdana"/>
                <a:ea typeface="Verdana"/>
                <a:cs typeface="Verdana"/>
                <a:sym typeface="Verdana"/>
              </a:rPr>
              <a:t>, policy, and action that</a:t>
            </a:r>
            <a:endParaRPr sz="1400" dirty="0">
              <a:solidFill>
                <a:srgbClr val="333333"/>
              </a:solidFill>
              <a:latin typeface="Verdana"/>
              <a:ea typeface="Verdana"/>
              <a:cs typeface="Verdana"/>
              <a:sym typeface="Verdana"/>
            </a:endParaRPr>
          </a:p>
          <a:p>
            <a:pPr marL="635000" lvl="0" indent="-304800" algn="l" rtl="0">
              <a:lnSpc>
                <a:spcPct val="115000"/>
              </a:lnSpc>
              <a:spcBef>
                <a:spcPts val="0"/>
              </a:spcBef>
              <a:spcAft>
                <a:spcPts val="0"/>
              </a:spcAft>
              <a:buClr>
                <a:srgbClr val="333333"/>
              </a:buClr>
              <a:buSzPts val="1200"/>
              <a:buFont typeface="Verdana"/>
              <a:buChar char="●"/>
            </a:pPr>
            <a:r>
              <a:rPr lang="en" sz="1400" dirty="0">
                <a:solidFill>
                  <a:srgbClr val="333333"/>
                </a:solidFill>
                <a:highlight>
                  <a:srgbClr val="FCE5CD"/>
                </a:highlight>
                <a:latin typeface="Verdana"/>
                <a:ea typeface="Verdana"/>
                <a:cs typeface="Verdana"/>
                <a:sym typeface="Verdana"/>
              </a:rPr>
              <a:t>contextualize disability within political and social </a:t>
            </a:r>
            <a:endParaRPr sz="1400" dirty="0">
              <a:solidFill>
                <a:srgbClr val="333333"/>
              </a:solidFill>
              <a:highlight>
                <a:srgbClr val="FCE5CD"/>
              </a:highlight>
              <a:latin typeface="Verdana"/>
              <a:ea typeface="Verdana"/>
              <a:cs typeface="Verdana"/>
              <a:sym typeface="Verdana"/>
            </a:endParaRPr>
          </a:p>
          <a:p>
            <a:pPr marL="635000" lvl="0" indent="-304800" algn="l" rtl="0">
              <a:lnSpc>
                <a:spcPct val="115000"/>
              </a:lnSpc>
              <a:spcBef>
                <a:spcPts val="0"/>
              </a:spcBef>
              <a:spcAft>
                <a:spcPts val="0"/>
              </a:spcAft>
              <a:buClr>
                <a:srgbClr val="333333"/>
              </a:buClr>
              <a:buSzPts val="1200"/>
              <a:buFont typeface="Verdana"/>
              <a:buChar char="●"/>
            </a:pPr>
            <a:r>
              <a:rPr lang="en" sz="1400" dirty="0">
                <a:solidFill>
                  <a:srgbClr val="333333"/>
                </a:solidFill>
                <a:latin typeface="Verdana"/>
                <a:ea typeface="Verdana"/>
                <a:cs typeface="Verdana"/>
                <a:sym typeface="Verdana"/>
              </a:rPr>
              <a:t>privilege the interest, agendas, and voices of people labeled with disability/disabled people</a:t>
            </a:r>
            <a:endParaRPr sz="1400" dirty="0">
              <a:solidFill>
                <a:srgbClr val="333333"/>
              </a:solidFill>
              <a:latin typeface="Verdana"/>
              <a:ea typeface="Verdana"/>
              <a:cs typeface="Verdana"/>
              <a:sym typeface="Verdana"/>
            </a:endParaRPr>
          </a:p>
          <a:p>
            <a:pPr marL="635000" lvl="0" indent="-304800" algn="l" rtl="0">
              <a:lnSpc>
                <a:spcPct val="115000"/>
              </a:lnSpc>
              <a:spcBef>
                <a:spcPts val="0"/>
              </a:spcBef>
              <a:spcAft>
                <a:spcPts val="0"/>
              </a:spcAft>
              <a:buClr>
                <a:srgbClr val="333333"/>
              </a:buClr>
              <a:buSzPts val="1200"/>
              <a:buFont typeface="Verdana"/>
              <a:buChar char="●"/>
            </a:pPr>
            <a:r>
              <a:rPr lang="en" sz="1400" dirty="0">
                <a:solidFill>
                  <a:srgbClr val="333333"/>
                </a:solidFill>
                <a:latin typeface="Verdana"/>
                <a:ea typeface="Verdana"/>
                <a:cs typeface="Verdana"/>
                <a:sym typeface="Verdana"/>
              </a:rPr>
              <a:t>promote social justice, equitable and inclusive educational opportunities, and full and meaningful access to all aspects of society for people labeled with disability/disabled people</a:t>
            </a:r>
            <a:endParaRPr sz="1400" dirty="0">
              <a:solidFill>
                <a:srgbClr val="333333"/>
              </a:solidFill>
              <a:latin typeface="Verdana"/>
              <a:ea typeface="Verdana"/>
              <a:cs typeface="Verdana"/>
              <a:sym typeface="Verdana"/>
            </a:endParaRPr>
          </a:p>
          <a:p>
            <a:pPr marL="635000" lvl="0" indent="-304800" algn="l" rtl="0">
              <a:lnSpc>
                <a:spcPct val="115000"/>
              </a:lnSpc>
              <a:spcBef>
                <a:spcPts val="0"/>
              </a:spcBef>
              <a:spcAft>
                <a:spcPts val="0"/>
              </a:spcAft>
              <a:buClr>
                <a:srgbClr val="333333"/>
              </a:buClr>
              <a:buSzPts val="1200"/>
              <a:buFont typeface="Verdana"/>
              <a:buChar char="●"/>
            </a:pPr>
            <a:r>
              <a:rPr lang="en" sz="1400" dirty="0">
                <a:solidFill>
                  <a:srgbClr val="333333"/>
                </a:solidFill>
                <a:latin typeface="Verdana"/>
                <a:ea typeface="Verdana"/>
                <a:cs typeface="Verdana"/>
                <a:sym typeface="Verdana"/>
              </a:rPr>
              <a:t>assume competence and </a:t>
            </a:r>
            <a:r>
              <a:rPr lang="en" sz="1400" dirty="0">
                <a:solidFill>
                  <a:srgbClr val="333333"/>
                </a:solidFill>
                <a:highlight>
                  <a:srgbClr val="FCE5CD"/>
                </a:highlight>
                <a:latin typeface="Verdana"/>
                <a:ea typeface="Verdana"/>
                <a:cs typeface="Verdana"/>
                <a:sym typeface="Verdana"/>
              </a:rPr>
              <a:t>reject deficit models of disability</a:t>
            </a:r>
            <a:endParaRPr sz="1400" dirty="0">
              <a:solidFill>
                <a:srgbClr val="333333"/>
              </a:solidFill>
              <a:highlight>
                <a:srgbClr val="FCE5CD"/>
              </a:highlight>
              <a:latin typeface="Verdana"/>
              <a:ea typeface="Verdana"/>
              <a:cs typeface="Verdana"/>
              <a:sym typeface="Verdana"/>
            </a:endParaRPr>
          </a:p>
          <a:p>
            <a:pPr marL="0" lvl="0" indent="0" algn="l" rtl="0">
              <a:lnSpc>
                <a:spcPct val="115000"/>
              </a:lnSpc>
              <a:spcBef>
                <a:spcPts val="2800"/>
              </a:spcBef>
              <a:spcAft>
                <a:spcPts val="0"/>
              </a:spcAft>
              <a:buSzPts val="1100"/>
              <a:buNone/>
            </a:pPr>
            <a:endParaRPr sz="1400" dirty="0">
              <a:solidFill>
                <a:srgbClr val="333333"/>
              </a:solidFill>
              <a:latin typeface="Verdana"/>
              <a:ea typeface="Verdana"/>
              <a:cs typeface="Verdana"/>
              <a:sym typeface="Verdana"/>
            </a:endParaRPr>
          </a:p>
          <a:p>
            <a:pPr marL="0" lvl="0" indent="0" algn="l" rtl="0">
              <a:lnSpc>
                <a:spcPct val="115000"/>
              </a:lnSpc>
              <a:spcBef>
                <a:spcPts val="5600"/>
              </a:spcBef>
              <a:spcAft>
                <a:spcPts val="0"/>
              </a:spcAft>
              <a:buSzPts val="1100"/>
              <a:buNone/>
            </a:pPr>
            <a:r>
              <a:rPr lang="en" sz="1400" dirty="0">
                <a:solidFill>
                  <a:srgbClr val="333333"/>
                </a:solidFill>
                <a:latin typeface="Verdana"/>
                <a:ea typeface="Verdana"/>
                <a:cs typeface="Verdana"/>
                <a:sym typeface="Verdana"/>
              </a:rPr>
              <a:t>[INSTRUCTION - After reading the four bullet points of the Disability Studies in Education, prompt participants to share]</a:t>
            </a:r>
            <a:endParaRPr sz="1400" dirty="0"/>
          </a:p>
          <a:p>
            <a:pPr marL="0" lvl="0" indent="0" algn="l" rtl="0">
              <a:lnSpc>
                <a:spcPct val="115000"/>
              </a:lnSpc>
              <a:spcBef>
                <a:spcPts val="5600"/>
              </a:spcBef>
              <a:spcAft>
                <a:spcPts val="0"/>
              </a:spcAft>
              <a:buSzPts val="1100"/>
              <a:buNone/>
            </a:pPr>
            <a:endParaRPr sz="1400" dirty="0">
              <a:solidFill>
                <a:srgbClr val="333333"/>
              </a:solidFill>
              <a:latin typeface="Verdana"/>
              <a:ea typeface="Verdana"/>
              <a:cs typeface="Verdana"/>
              <a:sym typeface="Verdana"/>
            </a:endParaRPr>
          </a:p>
          <a:p>
            <a:pPr marL="0" lvl="0" indent="0" algn="l" rtl="0">
              <a:lnSpc>
                <a:spcPct val="115000"/>
              </a:lnSpc>
              <a:spcBef>
                <a:spcPts val="5600"/>
              </a:spcBef>
              <a:spcAft>
                <a:spcPts val="0"/>
              </a:spcAft>
              <a:buSzPts val="1100"/>
              <a:buNone/>
            </a:pPr>
            <a:r>
              <a:rPr lang="en" sz="1400" dirty="0">
                <a:solidFill>
                  <a:srgbClr val="333333"/>
                </a:solidFill>
                <a:latin typeface="Verdana"/>
                <a:ea typeface="Verdana"/>
                <a:cs typeface="Verdana"/>
                <a:sym typeface="Verdana"/>
              </a:rPr>
              <a:t>After hearing/reading these four bullet points, what questions or comments come to mind?</a:t>
            </a:r>
            <a:endParaRPr sz="1400" dirty="0"/>
          </a:p>
          <a:p>
            <a:pPr marL="0" lvl="0" indent="0" algn="l" rtl="0">
              <a:lnSpc>
                <a:spcPct val="115000"/>
              </a:lnSpc>
              <a:spcBef>
                <a:spcPts val="5600"/>
              </a:spcBef>
              <a:spcAft>
                <a:spcPts val="0"/>
              </a:spcAft>
              <a:buSzPts val="1100"/>
              <a:buNone/>
            </a:pPr>
            <a:endParaRPr sz="1400" dirty="0">
              <a:solidFill>
                <a:srgbClr val="333333"/>
              </a:solidFill>
              <a:latin typeface="Verdana"/>
              <a:ea typeface="Verdana"/>
              <a:cs typeface="Verdana"/>
              <a:sym typeface="Verdana"/>
            </a:endParaRPr>
          </a:p>
          <a:p>
            <a:pPr marL="0" lvl="0" indent="0" algn="l" rtl="0">
              <a:lnSpc>
                <a:spcPct val="115000"/>
              </a:lnSpc>
              <a:spcBef>
                <a:spcPts val="5600"/>
              </a:spcBef>
              <a:spcAft>
                <a:spcPts val="2800"/>
              </a:spcAft>
              <a:buSzPts val="1100"/>
              <a:buNone/>
            </a:pPr>
            <a:r>
              <a:rPr lang="en" sz="1400" dirty="0">
                <a:solidFill>
                  <a:srgbClr val="333333"/>
                </a:solidFill>
                <a:latin typeface="Verdana"/>
                <a:ea typeface="Verdana"/>
                <a:cs typeface="Verdana"/>
                <a:sym typeface="Verdana"/>
              </a:rPr>
              <a:t>On this slide, two phrases are highlighted to show which tenets are specifically addressed in this presentation. Through your participation, you can witness contextualizing disability with political and social realms and a rejection of deficit models of disability.</a:t>
            </a:r>
            <a:endParaRPr sz="1400" dirty="0">
              <a:solidFill>
                <a:srgbClr val="333333"/>
              </a:solidFill>
              <a:latin typeface="Verdana"/>
              <a:ea typeface="Verdana"/>
              <a:cs typeface="Verdana"/>
              <a:sym typeface="Verdan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The way we view disability is impacted by the experiences and interactions we have had. </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endParaRPr sz="1400" dirty="0">
              <a:latin typeface="Verdana" charset="0"/>
              <a:ea typeface="Verdana" charset="0"/>
              <a:cs typeface="Verdana" charset="0"/>
              <a:sym typeface="Verdana"/>
            </a:endParaRPr>
          </a:p>
          <a:p>
            <a:pPr marL="0" marR="0" lvl="0" indent="0" algn="l" rtl="0">
              <a:lnSpc>
                <a:spcPct val="100000"/>
              </a:lnSpc>
              <a:spcBef>
                <a:spcPts val="0"/>
              </a:spcBef>
              <a:spcAft>
                <a:spcPts val="0"/>
              </a:spcAft>
              <a:buClr>
                <a:srgbClr val="000000"/>
              </a:buClr>
              <a:buSzPts val="1100"/>
              <a:buFont typeface="Arial"/>
              <a:buNone/>
            </a:pPr>
            <a:r>
              <a:rPr lang="en" sz="1400" dirty="0">
                <a:latin typeface="Verdana" charset="0"/>
                <a:ea typeface="Verdana" charset="0"/>
                <a:cs typeface="Verdana" charset="0"/>
                <a:sym typeface="Verdana"/>
              </a:rPr>
              <a:t>We will do an think pair share activity where I will ask each of you to partner up, and listen to each others’ earliest and most recent memory related to disability.</a:t>
            </a:r>
            <a:endParaRPr sz="1400" dirty="0">
              <a:latin typeface="Verdana" charset="0"/>
              <a:ea typeface="Verdana" charset="0"/>
              <a:cs typeface="Verdana" charset="0"/>
            </a:endParaRPr>
          </a:p>
          <a:p>
            <a:pPr marL="0" marR="0" lvl="0" indent="0" algn="l" rtl="0">
              <a:lnSpc>
                <a:spcPct val="100000"/>
              </a:lnSpc>
              <a:spcBef>
                <a:spcPts val="0"/>
              </a:spcBef>
              <a:spcAft>
                <a:spcPts val="0"/>
              </a:spcAft>
              <a:buClr>
                <a:srgbClr val="000000"/>
              </a:buClr>
              <a:buSzPts val="1100"/>
              <a:buFont typeface="Arial"/>
              <a:buNone/>
            </a:pPr>
            <a:endParaRPr sz="1400" dirty="0">
              <a:latin typeface="Verdana" charset="0"/>
              <a:ea typeface="Verdana" charset="0"/>
              <a:cs typeface="Verdana" charset="0"/>
              <a:sym typeface="Verdana"/>
            </a:endParaRPr>
          </a:p>
          <a:p>
            <a:pPr marL="0" marR="0" lvl="0" indent="0" algn="l" rtl="0">
              <a:lnSpc>
                <a:spcPct val="100000"/>
              </a:lnSpc>
              <a:spcBef>
                <a:spcPts val="0"/>
              </a:spcBef>
              <a:spcAft>
                <a:spcPts val="0"/>
              </a:spcAft>
              <a:buClr>
                <a:srgbClr val="000000"/>
              </a:buClr>
              <a:buSzPts val="1100"/>
              <a:buFont typeface="Arial"/>
              <a:buNone/>
            </a:pPr>
            <a:r>
              <a:rPr lang="en" sz="1400" dirty="0">
                <a:latin typeface="Verdana" charset="0"/>
                <a:ea typeface="Verdana" charset="0"/>
                <a:cs typeface="Verdana" charset="0"/>
                <a:sym typeface="Verdana"/>
              </a:rPr>
              <a:t>Before we proceed, I want to share an early memory related to disability. </a:t>
            </a:r>
            <a:endParaRPr sz="1400" dirty="0">
              <a:latin typeface="Verdana" charset="0"/>
              <a:ea typeface="Verdana" charset="0"/>
              <a:cs typeface="Verdana" charset="0"/>
            </a:endParaRPr>
          </a:p>
          <a:p>
            <a:pPr marL="0" marR="0" lvl="0" indent="0" algn="l" rtl="0">
              <a:lnSpc>
                <a:spcPct val="100000"/>
              </a:lnSpc>
              <a:spcBef>
                <a:spcPts val="0"/>
              </a:spcBef>
              <a:spcAft>
                <a:spcPts val="0"/>
              </a:spcAft>
              <a:buClr>
                <a:srgbClr val="000000"/>
              </a:buClr>
              <a:buSzPts val="1100"/>
              <a:buFont typeface="Arial"/>
              <a:buNone/>
            </a:pPr>
            <a:endParaRPr sz="1400" dirty="0">
              <a:latin typeface="Verdana" charset="0"/>
              <a:ea typeface="Verdana" charset="0"/>
              <a:cs typeface="Verdana" charset="0"/>
              <a:sym typeface="Verdana"/>
            </a:endParaRPr>
          </a:p>
          <a:p>
            <a:pPr marL="0" marR="0" lvl="0" indent="0" algn="l" rtl="0">
              <a:lnSpc>
                <a:spcPct val="100000"/>
              </a:lnSpc>
              <a:spcBef>
                <a:spcPts val="0"/>
              </a:spcBef>
              <a:spcAft>
                <a:spcPts val="0"/>
              </a:spcAft>
              <a:buClr>
                <a:srgbClr val="000000"/>
              </a:buClr>
              <a:buSzPts val="1100"/>
              <a:buFont typeface="Arial"/>
              <a:buNone/>
            </a:pPr>
            <a:r>
              <a:rPr lang="en" sz="1400" dirty="0">
                <a:latin typeface="Verdana" charset="0"/>
                <a:ea typeface="Verdana" charset="0"/>
                <a:cs typeface="Verdana" charset="0"/>
                <a:sym typeface="Verdana"/>
              </a:rPr>
              <a:t>[NOTE - By doing so, you, the facilitator, model what are the expectations for this activity]</a:t>
            </a:r>
            <a:endParaRPr sz="1400" dirty="0">
              <a:latin typeface="Verdana" charset="0"/>
              <a:ea typeface="Verdana" charset="0"/>
              <a:cs typeface="Verdana" charset="0"/>
            </a:endParaRPr>
          </a:p>
          <a:p>
            <a:pPr marL="0" marR="0" lvl="0" indent="0" algn="l" rtl="0">
              <a:lnSpc>
                <a:spcPct val="100000"/>
              </a:lnSpc>
              <a:spcBef>
                <a:spcPts val="0"/>
              </a:spcBef>
              <a:spcAft>
                <a:spcPts val="0"/>
              </a:spcAft>
              <a:buClr>
                <a:srgbClr val="000000"/>
              </a:buClr>
              <a:buSzPts val="1100"/>
              <a:buFont typeface="Arial"/>
              <a:buNone/>
            </a:pP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[EXAMPLE] </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[I, Suzanne, remember being a small child who did not walk. My father often picked me up when we were going somewhere, saying “Come on, </a:t>
            </a:r>
            <a:r>
              <a:rPr lang="en" sz="1400" dirty="0" err="1">
                <a:latin typeface="Verdana" charset="0"/>
                <a:ea typeface="Verdana" charset="0"/>
                <a:cs typeface="Verdana" charset="0"/>
                <a:sym typeface="Verdana"/>
              </a:rPr>
              <a:t>Suz</a:t>
            </a:r>
            <a:r>
              <a:rPr lang="en" sz="1400" dirty="0">
                <a:latin typeface="Verdana" charset="0"/>
                <a:ea typeface="Verdana" charset="0"/>
                <a:cs typeface="Verdana" charset="0"/>
                <a:sym typeface="Verdana"/>
              </a:rPr>
              <a:t>.” In these instances, my impairment brought me closer to my father and I very much felt valued as an important part of the family. I also remember another child telling me, “My mom said you are sick.” Although this was a simple way for a mother to explain disability to her child, I felt confused and misunderstood.]</a:t>
            </a: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Now, I am going to ask you to think in silence about your own experience with disability for a minute. Do you remember your first interaction with disability? Was it at home or school or in the community? And what recent experience have you had?  Once everyone is ready, please find a partner and share an early and a recent memory.  </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[INSTRUCTIONS - After everyone has had a couple minutes to share, ask the whole group] </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endParaRPr sz="1400" dirty="0">
              <a:latin typeface="Verdana" charset="0"/>
              <a:ea typeface="Verdana" charset="0"/>
              <a:cs typeface="Verdana" charset="0"/>
              <a:sym typeface="Verdana"/>
            </a:endParaRPr>
          </a:p>
          <a:p>
            <a:pPr marL="171450" lvl="0" indent="-171450" algn="l" rtl="0">
              <a:lnSpc>
                <a:spcPct val="100000"/>
              </a:lnSpc>
              <a:spcBef>
                <a:spcPts val="0"/>
              </a:spcBef>
              <a:spcAft>
                <a:spcPts val="0"/>
              </a:spcAft>
              <a:buSzPts val="1100"/>
              <a:buChar char="●"/>
            </a:pPr>
            <a:r>
              <a:rPr lang="en" sz="1400" dirty="0">
                <a:latin typeface="Verdana" charset="0"/>
                <a:ea typeface="Verdana" charset="0"/>
                <a:cs typeface="Verdana" charset="0"/>
                <a:sym typeface="Verdana"/>
              </a:rPr>
              <a:t>What did you notice about the memories that were shared? </a:t>
            </a:r>
            <a:endParaRPr sz="1400" dirty="0">
              <a:latin typeface="Verdana" charset="0"/>
              <a:ea typeface="Verdana" charset="0"/>
              <a:cs typeface="Verdana" charset="0"/>
              <a:sym typeface="Verdana"/>
            </a:endParaRPr>
          </a:p>
          <a:p>
            <a:pPr marL="171450" lvl="0" indent="-171450" algn="l" rtl="0">
              <a:lnSpc>
                <a:spcPct val="100000"/>
              </a:lnSpc>
              <a:spcBef>
                <a:spcPts val="0"/>
              </a:spcBef>
              <a:spcAft>
                <a:spcPts val="0"/>
              </a:spcAft>
              <a:buSzPts val="1100"/>
              <a:buChar char="●"/>
            </a:pPr>
            <a:r>
              <a:rPr lang="en" sz="1400" dirty="0">
                <a:latin typeface="Verdana" charset="0"/>
                <a:ea typeface="Verdana" charset="0"/>
                <a:cs typeface="Verdana" charset="0"/>
                <a:sym typeface="Verdana"/>
              </a:rPr>
              <a:t>How far back do these memories go? This may tell us there is some emotion tied to the memories if they have stayed with us a long time. </a:t>
            </a:r>
            <a:endParaRPr sz="1400" dirty="0">
              <a:latin typeface="Verdana" charset="0"/>
              <a:ea typeface="Verdana" charset="0"/>
              <a:cs typeface="Verdana" charset="0"/>
            </a:endParaRPr>
          </a:p>
          <a:p>
            <a:pPr marL="171450" lvl="0" indent="-171450" algn="l" rtl="0">
              <a:lnSpc>
                <a:spcPct val="100000"/>
              </a:lnSpc>
              <a:spcBef>
                <a:spcPts val="0"/>
              </a:spcBef>
              <a:spcAft>
                <a:spcPts val="0"/>
              </a:spcAft>
              <a:buSzPts val="1100"/>
              <a:buChar char="●"/>
            </a:pPr>
            <a:r>
              <a:rPr lang="en" sz="1400" dirty="0">
                <a:latin typeface="Verdana" charset="0"/>
                <a:ea typeface="Verdana" charset="0"/>
                <a:cs typeface="Verdana" charset="0"/>
                <a:sym typeface="Verdana"/>
              </a:rPr>
              <a:t>Did anyone have the same memory that their partner had? </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[INSTRUCTIONS – Highlight the patterns and differences from the discussion and note how our experiences with disability have shaped how we think and interact with people]</a:t>
            </a:r>
            <a:endParaRPr lang="en-US" sz="1400" dirty="0">
              <a:latin typeface="Verdana" charset="0"/>
              <a:ea typeface="Verdana" charset="0"/>
              <a:cs typeface="Verdana" charset="0"/>
              <a:sym typeface="Verdan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Aside from our own memories, we form ideas about disability from our engagement with many other sources. What other sources inform your thinking?</a:t>
            </a: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For example, the media informs our ideas. If there are few representations of disability on TV, that can give us ideas about how important disabled folks are or are not. If the representations we see are stereotypical, that may give us a very limited view of what disability means. If media depictions are thoughtful and nuanced, we may get insight we hadn’t considered before.</a:t>
            </a: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Policy informs our ideas. Do laws and policies support the inclusion of disabled folks? Does law and policy exclude? Do you notice this? How does it impact you? Do you know what the Americans with Disabilities Act (ADA) is? Passed in 1990, this law has moved us to expect access in public spaces, on transportation, and in employment. How might it change the way we think about disability?</a:t>
            </a: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endParaRPr sz="1400" dirty="0">
              <a:latin typeface="Verdana" charset="0"/>
              <a:ea typeface="Verdana" charset="0"/>
              <a:cs typeface="Verdana" charset="0"/>
              <a:sym typeface="Verdana"/>
            </a:endParaRPr>
          </a:p>
          <a:p>
            <a:pPr marL="0" marR="0" lvl="0" indent="0" algn="l" rtl="0">
              <a:lnSpc>
                <a:spcPct val="100000"/>
              </a:lnSpc>
              <a:spcBef>
                <a:spcPts val="0"/>
              </a:spcBef>
              <a:spcAft>
                <a:spcPts val="0"/>
              </a:spcAft>
              <a:buClr>
                <a:srgbClr val="000000"/>
              </a:buClr>
              <a:buSzPts val="1100"/>
              <a:buFont typeface="Arial"/>
              <a:buNone/>
            </a:pPr>
            <a:r>
              <a:rPr lang="en" sz="1400" dirty="0">
                <a:latin typeface="Verdana" charset="0"/>
                <a:ea typeface="Verdana" charset="0"/>
                <a:cs typeface="Verdana" charset="0"/>
                <a:sym typeface="Verdana"/>
              </a:rPr>
              <a:t>[INSTRUCTIONS - Ask participants for ideas or examples of other sources that informs one’s thinking. List out different sources.] </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Are there sources other than media and policy that have informed you about disability? Did you learn about it in school?” </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[INSTRUCTIONS </a:t>
            </a:r>
            <a:r>
              <a:rPr lang="mr-IN" sz="1400" dirty="0">
                <a:latin typeface="Verdana" charset="0"/>
                <a:ea typeface="Verdana" charset="0"/>
                <a:cs typeface="Verdana" charset="0"/>
                <a:sym typeface="Verdana"/>
              </a:rPr>
              <a:t>–</a:t>
            </a:r>
            <a:r>
              <a:rPr lang="en" sz="1400" dirty="0">
                <a:latin typeface="Verdana" charset="0"/>
                <a:ea typeface="Verdana" charset="0"/>
                <a:cs typeface="Verdana" charset="0"/>
                <a:sym typeface="Verdana"/>
              </a:rPr>
              <a:t> Acknowledge the responses and thank participants for sharing their ideas.]</a:t>
            </a:r>
            <a:endParaRPr lang="en-US" sz="1400" dirty="0">
              <a:latin typeface="Verdana" charset="0"/>
              <a:ea typeface="Verdana" charset="0"/>
              <a:cs typeface="Verdana" charset="0"/>
              <a:sym typeface="Verdana"/>
            </a:endParaRPr>
          </a:p>
        </p:txBody>
      </p:sp>
      <p:sp>
        <p:nvSpPr>
          <p:cNvPr id="110" name="Google Shape;11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While many variables impact our conceptions of disability, there are different models we use as a basis of our conception. </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Have you ever marveled at how different the world looks when you look through sunglasses or perhaps when you put on your own eyeglasses? </a:t>
            </a: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How might a different lens change the way we view disability? </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[INSTRUCTIONS - Ask participants if they have any ideas or examples of a different lens.]</a:t>
            </a: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endParaRPr sz="1400" dirty="0">
              <a:latin typeface="Verdana" charset="0"/>
              <a:ea typeface="Verdana" charset="0"/>
              <a:cs typeface="Verdana" charset="0"/>
              <a:sym typeface="Verdana"/>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We are going to look through two different lens together. </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The medical model and the social model are two different ways of viewing disability. </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As we look at each of these individually, look for the root of disability. </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You might also think about the way you’ve learned to think about disability. </a:t>
            </a:r>
            <a:endParaRPr sz="1400" dirty="0">
              <a:latin typeface="Verdana" charset="0"/>
              <a:ea typeface="Verdana" charset="0"/>
              <a:cs typeface="Verdana" charset="0"/>
            </a:endParaRPr>
          </a:p>
          <a:p>
            <a:pPr marL="0" lvl="0" indent="0" algn="l" rtl="0">
              <a:lnSpc>
                <a:spcPct val="100000"/>
              </a:lnSpc>
              <a:spcBef>
                <a:spcPts val="0"/>
              </a:spcBef>
              <a:spcAft>
                <a:spcPts val="0"/>
              </a:spcAft>
              <a:buSzPts val="1100"/>
              <a:buNone/>
            </a:pPr>
            <a:r>
              <a:rPr lang="en" sz="1400" dirty="0">
                <a:latin typeface="Verdana" charset="0"/>
                <a:ea typeface="Verdana" charset="0"/>
                <a:cs typeface="Verdana" charset="0"/>
                <a:sym typeface="Verdana"/>
              </a:rPr>
              <a:t>Ask yourself, “Have either of these models been part of my thinking?”</a:t>
            </a:r>
            <a:endParaRPr lang="en-US" sz="1400" dirty="0">
              <a:latin typeface="Verdana" charset="0"/>
              <a:ea typeface="Verdana" charset="0"/>
              <a:cs typeface="Verdana" charset="0"/>
              <a:sym typeface="Verdan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 sz="1400" dirty="0">
                <a:solidFill>
                  <a:schemeClr val="dk1"/>
                </a:solidFill>
                <a:latin typeface="Verdana" charset="0"/>
                <a:ea typeface="Verdana" charset="0"/>
                <a:cs typeface="Verdana" charset="0"/>
                <a:sym typeface="Verdana"/>
              </a:rPr>
              <a:t>The medical model has historically been the most prevalent way through which people have conceptualized disability. </a:t>
            </a:r>
            <a:endParaRPr sz="1400" dirty="0">
              <a:latin typeface="Verdana" charset="0"/>
              <a:ea typeface="Verdana" charset="0"/>
              <a:cs typeface="Verdana" charset="0"/>
            </a:endParaRPr>
          </a:p>
          <a:p>
            <a:pPr marL="0" marR="0" lvl="0" indent="0" algn="l" rtl="0">
              <a:lnSpc>
                <a:spcPct val="100000"/>
              </a:lnSpc>
              <a:spcBef>
                <a:spcPts val="0"/>
              </a:spcBef>
              <a:spcAft>
                <a:spcPts val="0"/>
              </a:spcAft>
              <a:buSzPts val="1100"/>
              <a:buNone/>
            </a:pPr>
            <a:r>
              <a:rPr lang="en" sz="1400" dirty="0">
                <a:solidFill>
                  <a:schemeClr val="dk1"/>
                </a:solidFill>
                <a:latin typeface="Verdana" charset="0"/>
                <a:ea typeface="Verdana" charset="0"/>
                <a:cs typeface="Verdana" charset="0"/>
                <a:sym typeface="Verdana"/>
              </a:rPr>
              <a:t>This model says disability is a defect or deformity, often a personal tragedy that needs to be fixed or cured.  </a:t>
            </a:r>
            <a:endParaRPr sz="1400" dirty="0">
              <a:latin typeface="Verdana" charset="0"/>
              <a:ea typeface="Verdana" charset="0"/>
              <a:cs typeface="Verdana" charset="0"/>
            </a:endParaRPr>
          </a:p>
          <a:p>
            <a:pPr marL="0" marR="0" lvl="0" indent="0" algn="l" rtl="0">
              <a:lnSpc>
                <a:spcPct val="100000"/>
              </a:lnSpc>
              <a:spcBef>
                <a:spcPts val="0"/>
              </a:spcBef>
              <a:spcAft>
                <a:spcPts val="0"/>
              </a:spcAft>
              <a:buSzPts val="1100"/>
              <a:buNone/>
            </a:pPr>
            <a:endParaRPr sz="1400" dirty="0">
              <a:solidFill>
                <a:schemeClr val="dk1"/>
              </a:solidFill>
              <a:latin typeface="Verdana" charset="0"/>
              <a:ea typeface="Verdana" charset="0"/>
              <a:cs typeface="Verdana" charset="0"/>
              <a:sym typeface="Verdana"/>
            </a:endParaRPr>
          </a:p>
          <a:p>
            <a:pPr marL="0" marR="0" lvl="0" indent="0" algn="l" rtl="0">
              <a:lnSpc>
                <a:spcPct val="100000"/>
              </a:lnSpc>
              <a:spcBef>
                <a:spcPts val="0"/>
              </a:spcBef>
              <a:spcAft>
                <a:spcPts val="0"/>
              </a:spcAft>
              <a:buSzPts val="1100"/>
              <a:buNone/>
            </a:pPr>
            <a:r>
              <a:rPr lang="en" sz="1400" dirty="0">
                <a:solidFill>
                  <a:schemeClr val="dk1"/>
                </a:solidFill>
                <a:latin typeface="Verdana" charset="0"/>
                <a:ea typeface="Verdana" charset="0"/>
                <a:cs typeface="Verdana" charset="0"/>
                <a:sym typeface="Verdana"/>
              </a:rPr>
              <a:t>[INSTRUCTION – share a personal example (whether it is yours or an observation) to help the participants grasp the medical model.]</a:t>
            </a:r>
            <a:endParaRPr sz="1400" i="0" u="none" strike="noStrike" cap="none" dirty="0">
              <a:solidFill>
                <a:schemeClr val="dk1"/>
              </a:solidFill>
              <a:latin typeface="Verdana" charset="0"/>
              <a:ea typeface="Verdana" charset="0"/>
              <a:cs typeface="Verdana" charset="0"/>
              <a:sym typeface="Verdana"/>
            </a:endParaRPr>
          </a:p>
          <a:p>
            <a:pPr marL="0" marR="0" lvl="0" indent="0" algn="l" rtl="0">
              <a:lnSpc>
                <a:spcPct val="100000"/>
              </a:lnSpc>
              <a:spcBef>
                <a:spcPts val="0"/>
              </a:spcBef>
              <a:spcAft>
                <a:spcPts val="0"/>
              </a:spcAft>
              <a:buSzPts val="1100"/>
              <a:buNone/>
            </a:pPr>
            <a:endParaRPr sz="1400" dirty="0">
              <a:solidFill>
                <a:schemeClr val="dk1"/>
              </a:solidFill>
              <a:latin typeface="Verdana" charset="0"/>
              <a:ea typeface="Verdana" charset="0"/>
              <a:cs typeface="Verdana" charset="0"/>
              <a:sym typeface="Verdana"/>
            </a:endParaRPr>
          </a:p>
          <a:p>
            <a:pPr marL="0" marR="0" lvl="0" indent="0" algn="l" rtl="0">
              <a:lnSpc>
                <a:spcPct val="100000"/>
              </a:lnSpc>
              <a:spcBef>
                <a:spcPts val="0"/>
              </a:spcBef>
              <a:spcAft>
                <a:spcPts val="0"/>
              </a:spcAft>
              <a:buSzPts val="1100"/>
              <a:buNone/>
            </a:pPr>
            <a:r>
              <a:rPr lang="en" sz="1400" dirty="0">
                <a:solidFill>
                  <a:schemeClr val="dk1"/>
                </a:solidFill>
                <a:latin typeface="Verdana" charset="0"/>
                <a:ea typeface="Verdana" charset="0"/>
                <a:cs typeface="Verdana" charset="0"/>
                <a:sym typeface="Verdana"/>
              </a:rPr>
              <a:t>The</a:t>
            </a:r>
            <a:r>
              <a:rPr lang="en" sz="1400" i="0" u="none" strike="noStrike" cap="none" dirty="0">
                <a:solidFill>
                  <a:schemeClr val="dk1"/>
                </a:solidFill>
                <a:latin typeface="Verdana" charset="0"/>
                <a:ea typeface="Verdana" charset="0"/>
                <a:cs typeface="Verdana" charset="0"/>
                <a:sym typeface="Verdana"/>
              </a:rPr>
              <a:t> medical model also has deemed di</a:t>
            </a:r>
            <a:r>
              <a:rPr lang="en" sz="1400" dirty="0">
                <a:solidFill>
                  <a:schemeClr val="dk1"/>
                </a:solidFill>
                <a:latin typeface="Verdana" charset="0"/>
                <a:ea typeface="Verdana" charset="0"/>
                <a:cs typeface="Verdana" charset="0"/>
                <a:sym typeface="Verdana"/>
              </a:rPr>
              <a:t>sability as an individual issue, as something that often evokes pity from others. </a:t>
            </a:r>
            <a:endParaRPr sz="1400" dirty="0">
              <a:latin typeface="Verdana" charset="0"/>
              <a:ea typeface="Verdana" charset="0"/>
              <a:cs typeface="Verdana" charset="0"/>
            </a:endParaRPr>
          </a:p>
          <a:p>
            <a:pPr marL="0" marR="0" lvl="0" indent="0" algn="l" rtl="0">
              <a:lnSpc>
                <a:spcPct val="100000"/>
              </a:lnSpc>
              <a:spcBef>
                <a:spcPts val="0"/>
              </a:spcBef>
              <a:spcAft>
                <a:spcPts val="0"/>
              </a:spcAft>
              <a:buSzPts val="1100"/>
              <a:buNone/>
            </a:pPr>
            <a:r>
              <a:rPr lang="en" sz="1400" dirty="0">
                <a:solidFill>
                  <a:schemeClr val="dk1"/>
                </a:solidFill>
                <a:latin typeface="Verdana" charset="0"/>
                <a:ea typeface="Verdana" charset="0"/>
                <a:cs typeface="Verdana" charset="0"/>
                <a:sym typeface="Verdana"/>
              </a:rPr>
              <a:t>In schools, and particularly within special education, this model moves educators to view students as patients instead of learners. </a:t>
            </a:r>
            <a:endParaRPr sz="1400" dirty="0">
              <a:solidFill>
                <a:schemeClr val="dk1"/>
              </a:solidFill>
              <a:latin typeface="Verdana" charset="0"/>
              <a:ea typeface="Verdana" charset="0"/>
              <a:cs typeface="Verdana" charset="0"/>
              <a:sym typeface="Verdana"/>
            </a:endParaRPr>
          </a:p>
          <a:p>
            <a:pPr marL="0" marR="0" lvl="0" indent="0" algn="l" rtl="0">
              <a:lnSpc>
                <a:spcPct val="100000"/>
              </a:lnSpc>
              <a:spcBef>
                <a:spcPts val="0"/>
              </a:spcBef>
              <a:spcAft>
                <a:spcPts val="0"/>
              </a:spcAft>
              <a:buSzPts val="1100"/>
              <a:buNone/>
            </a:pPr>
            <a:endParaRPr sz="1400" dirty="0">
              <a:solidFill>
                <a:schemeClr val="dk1"/>
              </a:solidFill>
              <a:latin typeface="Verdana" charset="0"/>
              <a:ea typeface="Verdana" charset="0"/>
              <a:cs typeface="Verdana" charset="0"/>
              <a:sym typeface="Verdana"/>
            </a:endParaRPr>
          </a:p>
          <a:p>
            <a:pPr marL="0" marR="0" lvl="0" indent="0" algn="l" rtl="0">
              <a:lnSpc>
                <a:spcPct val="100000"/>
              </a:lnSpc>
              <a:spcBef>
                <a:spcPts val="0"/>
              </a:spcBef>
              <a:spcAft>
                <a:spcPts val="0"/>
              </a:spcAft>
              <a:buSzPts val="1100"/>
              <a:buNone/>
            </a:pPr>
            <a:r>
              <a:rPr lang="en" sz="1400" dirty="0">
                <a:solidFill>
                  <a:schemeClr val="dk1"/>
                </a:solidFill>
                <a:latin typeface="Verdana" charset="0"/>
                <a:ea typeface="Verdana" charset="0"/>
                <a:cs typeface="Verdana" charset="0"/>
                <a:sym typeface="Verdana"/>
              </a:rPr>
              <a:t>Social policies derived from the medical model include the use of institutions, segregation, and charity. Within the past century, many disabled folks, children and adults, were taken out of families and communities to live in institutions. Rather than offering support within communities, policies forced many to live and die incarcerated. </a:t>
            </a:r>
            <a:endParaRPr sz="1400" dirty="0">
              <a:latin typeface="Verdana" charset="0"/>
              <a:ea typeface="Verdana" charset="0"/>
              <a:cs typeface="Verdana" charset="0"/>
            </a:endParaRPr>
          </a:p>
          <a:p>
            <a:pPr marL="0" marR="0" lvl="0" indent="0" algn="l" rtl="0">
              <a:lnSpc>
                <a:spcPct val="100000"/>
              </a:lnSpc>
              <a:spcBef>
                <a:spcPts val="0"/>
              </a:spcBef>
              <a:spcAft>
                <a:spcPts val="0"/>
              </a:spcAft>
              <a:buSzPts val="1100"/>
              <a:buNone/>
            </a:pPr>
            <a:endParaRPr sz="1400" dirty="0">
              <a:solidFill>
                <a:schemeClr val="dk1"/>
              </a:solidFill>
              <a:latin typeface="Verdana" charset="0"/>
              <a:ea typeface="Verdana" charset="0"/>
              <a:cs typeface="Verdana" charset="0"/>
              <a:sym typeface="Verdana"/>
            </a:endParaRPr>
          </a:p>
          <a:p>
            <a:pPr marL="0" marR="0" lvl="0" indent="0" algn="l" rtl="0">
              <a:lnSpc>
                <a:spcPct val="100000"/>
              </a:lnSpc>
              <a:spcBef>
                <a:spcPts val="0"/>
              </a:spcBef>
              <a:spcAft>
                <a:spcPts val="0"/>
              </a:spcAft>
              <a:buSzPts val="1100"/>
              <a:buNone/>
            </a:pPr>
            <a:r>
              <a:rPr lang="en" sz="1400" dirty="0">
                <a:solidFill>
                  <a:schemeClr val="dk1"/>
                </a:solidFill>
                <a:latin typeface="Verdana" charset="0"/>
                <a:ea typeface="Verdana" charset="0"/>
                <a:cs typeface="Verdana" charset="0"/>
                <a:sym typeface="Verdana"/>
              </a:rPr>
              <a:t>How do we still see this legacy today? Even outside of institutions, we can find segregation of disabled folks: in schools, in housing, in transportation. </a:t>
            </a:r>
            <a:endParaRPr sz="1400" dirty="0">
              <a:latin typeface="Verdana" charset="0"/>
              <a:ea typeface="Verdana" charset="0"/>
              <a:cs typeface="Verdana" charset="0"/>
            </a:endParaRPr>
          </a:p>
          <a:p>
            <a:pPr marL="0" marR="0" lvl="0" indent="0" algn="l" rtl="0">
              <a:lnSpc>
                <a:spcPct val="100000"/>
              </a:lnSpc>
              <a:spcBef>
                <a:spcPts val="0"/>
              </a:spcBef>
              <a:spcAft>
                <a:spcPts val="0"/>
              </a:spcAft>
              <a:buSzPts val="1100"/>
              <a:buNone/>
            </a:pPr>
            <a:endParaRPr sz="1400" dirty="0">
              <a:solidFill>
                <a:schemeClr val="dk1"/>
              </a:solidFill>
              <a:latin typeface="Verdana" charset="0"/>
              <a:ea typeface="Verdana" charset="0"/>
              <a:cs typeface="Verdana" charset="0"/>
              <a:sym typeface="Verdana"/>
            </a:endParaRPr>
          </a:p>
          <a:p>
            <a:pPr marL="0" marR="0" lvl="0" indent="0" algn="l" rtl="0">
              <a:lnSpc>
                <a:spcPct val="100000"/>
              </a:lnSpc>
              <a:spcBef>
                <a:spcPts val="0"/>
              </a:spcBef>
              <a:spcAft>
                <a:spcPts val="0"/>
              </a:spcAft>
              <a:buSzPts val="1100"/>
              <a:buNone/>
            </a:pPr>
            <a:r>
              <a:rPr lang="en" sz="1400" dirty="0">
                <a:solidFill>
                  <a:schemeClr val="dk1"/>
                </a:solidFill>
                <a:latin typeface="Verdana" charset="0"/>
                <a:ea typeface="Verdana" charset="0"/>
                <a:cs typeface="Verdana" charset="0"/>
                <a:sym typeface="Verdana"/>
              </a:rPr>
              <a:t>While many people can easily recognize the harm in warehousing people in institutions and in segregation, they often do not see the harm in charity. Charity though often involves feeling pity and assuming that recipients of charity are less valuable.</a:t>
            </a:r>
            <a:endParaRPr sz="1400" dirty="0">
              <a:solidFill>
                <a:schemeClr val="dk1"/>
              </a:solidFill>
              <a:latin typeface="Verdana" charset="0"/>
              <a:ea typeface="Verdana" charset="0"/>
              <a:cs typeface="Verdana" charset="0"/>
              <a:sym typeface="Verdana"/>
            </a:endParaRPr>
          </a:p>
          <a:p>
            <a:pPr marL="0" marR="0" lvl="0" indent="0" algn="l" rtl="0">
              <a:lnSpc>
                <a:spcPct val="100000"/>
              </a:lnSpc>
              <a:spcBef>
                <a:spcPts val="0"/>
              </a:spcBef>
              <a:spcAft>
                <a:spcPts val="0"/>
              </a:spcAft>
              <a:buSzPts val="1100"/>
              <a:buNone/>
            </a:pPr>
            <a:endParaRPr sz="1400" dirty="0">
              <a:solidFill>
                <a:schemeClr val="dk1"/>
              </a:solidFill>
              <a:latin typeface="Verdana" charset="0"/>
              <a:ea typeface="Verdana" charset="0"/>
              <a:cs typeface="Verdana" charset="0"/>
              <a:sym typeface="Verdana"/>
            </a:endParaRPr>
          </a:p>
          <a:p>
            <a:pPr marL="0" marR="0" lvl="0" indent="0" algn="l" rtl="0">
              <a:lnSpc>
                <a:spcPct val="100000"/>
              </a:lnSpc>
              <a:spcBef>
                <a:spcPts val="0"/>
              </a:spcBef>
              <a:spcAft>
                <a:spcPts val="0"/>
              </a:spcAft>
              <a:buSzPts val="1100"/>
              <a:buNone/>
            </a:pPr>
            <a:r>
              <a:rPr lang="en" sz="1400" dirty="0">
                <a:solidFill>
                  <a:schemeClr val="dk1"/>
                </a:solidFill>
                <a:latin typeface="Verdana" charset="0"/>
                <a:ea typeface="Verdana" charset="0"/>
                <a:cs typeface="Verdana" charset="0"/>
                <a:sym typeface="Verdana"/>
              </a:rPr>
              <a:t>[INSTRUCTIONS - Ask participants how they are feeling about this model] </a:t>
            </a:r>
            <a:endParaRPr sz="1400" dirty="0">
              <a:latin typeface="Verdana" charset="0"/>
              <a:ea typeface="Verdana" charset="0"/>
              <a:cs typeface="Verdana" charset="0"/>
            </a:endParaRPr>
          </a:p>
          <a:p>
            <a:pPr marL="0" marR="0" lvl="0" indent="0" algn="l" rtl="0">
              <a:lnSpc>
                <a:spcPct val="100000"/>
              </a:lnSpc>
              <a:spcBef>
                <a:spcPts val="0"/>
              </a:spcBef>
              <a:spcAft>
                <a:spcPts val="0"/>
              </a:spcAft>
              <a:buSzPts val="1100"/>
              <a:buNone/>
            </a:pPr>
            <a:endParaRPr sz="1400" dirty="0">
              <a:solidFill>
                <a:schemeClr val="dk1"/>
              </a:solidFill>
              <a:latin typeface="Verdana" charset="0"/>
              <a:ea typeface="Verdana" charset="0"/>
              <a:cs typeface="Verdana" charset="0"/>
              <a:sym typeface="Verdana"/>
            </a:endParaRPr>
          </a:p>
          <a:p>
            <a:pPr marL="0" marR="0" lvl="0" indent="0" algn="l" rtl="0">
              <a:lnSpc>
                <a:spcPct val="100000"/>
              </a:lnSpc>
              <a:spcBef>
                <a:spcPts val="0"/>
              </a:spcBef>
              <a:spcAft>
                <a:spcPts val="0"/>
              </a:spcAft>
              <a:buSzPts val="1100"/>
              <a:buNone/>
            </a:pPr>
            <a:r>
              <a:rPr lang="en" sz="1400" dirty="0">
                <a:solidFill>
                  <a:schemeClr val="dk1"/>
                </a:solidFill>
                <a:latin typeface="Verdana" charset="0"/>
                <a:ea typeface="Verdana" charset="0"/>
                <a:cs typeface="Verdana" charset="0"/>
                <a:sym typeface="Verdana"/>
              </a:rPr>
              <a:t>Because the medical model has been so prevalent, it’s not unusual that we have some part of it in our own thinking. Often, this is what we have learned.</a:t>
            </a:r>
            <a:endParaRPr sz="1400" dirty="0">
              <a:latin typeface="Verdana" charset="0"/>
              <a:ea typeface="Verdana" charset="0"/>
              <a:cs typeface="Verdana" charset="0"/>
            </a:endParaRPr>
          </a:p>
          <a:p>
            <a:pPr marL="0" marR="0" lvl="0" indent="0" algn="l" rtl="0">
              <a:lnSpc>
                <a:spcPct val="100000"/>
              </a:lnSpc>
              <a:spcBef>
                <a:spcPts val="0"/>
              </a:spcBef>
              <a:spcAft>
                <a:spcPts val="0"/>
              </a:spcAft>
              <a:buSzPts val="1100"/>
              <a:buNone/>
            </a:pPr>
            <a:endParaRPr sz="1400" dirty="0">
              <a:solidFill>
                <a:schemeClr val="dk1"/>
              </a:solidFill>
              <a:latin typeface="Verdana" charset="0"/>
              <a:ea typeface="Verdana" charset="0"/>
              <a:cs typeface="Verdana" charset="0"/>
              <a:sym typeface="Verdana"/>
            </a:endParaRPr>
          </a:p>
          <a:p>
            <a:pPr marL="0" marR="0" lvl="0" indent="0" algn="l" rtl="0">
              <a:lnSpc>
                <a:spcPct val="100000"/>
              </a:lnSpc>
              <a:spcBef>
                <a:spcPts val="0"/>
              </a:spcBef>
              <a:spcAft>
                <a:spcPts val="0"/>
              </a:spcAft>
              <a:buClr>
                <a:srgbClr val="000000"/>
              </a:buClr>
              <a:buSzPts val="1100"/>
              <a:buFont typeface="Arial"/>
              <a:buNone/>
            </a:pPr>
            <a:r>
              <a:rPr lang="en" sz="1400" dirty="0">
                <a:solidFill>
                  <a:schemeClr val="dk1"/>
                </a:solidFill>
                <a:latin typeface="Verdana" charset="0"/>
                <a:ea typeface="Verdana" charset="0"/>
                <a:cs typeface="Verdana" charset="0"/>
                <a:sym typeface="Verdana"/>
              </a:rPr>
              <a:t>[INSTRUCTIONS - Ask participants - If we see problems with what we have learned, can we unlearn? If so, how?]</a:t>
            </a:r>
            <a:endParaRPr sz="1400" dirty="0">
              <a:latin typeface="Verdana" charset="0"/>
              <a:ea typeface="Verdana" charset="0"/>
              <a:cs typeface="Verdana" charset="0"/>
            </a:endParaRPr>
          </a:p>
          <a:p>
            <a:pPr marL="0" marR="0" lvl="0" indent="0" algn="l" rtl="0">
              <a:lnSpc>
                <a:spcPct val="100000"/>
              </a:lnSpc>
              <a:spcBef>
                <a:spcPts val="0"/>
              </a:spcBef>
              <a:spcAft>
                <a:spcPts val="0"/>
              </a:spcAft>
              <a:buClr>
                <a:srgbClr val="000000"/>
              </a:buClr>
              <a:buSzPts val="1100"/>
              <a:buFont typeface="Arial"/>
              <a:buNone/>
            </a:pPr>
            <a:r>
              <a:rPr lang="en" sz="1400" dirty="0">
                <a:solidFill>
                  <a:schemeClr val="dk1"/>
                </a:solidFill>
                <a:latin typeface="Verdana" charset="0"/>
                <a:ea typeface="Verdana" charset="0"/>
                <a:cs typeface="Verdana" charset="0"/>
                <a:sym typeface="Verdana"/>
              </a:rPr>
              <a:t>[After the discussion, t</a:t>
            </a:r>
            <a:r>
              <a:rPr lang="en" sz="1400" dirty="0">
                <a:latin typeface="Verdana" charset="0"/>
                <a:ea typeface="Verdana" charset="0"/>
                <a:cs typeface="Verdana" charset="0"/>
                <a:sym typeface="Verdana"/>
              </a:rPr>
              <a:t>hank participants for sharing.] </a:t>
            </a:r>
            <a:endParaRPr sz="1400" dirty="0">
              <a:latin typeface="Verdana" charset="0"/>
              <a:ea typeface="Verdana" charset="0"/>
              <a:cs typeface="Verdana" charset="0"/>
            </a:endParaRPr>
          </a:p>
          <a:p>
            <a:pPr marL="0" marR="0" lvl="0" indent="0" algn="l" rtl="0">
              <a:lnSpc>
                <a:spcPct val="100000"/>
              </a:lnSpc>
              <a:spcBef>
                <a:spcPts val="0"/>
              </a:spcBef>
              <a:spcAft>
                <a:spcPts val="0"/>
              </a:spcAft>
              <a:buClr>
                <a:srgbClr val="000000"/>
              </a:buClr>
              <a:buSzPts val="1100"/>
              <a:buFont typeface="Arial"/>
              <a:buNone/>
            </a:pPr>
            <a:endParaRPr sz="1400" dirty="0">
              <a:solidFill>
                <a:schemeClr val="dk1"/>
              </a:solidFill>
              <a:latin typeface="Verdana" charset="0"/>
              <a:ea typeface="Verdana" charset="0"/>
              <a:cs typeface="Verdana" charset="0"/>
              <a:sym typeface="Verdana"/>
            </a:endParaRPr>
          </a:p>
          <a:p>
            <a:pPr marL="0" marR="0" lvl="0" indent="0" algn="l" rtl="0">
              <a:lnSpc>
                <a:spcPct val="100000"/>
              </a:lnSpc>
              <a:spcBef>
                <a:spcPts val="0"/>
              </a:spcBef>
              <a:spcAft>
                <a:spcPts val="0"/>
              </a:spcAft>
              <a:buClr>
                <a:srgbClr val="000000"/>
              </a:buClr>
              <a:buSzPts val="1100"/>
              <a:buFont typeface="Arial"/>
              <a:buNone/>
            </a:pPr>
            <a:r>
              <a:rPr lang="en" sz="1400" dirty="0">
                <a:solidFill>
                  <a:schemeClr val="dk1"/>
                </a:solidFill>
                <a:latin typeface="Verdana" charset="0"/>
                <a:ea typeface="Verdana" charset="0"/>
                <a:cs typeface="Verdana" charset="0"/>
                <a:sym typeface="Verdana"/>
              </a:rPr>
              <a:t>Usually, we need to find a better model.</a:t>
            </a:r>
            <a:r>
              <a:rPr lang="en" sz="1400" i="0" u="none" strike="noStrike" cap="none" dirty="0">
                <a:solidFill>
                  <a:schemeClr val="dk1"/>
                </a:solidFill>
                <a:latin typeface="Verdana" charset="0"/>
                <a:ea typeface="Verdana" charset="0"/>
                <a:cs typeface="Verdana" charset="0"/>
                <a:sym typeface="Verdana"/>
              </a:rPr>
              <a:t> So, let</a:t>
            </a:r>
            <a:r>
              <a:rPr lang="en" sz="1400" dirty="0">
                <a:solidFill>
                  <a:schemeClr val="dk1"/>
                </a:solidFill>
                <a:latin typeface="Verdana" charset="0"/>
                <a:ea typeface="Verdana" charset="0"/>
                <a:cs typeface="Verdana" charset="0"/>
                <a:sym typeface="Verdana"/>
              </a:rPr>
              <a:t>’s look at another model…</a:t>
            </a:r>
            <a:endParaRPr lang="en-US" sz="1400" dirty="0">
              <a:solidFill>
                <a:schemeClr val="dk1"/>
              </a:solidFill>
              <a:latin typeface="Verdana" charset="0"/>
              <a:ea typeface="Verdana" charset="0"/>
              <a:cs typeface="Verdana" charset="0"/>
              <a:sym typeface="Verdana"/>
            </a:endParaRPr>
          </a:p>
        </p:txBody>
      </p:sp>
      <p:sp>
        <p:nvSpPr>
          <p:cNvPr id="127" name="Google Shape;12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Noto Sans Symbols"/>
              <a:buNone/>
            </a:pPr>
            <a:r>
              <a:rPr lang="en" sz="1400" dirty="0">
                <a:solidFill>
                  <a:schemeClr val="dk1"/>
                </a:solidFill>
                <a:latin typeface="Verdana" charset="0"/>
                <a:ea typeface="Verdana" charset="0"/>
                <a:cs typeface="Verdana" charset="0"/>
                <a:sym typeface="Verdana"/>
              </a:rPr>
              <a:t>The social model is quite different from the medical model. </a:t>
            </a:r>
            <a:endParaRPr sz="1400" dirty="0">
              <a:latin typeface="Verdana" charset="0"/>
              <a:ea typeface="Verdana" charset="0"/>
              <a:cs typeface="Verdana" charset="0"/>
            </a:endParaRPr>
          </a:p>
          <a:p>
            <a:pPr marL="0" marR="0" lvl="0" indent="0" algn="l" rtl="0">
              <a:lnSpc>
                <a:spcPct val="100000"/>
              </a:lnSpc>
              <a:spcBef>
                <a:spcPts val="0"/>
              </a:spcBef>
              <a:spcAft>
                <a:spcPts val="0"/>
              </a:spcAft>
              <a:buClr>
                <a:schemeClr val="dk1"/>
              </a:buClr>
              <a:buSzPts val="1200"/>
              <a:buFont typeface="Noto Sans Symbols"/>
              <a:buNone/>
            </a:pPr>
            <a:endParaRPr sz="1400" dirty="0">
              <a:solidFill>
                <a:schemeClr val="dk1"/>
              </a:solidFill>
              <a:latin typeface="Verdana" charset="0"/>
              <a:ea typeface="Verdana" charset="0"/>
              <a:cs typeface="Verdana" charset="0"/>
              <a:sym typeface="Verdana"/>
            </a:endParaRPr>
          </a:p>
          <a:p>
            <a:pPr marL="0" marR="0" lvl="0" indent="0" algn="l" rtl="0">
              <a:lnSpc>
                <a:spcPct val="100000"/>
              </a:lnSpc>
              <a:spcBef>
                <a:spcPts val="0"/>
              </a:spcBef>
              <a:spcAft>
                <a:spcPts val="0"/>
              </a:spcAft>
              <a:buClr>
                <a:schemeClr val="dk1"/>
              </a:buClr>
              <a:buSzPts val="1200"/>
              <a:buFont typeface="Noto Sans Symbols"/>
              <a:buNone/>
            </a:pPr>
            <a:r>
              <a:rPr lang="en" sz="1400" dirty="0">
                <a:solidFill>
                  <a:schemeClr val="dk1"/>
                </a:solidFill>
                <a:latin typeface="Verdana" charset="0"/>
                <a:ea typeface="Verdana" charset="0"/>
                <a:cs typeface="Verdana" charset="0"/>
                <a:sym typeface="Verdana"/>
              </a:rPr>
              <a:t>With this model, differences are natural and places disability alongside other valued parts of diversity. </a:t>
            </a:r>
            <a:endParaRPr sz="1400" dirty="0">
              <a:latin typeface="Verdana" charset="0"/>
              <a:ea typeface="Verdana" charset="0"/>
              <a:cs typeface="Verdana" charset="0"/>
            </a:endParaRPr>
          </a:p>
          <a:p>
            <a:pPr marL="0" marR="0" lvl="0" indent="0" algn="l" rtl="0">
              <a:lnSpc>
                <a:spcPct val="100000"/>
              </a:lnSpc>
              <a:spcBef>
                <a:spcPts val="0"/>
              </a:spcBef>
              <a:spcAft>
                <a:spcPts val="0"/>
              </a:spcAft>
              <a:buClr>
                <a:schemeClr val="dk1"/>
              </a:buClr>
              <a:buSzPts val="1200"/>
              <a:buFont typeface="Noto Sans Symbols"/>
              <a:buNone/>
            </a:pPr>
            <a:endParaRPr sz="1400" dirty="0">
              <a:solidFill>
                <a:schemeClr val="dk1"/>
              </a:solidFill>
              <a:latin typeface="Verdana" charset="0"/>
              <a:ea typeface="Verdana" charset="0"/>
              <a:cs typeface="Verdana" charset="0"/>
              <a:sym typeface="Verdana"/>
            </a:endParaRPr>
          </a:p>
          <a:p>
            <a:pPr marL="0" marR="0" lvl="0" indent="0" algn="l" rtl="0">
              <a:lnSpc>
                <a:spcPct val="100000"/>
              </a:lnSpc>
              <a:spcBef>
                <a:spcPts val="0"/>
              </a:spcBef>
              <a:spcAft>
                <a:spcPts val="0"/>
              </a:spcAft>
              <a:buClr>
                <a:schemeClr val="dk1"/>
              </a:buClr>
              <a:buSzPts val="1200"/>
              <a:buFont typeface="Noto Sans Symbols"/>
              <a:buNone/>
            </a:pPr>
            <a:r>
              <a:rPr lang="en" sz="1400" dirty="0">
                <a:solidFill>
                  <a:schemeClr val="dk1"/>
                </a:solidFill>
                <a:latin typeface="Verdana" charset="0"/>
                <a:ea typeface="Verdana" charset="0"/>
                <a:cs typeface="Verdana" charset="0"/>
                <a:sym typeface="Verdana"/>
              </a:rPr>
              <a:t>This model highlights barriers as the root of disability and considers the removal of barriers a social responsibility. </a:t>
            </a:r>
            <a:endParaRPr sz="1400" dirty="0">
              <a:solidFill>
                <a:schemeClr val="dk1"/>
              </a:solidFill>
              <a:latin typeface="Verdana" charset="0"/>
              <a:ea typeface="Verdana" charset="0"/>
              <a:cs typeface="Verdana" charset="0"/>
              <a:sym typeface="Verdana"/>
            </a:endParaRPr>
          </a:p>
          <a:p>
            <a:pPr marL="0" lvl="0" indent="0" algn="l" rtl="0">
              <a:lnSpc>
                <a:spcPct val="100000"/>
              </a:lnSpc>
              <a:spcBef>
                <a:spcPts val="0"/>
              </a:spcBef>
              <a:spcAft>
                <a:spcPts val="0"/>
              </a:spcAft>
              <a:buClr>
                <a:schemeClr val="dk1"/>
              </a:buClr>
              <a:buSzPts val="1200"/>
              <a:buFont typeface="Noto Sans Symbols"/>
              <a:buNone/>
            </a:pPr>
            <a:r>
              <a:rPr lang="en" sz="1400" dirty="0">
                <a:solidFill>
                  <a:schemeClr val="dk1"/>
                </a:solidFill>
                <a:latin typeface="Verdana" charset="0"/>
                <a:ea typeface="Verdana" charset="0"/>
                <a:cs typeface="Verdana" charset="0"/>
                <a:sym typeface="Verdana"/>
              </a:rPr>
              <a:t> </a:t>
            </a:r>
            <a:endParaRPr sz="1400" dirty="0">
              <a:solidFill>
                <a:schemeClr val="dk1"/>
              </a:solidFill>
              <a:latin typeface="Verdana" charset="0"/>
              <a:ea typeface="Verdana" charset="0"/>
              <a:cs typeface="Verdana" charset="0"/>
              <a:sym typeface="Verdana"/>
            </a:endParaRPr>
          </a:p>
          <a:p>
            <a:pPr marL="0" lvl="0" indent="0" algn="l" rtl="0">
              <a:lnSpc>
                <a:spcPct val="100000"/>
              </a:lnSpc>
              <a:spcBef>
                <a:spcPts val="0"/>
              </a:spcBef>
              <a:spcAft>
                <a:spcPts val="0"/>
              </a:spcAft>
              <a:buClr>
                <a:schemeClr val="dk1"/>
              </a:buClr>
              <a:buSzPts val="1200"/>
              <a:buFont typeface="Noto Sans Symbols"/>
              <a:buNone/>
            </a:pPr>
            <a:r>
              <a:rPr lang="en" sz="1400" dirty="0">
                <a:solidFill>
                  <a:schemeClr val="dk1"/>
                </a:solidFill>
                <a:latin typeface="Verdana" charset="0"/>
                <a:ea typeface="Verdana" charset="0"/>
                <a:cs typeface="Verdana" charset="0"/>
                <a:sym typeface="Verdana"/>
              </a:rPr>
              <a:t>For example, a true story: A little girl arrived at her neighborhood school, the first wheelchair using student to attend the school. Having been taught by her parents that disability is natural, she looked at the playground and said, “This playground is not accessible.” </a:t>
            </a:r>
            <a:endParaRPr sz="1400" dirty="0">
              <a:latin typeface="Verdana" charset="0"/>
              <a:ea typeface="Verdana" charset="0"/>
              <a:cs typeface="Verdana" charset="0"/>
            </a:endParaRPr>
          </a:p>
          <a:p>
            <a:pPr marL="0" lvl="0" indent="0" algn="l" rtl="0">
              <a:lnSpc>
                <a:spcPct val="100000"/>
              </a:lnSpc>
              <a:spcBef>
                <a:spcPts val="0"/>
              </a:spcBef>
              <a:spcAft>
                <a:spcPts val="0"/>
              </a:spcAft>
              <a:buClr>
                <a:schemeClr val="dk1"/>
              </a:buClr>
              <a:buSzPts val="1200"/>
              <a:buFont typeface="Noto Sans Symbols"/>
              <a:buNone/>
            </a:pPr>
            <a:endParaRPr sz="1400" dirty="0">
              <a:solidFill>
                <a:schemeClr val="dk1"/>
              </a:solidFill>
              <a:latin typeface="Verdana" charset="0"/>
              <a:ea typeface="Verdana" charset="0"/>
              <a:cs typeface="Verdana" charset="0"/>
              <a:sym typeface="Verdana"/>
            </a:endParaRPr>
          </a:p>
          <a:p>
            <a:pPr marL="0" lvl="0" indent="0" algn="l" rtl="0">
              <a:lnSpc>
                <a:spcPct val="100000"/>
              </a:lnSpc>
              <a:spcBef>
                <a:spcPts val="0"/>
              </a:spcBef>
              <a:spcAft>
                <a:spcPts val="0"/>
              </a:spcAft>
              <a:buClr>
                <a:schemeClr val="dk1"/>
              </a:buClr>
              <a:buSzPts val="1200"/>
              <a:buFont typeface="Noto Sans Symbols"/>
              <a:buNone/>
            </a:pPr>
            <a:r>
              <a:rPr lang="en" sz="1400" dirty="0">
                <a:solidFill>
                  <a:schemeClr val="dk1"/>
                </a:solidFill>
                <a:latin typeface="Verdana" charset="0"/>
                <a:ea typeface="Verdana" charset="0"/>
                <a:cs typeface="Verdana" charset="0"/>
                <a:sym typeface="Verdana"/>
              </a:rPr>
              <a:t>This girl used the word not accessible, which is significant as her statement locates the problem within the environment, not within her own body. She did not say, “I can’t play on this playground.” </a:t>
            </a:r>
            <a:endParaRPr sz="1400" dirty="0">
              <a:latin typeface="Verdana" charset="0"/>
              <a:ea typeface="Verdana" charset="0"/>
              <a:cs typeface="Verdana" charset="0"/>
            </a:endParaRPr>
          </a:p>
          <a:p>
            <a:pPr marL="0" lvl="0" indent="0" algn="l" rtl="0">
              <a:lnSpc>
                <a:spcPct val="100000"/>
              </a:lnSpc>
              <a:spcBef>
                <a:spcPts val="0"/>
              </a:spcBef>
              <a:spcAft>
                <a:spcPts val="0"/>
              </a:spcAft>
              <a:buClr>
                <a:schemeClr val="dk1"/>
              </a:buClr>
              <a:buSzPts val="1200"/>
              <a:buFont typeface="Noto Sans Symbols"/>
              <a:buNone/>
            </a:pPr>
            <a:endParaRPr sz="1400" dirty="0">
              <a:solidFill>
                <a:schemeClr val="dk1"/>
              </a:solidFill>
              <a:latin typeface="Verdana" charset="0"/>
              <a:ea typeface="Verdana" charset="0"/>
              <a:cs typeface="Verdana" charset="0"/>
              <a:sym typeface="Verdana"/>
            </a:endParaRPr>
          </a:p>
          <a:p>
            <a:pPr marL="0" lvl="0" indent="0" algn="l" rtl="0">
              <a:lnSpc>
                <a:spcPct val="100000"/>
              </a:lnSpc>
              <a:spcBef>
                <a:spcPts val="0"/>
              </a:spcBef>
              <a:spcAft>
                <a:spcPts val="0"/>
              </a:spcAft>
              <a:buClr>
                <a:schemeClr val="dk1"/>
              </a:buClr>
              <a:buSzPts val="1200"/>
              <a:buFont typeface="Noto Sans Symbols"/>
              <a:buNone/>
            </a:pPr>
            <a:r>
              <a:rPr lang="en" sz="1400" dirty="0">
                <a:solidFill>
                  <a:schemeClr val="dk1"/>
                </a:solidFill>
                <a:latin typeface="Verdana" charset="0"/>
                <a:ea typeface="Verdana" charset="0"/>
                <a:cs typeface="Verdana" charset="0"/>
                <a:sym typeface="Verdana"/>
              </a:rPr>
              <a:t>Imagine how different a child would feel when they do not see themselves as a problem!</a:t>
            </a:r>
            <a:endParaRPr sz="1400" dirty="0">
              <a:latin typeface="Verdana" charset="0"/>
              <a:ea typeface="Verdana" charset="0"/>
              <a:cs typeface="Verdana" charset="0"/>
            </a:endParaRPr>
          </a:p>
          <a:p>
            <a:pPr marL="0" marR="0" lvl="0" indent="0" algn="l" rtl="0">
              <a:lnSpc>
                <a:spcPct val="100000"/>
              </a:lnSpc>
              <a:spcBef>
                <a:spcPts val="0"/>
              </a:spcBef>
              <a:spcAft>
                <a:spcPts val="0"/>
              </a:spcAft>
              <a:buClr>
                <a:schemeClr val="dk1"/>
              </a:buClr>
              <a:buSzPts val="1200"/>
              <a:buFont typeface="Noto Sans Symbols"/>
              <a:buNone/>
            </a:pPr>
            <a:endParaRPr sz="1400" dirty="0">
              <a:solidFill>
                <a:schemeClr val="dk1"/>
              </a:solidFill>
              <a:latin typeface="Verdana" charset="0"/>
              <a:ea typeface="Verdana" charset="0"/>
              <a:cs typeface="Verdana" charset="0"/>
              <a:sym typeface="Verdana"/>
            </a:endParaRPr>
          </a:p>
          <a:p>
            <a:pPr marL="0" marR="0" lvl="0" indent="0" algn="l" rtl="0">
              <a:lnSpc>
                <a:spcPct val="100000"/>
              </a:lnSpc>
              <a:spcBef>
                <a:spcPts val="0"/>
              </a:spcBef>
              <a:spcAft>
                <a:spcPts val="0"/>
              </a:spcAft>
              <a:buClr>
                <a:schemeClr val="dk1"/>
              </a:buClr>
              <a:buSzPts val="1200"/>
              <a:buFont typeface="Noto Sans Symbols"/>
              <a:buNone/>
            </a:pPr>
            <a:r>
              <a:rPr lang="en" sz="1400" dirty="0">
                <a:solidFill>
                  <a:schemeClr val="dk1"/>
                </a:solidFill>
                <a:latin typeface="Verdana" charset="0"/>
                <a:ea typeface="Verdana" charset="0"/>
                <a:cs typeface="Verdana" charset="0"/>
                <a:sym typeface="Verdana"/>
              </a:rPr>
              <a:t>This model is about people “demanding control of their lives and full access to mainstream society.” </a:t>
            </a:r>
            <a:endParaRPr sz="1400" dirty="0">
              <a:latin typeface="Verdana" charset="0"/>
              <a:ea typeface="Verdana" charset="0"/>
              <a:cs typeface="Verdana" charset="0"/>
            </a:endParaRPr>
          </a:p>
          <a:p>
            <a:pPr marL="0" marR="0" lvl="0" indent="0" algn="l" rtl="0">
              <a:lnSpc>
                <a:spcPct val="100000"/>
              </a:lnSpc>
              <a:spcBef>
                <a:spcPts val="0"/>
              </a:spcBef>
              <a:spcAft>
                <a:spcPts val="0"/>
              </a:spcAft>
              <a:buClr>
                <a:schemeClr val="dk1"/>
              </a:buClr>
              <a:buSzPts val="1200"/>
              <a:buFont typeface="Noto Sans Symbols"/>
              <a:buNone/>
            </a:pPr>
            <a:r>
              <a:rPr lang="en" sz="1400" dirty="0">
                <a:solidFill>
                  <a:schemeClr val="dk1"/>
                </a:solidFill>
                <a:latin typeface="Verdana" charset="0"/>
                <a:ea typeface="Verdana" charset="0"/>
                <a:cs typeface="Verdana" charset="0"/>
                <a:sym typeface="Verdana"/>
              </a:rPr>
              <a:t>It provides perspective on a range of ideas. What is wholeness? What is community? What is perfection? </a:t>
            </a:r>
            <a:endParaRPr sz="1400" dirty="0">
              <a:solidFill>
                <a:schemeClr val="dk1"/>
              </a:solidFill>
              <a:latin typeface="Verdana" charset="0"/>
              <a:ea typeface="Verdana" charset="0"/>
              <a:cs typeface="Verdana" charset="0"/>
              <a:sym typeface="Verdana"/>
            </a:endParaRPr>
          </a:p>
          <a:p>
            <a:pPr marL="0" marR="0" lvl="0" indent="0" algn="l" rtl="0">
              <a:lnSpc>
                <a:spcPct val="100000"/>
              </a:lnSpc>
              <a:spcBef>
                <a:spcPts val="0"/>
              </a:spcBef>
              <a:spcAft>
                <a:spcPts val="0"/>
              </a:spcAft>
              <a:buClr>
                <a:schemeClr val="dk1"/>
              </a:buClr>
              <a:buSzPts val="1200"/>
              <a:buFont typeface="Noto Sans Symbols"/>
              <a:buNone/>
            </a:pPr>
            <a:endParaRPr sz="1400" dirty="0">
              <a:solidFill>
                <a:schemeClr val="dk1"/>
              </a:solidFill>
              <a:latin typeface="Verdana" charset="0"/>
              <a:ea typeface="Verdana" charset="0"/>
              <a:cs typeface="Verdana" charset="0"/>
              <a:sym typeface="Verdana"/>
            </a:endParaRPr>
          </a:p>
          <a:p>
            <a:pPr marL="0" marR="0" lvl="0" indent="0" algn="l" rtl="0">
              <a:lnSpc>
                <a:spcPct val="100000"/>
              </a:lnSpc>
              <a:spcBef>
                <a:spcPts val="0"/>
              </a:spcBef>
              <a:spcAft>
                <a:spcPts val="0"/>
              </a:spcAft>
              <a:buClr>
                <a:schemeClr val="dk1"/>
              </a:buClr>
              <a:buSzPts val="1200"/>
              <a:buFont typeface="Noto Sans Symbols"/>
              <a:buNone/>
            </a:pPr>
            <a:r>
              <a:rPr lang="en" sz="1400" dirty="0">
                <a:solidFill>
                  <a:schemeClr val="dk1"/>
                </a:solidFill>
                <a:latin typeface="Verdana" charset="0"/>
                <a:ea typeface="Verdana" charset="0"/>
                <a:cs typeface="Verdana" charset="0"/>
                <a:sym typeface="Verdana"/>
              </a:rPr>
              <a:t>[INSTRUCTIONS – ask the participants - Does anything from this model seem apparent in the way you think about disability? If not, is there anything here you might like to adopt?]</a:t>
            </a:r>
            <a:endParaRPr sz="1400" dirty="0">
              <a:latin typeface="Verdana" charset="0"/>
              <a:ea typeface="Verdana" charset="0"/>
              <a:cs typeface="Verdana" charset="0"/>
            </a:endParaRPr>
          </a:p>
          <a:p>
            <a:pPr marL="0" marR="0" lvl="0" indent="0" algn="l" rtl="0">
              <a:lnSpc>
                <a:spcPct val="100000"/>
              </a:lnSpc>
              <a:spcBef>
                <a:spcPts val="0"/>
              </a:spcBef>
              <a:spcAft>
                <a:spcPts val="0"/>
              </a:spcAft>
              <a:buClr>
                <a:schemeClr val="dk1"/>
              </a:buClr>
              <a:buSzPts val="1200"/>
              <a:buFont typeface="Noto Sans Symbols"/>
              <a:buNone/>
            </a:pPr>
            <a:r>
              <a:rPr lang="en" sz="1400" dirty="0">
                <a:solidFill>
                  <a:schemeClr val="dk1"/>
                </a:solidFill>
                <a:latin typeface="Verdana" charset="0"/>
                <a:ea typeface="Verdana" charset="0"/>
                <a:cs typeface="Verdana" charset="0"/>
                <a:sym typeface="Verdana"/>
              </a:rPr>
              <a:t>[After the discussion, t</a:t>
            </a:r>
            <a:r>
              <a:rPr lang="en" sz="1400" dirty="0">
                <a:latin typeface="Verdana" charset="0"/>
                <a:ea typeface="Verdana" charset="0"/>
                <a:cs typeface="Verdana" charset="0"/>
                <a:sym typeface="Verdana"/>
              </a:rPr>
              <a:t>hank participants for sharing.] </a:t>
            </a:r>
            <a:endParaRPr sz="1400" dirty="0">
              <a:latin typeface="Verdana" charset="0"/>
              <a:ea typeface="Verdana" charset="0"/>
              <a:cs typeface="Verdana" charset="0"/>
            </a:endParaRPr>
          </a:p>
          <a:p>
            <a:pPr marL="0" marR="0" lvl="0" indent="0" algn="l" rtl="0">
              <a:lnSpc>
                <a:spcPct val="100000"/>
              </a:lnSpc>
              <a:spcBef>
                <a:spcPts val="0"/>
              </a:spcBef>
              <a:spcAft>
                <a:spcPts val="0"/>
              </a:spcAft>
              <a:buClr>
                <a:schemeClr val="dk1"/>
              </a:buClr>
              <a:buSzPts val="1200"/>
              <a:buFont typeface="Noto Sans Symbols"/>
              <a:buNone/>
            </a:pPr>
            <a:endParaRPr sz="1400" dirty="0">
              <a:solidFill>
                <a:schemeClr val="dk1"/>
              </a:solidFill>
              <a:latin typeface="Verdana" charset="0"/>
              <a:ea typeface="Verdana" charset="0"/>
              <a:cs typeface="Verdana" charset="0"/>
              <a:sym typeface="Verdana"/>
            </a:endParaRPr>
          </a:p>
          <a:p>
            <a:pPr marL="0" marR="0" lvl="0" indent="0" algn="l" rtl="0">
              <a:lnSpc>
                <a:spcPct val="100000"/>
              </a:lnSpc>
              <a:spcBef>
                <a:spcPts val="0"/>
              </a:spcBef>
              <a:spcAft>
                <a:spcPts val="0"/>
              </a:spcAft>
              <a:buClr>
                <a:schemeClr val="dk1"/>
              </a:buClr>
              <a:buSzPts val="1200"/>
              <a:buFont typeface="Noto Sans Symbols"/>
              <a:buNone/>
            </a:pPr>
            <a:r>
              <a:rPr lang="en" sz="1400" dirty="0">
                <a:solidFill>
                  <a:schemeClr val="dk1"/>
                </a:solidFill>
                <a:latin typeface="Verdana" charset="0"/>
                <a:ea typeface="Verdana" charset="0"/>
                <a:cs typeface="Verdana" charset="0"/>
                <a:sym typeface="Verdana"/>
              </a:rPr>
              <a:t>Let’s look a little further at the social model and its attention to barriers...    </a:t>
            </a:r>
            <a:r>
              <a:rPr lang="en" sz="1200" i="0" u="none" strike="noStrike" cap="none" dirty="0">
                <a:solidFill>
                  <a:schemeClr val="dk1"/>
                </a:solidFill>
                <a:latin typeface="Verdana"/>
                <a:ea typeface="Verdana"/>
                <a:cs typeface="Verdana"/>
                <a:sym typeface="Verdana"/>
              </a:rPr>
              <a:t>	</a:t>
            </a:r>
            <a:endParaRPr sz="1200" i="0" u="none" strike="noStrike" cap="none" dirty="0">
              <a:solidFill>
                <a:schemeClr val="dk1"/>
              </a:solidFill>
              <a:latin typeface="Verdana"/>
              <a:ea typeface="Verdana"/>
              <a:cs typeface="Verdana"/>
              <a:sym typeface="Verdana"/>
            </a:endParaRPr>
          </a:p>
        </p:txBody>
      </p:sp>
      <p:sp>
        <p:nvSpPr>
          <p:cNvPr id="137" name="Google Shape;13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3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5" name="Google Shape;45;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3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3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9" name="Google Shape;49;p3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3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1" name="Google Shape;51;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3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54" name="Google Shape;54;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3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7" name="Google Shape;57;p3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8" name="Google Shape;58;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Diagram or Organization Chart" type="dgm">
  <p:cSld name="DIAGRAM">
    <p:spTree>
      <p:nvGrpSpPr>
        <p:cNvPr id="1" name="Shape 61"/>
        <p:cNvGrpSpPr/>
        <p:nvPr/>
      </p:nvGrpSpPr>
      <p:grpSpPr>
        <a:xfrm>
          <a:off x="0" y="0"/>
          <a:ext cx="0" cy="0"/>
          <a:chOff x="0" y="0"/>
          <a:chExt cx="0" cy="0"/>
        </a:xfrm>
      </p:grpSpPr>
      <p:sp>
        <p:nvSpPr>
          <p:cNvPr id="62" name="Google Shape;62;p3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2800"/>
              <a:buNone/>
              <a:defRPr sz="4400" b="0" i="0" u="none" strike="noStrike" cap="none">
                <a:solidFill>
                  <a:schemeClr val="dk2"/>
                </a:solidFill>
                <a:latin typeface="Arial"/>
                <a:ea typeface="Arial"/>
                <a:cs typeface="Arial"/>
                <a:sym typeface="Arial"/>
              </a:defRPr>
            </a:lvl1pPr>
            <a:lvl2pPr marR="0" lvl="1" algn="ctr">
              <a:lnSpc>
                <a:spcPct val="100000"/>
              </a:lnSpc>
              <a:spcBef>
                <a:spcPts val="0"/>
              </a:spcBef>
              <a:spcAft>
                <a:spcPts val="0"/>
              </a:spcAft>
              <a:buSzPts val="2800"/>
              <a:buNone/>
              <a:defRPr sz="44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SzPts val="2800"/>
              <a:buNone/>
              <a:defRPr sz="44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SzPts val="2800"/>
              <a:buNone/>
              <a:defRPr sz="44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SzPts val="2800"/>
              <a:buNone/>
              <a:defRPr sz="44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SzPts val="2800"/>
              <a:buNone/>
              <a:defRPr sz="44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SzPts val="2800"/>
              <a:buNone/>
              <a:defRPr sz="44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SzPts val="2800"/>
              <a:buNone/>
              <a:defRPr sz="44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SzPts val="2800"/>
              <a:buNone/>
              <a:defRPr sz="4400" b="0" i="0" u="none" strike="noStrike" cap="none">
                <a:solidFill>
                  <a:schemeClr val="dk2"/>
                </a:solidFill>
                <a:latin typeface="Arial"/>
                <a:ea typeface="Arial"/>
                <a:cs typeface="Arial"/>
                <a:sym typeface="Arial"/>
              </a:defRPr>
            </a:lvl9pPr>
          </a:lstStyle>
          <a:p>
            <a:endParaRPr/>
          </a:p>
        </p:txBody>
      </p:sp>
      <p:sp>
        <p:nvSpPr>
          <p:cNvPr id="63" name="Google Shape;63;p36"/>
          <p:cNvSpPr>
            <a:spLocks noGrp="1"/>
          </p:cNvSpPr>
          <p:nvPr>
            <p:ph type="dgm" idx="2"/>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lnSpc>
                <a:spcPct val="115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15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15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15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15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15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15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15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36"/>
          <p:cNvSpPr txBox="1">
            <a:spLocks noGrp="1"/>
          </p:cNvSpPr>
          <p:nvPr>
            <p:ph type="dt" idx="10"/>
          </p:nvPr>
        </p:nvSpPr>
        <p:spPr>
          <a:xfrm>
            <a:off x="457200" y="4683919"/>
            <a:ext cx="2133600" cy="357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6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6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6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6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6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6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6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6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6000" b="0" i="0" u="none" strike="noStrike" cap="none">
                <a:solidFill>
                  <a:schemeClr val="dk1"/>
                </a:solidFill>
                <a:latin typeface="Arial"/>
                <a:ea typeface="Arial"/>
                <a:cs typeface="Arial"/>
                <a:sym typeface="Arial"/>
              </a:defRPr>
            </a:lvl9pPr>
          </a:lstStyle>
          <a:p>
            <a:endParaRPr/>
          </a:p>
        </p:txBody>
      </p:sp>
      <p:sp>
        <p:nvSpPr>
          <p:cNvPr id="65" name="Google Shape;65;p36"/>
          <p:cNvSpPr txBox="1">
            <a:spLocks noGrp="1"/>
          </p:cNvSpPr>
          <p:nvPr>
            <p:ph type="ftr" idx="11"/>
          </p:nvPr>
        </p:nvSpPr>
        <p:spPr>
          <a:xfrm>
            <a:off x="3124200" y="4683919"/>
            <a:ext cx="2895600" cy="357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6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6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6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6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6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6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6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6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6000" b="0" i="0" u="none" strike="noStrike" cap="none">
                <a:solidFill>
                  <a:schemeClr val="dk1"/>
                </a:solidFill>
                <a:latin typeface="Arial"/>
                <a:ea typeface="Arial"/>
                <a:cs typeface="Arial"/>
                <a:sym typeface="Arial"/>
              </a:defRPr>
            </a:lvl9pPr>
          </a:lstStyle>
          <a:p>
            <a:endParaRPr/>
          </a:p>
        </p:txBody>
      </p:sp>
      <p:sp>
        <p:nvSpPr>
          <p:cNvPr id="66" name="Google Shape;66;p36"/>
          <p:cNvSpPr txBox="1">
            <a:spLocks noGrp="1"/>
          </p:cNvSpPr>
          <p:nvPr>
            <p:ph type="sldNum" idx="12"/>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_61ad2f41a53c7f0e">
  <p:cSld name="BLANK_61ad2f41a53c7f0e">
    <p:spTree>
      <p:nvGrpSpPr>
        <p:cNvPr id="1" name="Shape 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8"/>
        <p:cNvGrpSpPr/>
        <p:nvPr/>
      </p:nvGrpSpPr>
      <p:grpSpPr>
        <a:xfrm>
          <a:off x="0" y="0"/>
          <a:ext cx="0" cy="0"/>
          <a:chOff x="0" y="0"/>
          <a:chExt cx="0" cy="0"/>
        </a:xfrm>
      </p:grpSpPr>
      <p:sp>
        <p:nvSpPr>
          <p:cNvPr id="19" name="Google Shape;19;p25"/>
          <p:cNvSpPr txBox="1">
            <a:spLocks noGrp="1"/>
          </p:cNvSpPr>
          <p:nvPr>
            <p:ph type="title"/>
          </p:nvPr>
        </p:nvSpPr>
        <p:spPr>
          <a:xfrm>
            <a:off x="304800" y="285750"/>
            <a:ext cx="7162800" cy="6285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2800"/>
              <a:buFont typeface="Garamond"/>
              <a:buNone/>
              <a:defRPr sz="4000" b="1" i="0" u="none" strike="noStrike" cap="none">
                <a:solidFill>
                  <a:schemeClr val="dk2"/>
                </a:solidFill>
                <a:latin typeface="Garamond"/>
                <a:ea typeface="Garamond"/>
                <a:cs typeface="Garamond"/>
                <a:sym typeface="Garamond"/>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
        <p:nvSpPr>
          <p:cNvPr id="20" name="Google Shape;20;p25"/>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357505" algn="l">
              <a:lnSpc>
                <a:spcPct val="115000"/>
              </a:lnSpc>
              <a:spcBef>
                <a:spcPts val="700"/>
              </a:spcBef>
              <a:spcAft>
                <a:spcPts val="0"/>
              </a:spcAft>
              <a:buClr>
                <a:schemeClr val="accent2"/>
              </a:buClr>
              <a:buSzPts val="2030"/>
              <a:buFont typeface="Noto Sans Symbols"/>
              <a:buChar char="❑"/>
              <a:defRPr sz="2900" b="1" i="0" u="none" strike="noStrike" cap="none">
                <a:solidFill>
                  <a:srgbClr val="618789"/>
                </a:solidFill>
                <a:latin typeface="Garamond"/>
                <a:ea typeface="Garamond"/>
                <a:cs typeface="Garamond"/>
                <a:sym typeface="Garamond"/>
              </a:defRPr>
            </a:lvl1pPr>
            <a:lvl2pPr marL="914400" marR="0" lvl="1" indent="-344169" algn="l">
              <a:lnSpc>
                <a:spcPct val="115000"/>
              </a:lnSpc>
              <a:spcBef>
                <a:spcPts val="1600"/>
              </a:spcBef>
              <a:spcAft>
                <a:spcPts val="0"/>
              </a:spcAft>
              <a:buClr>
                <a:schemeClr val="accent1"/>
              </a:buClr>
              <a:buSzPts val="1820"/>
              <a:buFont typeface="Noto Sans Symbols"/>
              <a:buChar char="❑"/>
              <a:defRPr sz="2600" b="1" i="0" u="none" strike="noStrike" cap="none">
                <a:solidFill>
                  <a:schemeClr val="accent1"/>
                </a:solidFill>
                <a:latin typeface="Garamond"/>
                <a:ea typeface="Garamond"/>
                <a:cs typeface="Garamond"/>
                <a:sym typeface="Garamond"/>
              </a:defRPr>
            </a:lvl2pPr>
            <a:lvl3pPr marL="1371600" marR="0" lvl="2" indent="-330835" algn="l">
              <a:lnSpc>
                <a:spcPct val="115000"/>
              </a:lnSpc>
              <a:spcBef>
                <a:spcPts val="1600"/>
              </a:spcBef>
              <a:spcAft>
                <a:spcPts val="0"/>
              </a:spcAft>
              <a:buClr>
                <a:schemeClr val="accent2"/>
              </a:buClr>
              <a:buSzPts val="1610"/>
              <a:buFont typeface="Noto Sans Symbols"/>
              <a:buChar char="❑"/>
              <a:defRPr sz="2300" b="1" i="0" u="none" strike="noStrike" cap="none">
                <a:solidFill>
                  <a:schemeClr val="lt2"/>
                </a:solidFill>
                <a:latin typeface="Garamond"/>
                <a:ea typeface="Garamond"/>
                <a:cs typeface="Garamond"/>
                <a:sym typeface="Garamond"/>
              </a:defRPr>
            </a:lvl3pPr>
            <a:lvl4pPr marL="1828800" marR="0" lvl="3" indent="-317500" algn="l">
              <a:lnSpc>
                <a:spcPct val="115000"/>
              </a:lnSpc>
              <a:spcBef>
                <a:spcPts val="1600"/>
              </a:spcBef>
              <a:spcAft>
                <a:spcPts val="0"/>
              </a:spcAft>
              <a:buClr>
                <a:schemeClr val="accent3"/>
              </a:buClr>
              <a:buSzPts val="1400"/>
              <a:buFont typeface="Noto Sans Symbols"/>
              <a:buChar char="❑"/>
              <a:defRPr sz="2000" b="1" i="0" u="none" strike="noStrike" cap="none">
                <a:solidFill>
                  <a:schemeClr val="accent3"/>
                </a:solidFill>
                <a:latin typeface="Garamond"/>
                <a:ea typeface="Garamond"/>
                <a:cs typeface="Garamond"/>
                <a:sym typeface="Garamond"/>
              </a:defRPr>
            </a:lvl4pPr>
            <a:lvl5pPr marL="2286000" marR="0" lvl="4" indent="-311150" algn="l">
              <a:lnSpc>
                <a:spcPct val="115000"/>
              </a:lnSpc>
              <a:spcBef>
                <a:spcPts val="1600"/>
              </a:spcBef>
              <a:spcAft>
                <a:spcPts val="0"/>
              </a:spcAft>
              <a:buClr>
                <a:schemeClr val="accent4"/>
              </a:buClr>
              <a:buSzPts val="1300"/>
              <a:buFont typeface="Noto Sans Symbols"/>
              <a:buChar char="❑"/>
              <a:defRPr sz="2000" b="1" i="0" u="none" strike="noStrike" cap="none">
                <a:solidFill>
                  <a:schemeClr val="dk1"/>
                </a:solidFill>
                <a:latin typeface="Garamond"/>
                <a:ea typeface="Garamond"/>
                <a:cs typeface="Garamond"/>
                <a:sym typeface="Garamond"/>
              </a:defRPr>
            </a:lvl5pPr>
            <a:lvl6pPr marL="2743200" marR="0" lvl="5" indent="-342900" algn="l">
              <a:lnSpc>
                <a:spcPct val="115000"/>
              </a:lnSpc>
              <a:spcBef>
                <a:spcPts val="16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a:lnSpc>
                <a:spcPct val="115000"/>
              </a:lnSpc>
              <a:spcBef>
                <a:spcPts val="160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a:lnSpc>
                <a:spcPct val="115000"/>
              </a:lnSpc>
              <a:spcBef>
                <a:spcPts val="160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a:lnSpc>
                <a:spcPct val="115000"/>
              </a:lnSpc>
              <a:spcBef>
                <a:spcPts val="1600"/>
              </a:spcBef>
              <a:spcAft>
                <a:spcPts val="160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21" name="Google Shape;21;p25"/>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357505" algn="l">
              <a:lnSpc>
                <a:spcPct val="115000"/>
              </a:lnSpc>
              <a:spcBef>
                <a:spcPts val="700"/>
              </a:spcBef>
              <a:spcAft>
                <a:spcPts val="0"/>
              </a:spcAft>
              <a:buClr>
                <a:schemeClr val="accent2"/>
              </a:buClr>
              <a:buSzPts val="2030"/>
              <a:buFont typeface="Noto Sans Symbols"/>
              <a:buChar char="❑"/>
              <a:defRPr sz="2900" b="1" i="0" u="none" strike="noStrike" cap="none">
                <a:solidFill>
                  <a:srgbClr val="618789"/>
                </a:solidFill>
                <a:latin typeface="Garamond"/>
                <a:ea typeface="Garamond"/>
                <a:cs typeface="Garamond"/>
                <a:sym typeface="Garamond"/>
              </a:defRPr>
            </a:lvl1pPr>
            <a:lvl2pPr marL="914400" marR="0" lvl="1" indent="-344169" algn="l">
              <a:lnSpc>
                <a:spcPct val="115000"/>
              </a:lnSpc>
              <a:spcBef>
                <a:spcPts val="1600"/>
              </a:spcBef>
              <a:spcAft>
                <a:spcPts val="0"/>
              </a:spcAft>
              <a:buClr>
                <a:schemeClr val="accent1"/>
              </a:buClr>
              <a:buSzPts val="1820"/>
              <a:buFont typeface="Noto Sans Symbols"/>
              <a:buChar char="❑"/>
              <a:defRPr sz="2600" b="1" i="0" u="none" strike="noStrike" cap="none">
                <a:solidFill>
                  <a:schemeClr val="accent1"/>
                </a:solidFill>
                <a:latin typeface="Garamond"/>
                <a:ea typeface="Garamond"/>
                <a:cs typeface="Garamond"/>
                <a:sym typeface="Garamond"/>
              </a:defRPr>
            </a:lvl2pPr>
            <a:lvl3pPr marL="1371600" marR="0" lvl="2" indent="-330835" algn="l">
              <a:lnSpc>
                <a:spcPct val="115000"/>
              </a:lnSpc>
              <a:spcBef>
                <a:spcPts val="1600"/>
              </a:spcBef>
              <a:spcAft>
                <a:spcPts val="0"/>
              </a:spcAft>
              <a:buClr>
                <a:schemeClr val="accent2"/>
              </a:buClr>
              <a:buSzPts val="1610"/>
              <a:buFont typeface="Noto Sans Symbols"/>
              <a:buChar char="❑"/>
              <a:defRPr sz="2300" b="1" i="0" u="none" strike="noStrike" cap="none">
                <a:solidFill>
                  <a:schemeClr val="lt2"/>
                </a:solidFill>
                <a:latin typeface="Garamond"/>
                <a:ea typeface="Garamond"/>
                <a:cs typeface="Garamond"/>
                <a:sym typeface="Garamond"/>
              </a:defRPr>
            </a:lvl3pPr>
            <a:lvl4pPr marL="1828800" marR="0" lvl="3" indent="-317500" algn="l">
              <a:lnSpc>
                <a:spcPct val="115000"/>
              </a:lnSpc>
              <a:spcBef>
                <a:spcPts val="1600"/>
              </a:spcBef>
              <a:spcAft>
                <a:spcPts val="0"/>
              </a:spcAft>
              <a:buClr>
                <a:schemeClr val="accent3"/>
              </a:buClr>
              <a:buSzPts val="1400"/>
              <a:buFont typeface="Noto Sans Symbols"/>
              <a:buChar char="❑"/>
              <a:defRPr sz="2000" b="1" i="0" u="none" strike="noStrike" cap="none">
                <a:solidFill>
                  <a:schemeClr val="accent3"/>
                </a:solidFill>
                <a:latin typeface="Garamond"/>
                <a:ea typeface="Garamond"/>
                <a:cs typeface="Garamond"/>
                <a:sym typeface="Garamond"/>
              </a:defRPr>
            </a:lvl4pPr>
            <a:lvl5pPr marL="2286000" marR="0" lvl="4" indent="-311150" algn="l">
              <a:lnSpc>
                <a:spcPct val="115000"/>
              </a:lnSpc>
              <a:spcBef>
                <a:spcPts val="1600"/>
              </a:spcBef>
              <a:spcAft>
                <a:spcPts val="0"/>
              </a:spcAft>
              <a:buClr>
                <a:schemeClr val="accent4"/>
              </a:buClr>
              <a:buSzPts val="1300"/>
              <a:buFont typeface="Noto Sans Symbols"/>
              <a:buChar char="❑"/>
              <a:defRPr sz="2000" b="1" i="0" u="none" strike="noStrike" cap="none">
                <a:solidFill>
                  <a:schemeClr val="dk1"/>
                </a:solidFill>
                <a:latin typeface="Garamond"/>
                <a:ea typeface="Garamond"/>
                <a:cs typeface="Garamond"/>
                <a:sym typeface="Garamond"/>
              </a:defRPr>
            </a:lvl5pPr>
            <a:lvl6pPr marL="2743200" marR="0" lvl="5" indent="-342900" algn="l">
              <a:lnSpc>
                <a:spcPct val="115000"/>
              </a:lnSpc>
              <a:spcBef>
                <a:spcPts val="16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a:lnSpc>
                <a:spcPct val="115000"/>
              </a:lnSpc>
              <a:spcBef>
                <a:spcPts val="160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a:lnSpc>
                <a:spcPct val="115000"/>
              </a:lnSpc>
              <a:spcBef>
                <a:spcPts val="160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a:lnSpc>
                <a:spcPct val="115000"/>
              </a:lnSpc>
              <a:spcBef>
                <a:spcPts val="1600"/>
              </a:spcBef>
              <a:spcAft>
                <a:spcPts val="160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28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
        <p:nvSpPr>
          <p:cNvPr id="24" name="Google Shape;24;p26"/>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a:lnSpc>
                <a:spcPct val="115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15000"/>
              </a:lnSpc>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15000"/>
              </a:lnSpc>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15000"/>
              </a:lnSpc>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2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2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4" name="Google Shape;34;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2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8" name="Google Shape;38;p2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9" name="Google Shape;39;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2" name="Google Shape;42;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unsplash.com/@tamarcusbrown?utm_source=unsplash&amp;utm_medium=referral&amp;utm_content=creditCopyTex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unsplash.com/search/photos/barriers?utm_source=unsplash&amp;utm_medium=referral&amp;utm_content=creditCopyTex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micahbazant.com/mario-wood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unsplash.com/photos/VVpIN609QtY/info" TargetMode="External"/><Relationship Id="rId3" Type="http://schemas.openxmlformats.org/officeDocument/2006/relationships/hyperlink" Target="https://www.micahbazant.com/mario-woods" TargetMode="External"/><Relationship Id="rId7" Type="http://schemas.openxmlformats.org/officeDocument/2006/relationships/hyperlink" Target="https://unsplash.com/photos/IjkIOe-2fF4"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unsplash.com/photos/_3Z9kVNQusU" TargetMode="External"/><Relationship Id="rId5" Type="http://schemas.openxmlformats.org/officeDocument/2006/relationships/hyperlink" Target="https://unsplash.com/photos/CDJuKaNJHFA" TargetMode="External"/><Relationship Id="rId4" Type="http://schemas.openxmlformats.org/officeDocument/2006/relationships/hyperlink" Target="https://unsplash.com/photos/zuQDqLFavI4"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unsplash.com/photos/awxaj8YEwug"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hyperlink" Target="https://unsplash.com/photos/566CgCRSNCk" TargetMode="External"/><Relationship Id="rId4" Type="http://schemas.openxmlformats.org/officeDocument/2006/relationships/hyperlink" Target="https://unsplash.com/photos/gRTzhQsiVG0/inf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unsplash.com/@jontyson?utm_source=unsplash&amp;utm_medium=referral&amp;utm_content=creditCopyTex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unsplash.com/@linkedinsalesnavigator?utm_source=unsplash&amp;utm_medium=referral&amp;utm_content=creditCopyTex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unsplash.com/@charlesdeluvio?utm_source=unsplash&amp;utm_medium=referral&amp;utm_content=creditCopyTex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unsplash.com/@joshua_forbes?utm_source=unsplash&amp;utm_medium=referral&amp;utm_content=creditCopyTex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unsplash.com/search/photos/wheelchair?utm_source=unsplash&amp;utm_medium=referral&amp;utm_content=creditCopyTex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unsplash.com/search/photos/disability?utm_source=unsplash&amp;utm_medium=referral&amp;utm_content=creditCopy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a:spLocks noGrp="1"/>
          </p:cNvSpPr>
          <p:nvPr>
            <p:ph type="ctrTitle"/>
          </p:nvPr>
        </p:nvSpPr>
        <p:spPr>
          <a:xfrm>
            <a:off x="4906297" y="416427"/>
            <a:ext cx="3570046" cy="226916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sz="3200">
                <a:latin typeface="Verdana"/>
                <a:ea typeface="Verdana"/>
                <a:cs typeface="Verdana"/>
                <a:sym typeface="Verdana"/>
              </a:rPr>
              <a:t>How We View Disability and </a:t>
            </a:r>
            <a:endParaRPr sz="3200">
              <a:latin typeface="Verdana"/>
              <a:ea typeface="Verdana"/>
              <a:cs typeface="Verdana"/>
              <a:sym typeface="Verdana"/>
            </a:endParaRPr>
          </a:p>
          <a:p>
            <a:pPr marL="0" lvl="0" indent="0" algn="ctr" rtl="0">
              <a:lnSpc>
                <a:spcPct val="100000"/>
              </a:lnSpc>
              <a:spcBef>
                <a:spcPts val="0"/>
              </a:spcBef>
              <a:spcAft>
                <a:spcPts val="0"/>
              </a:spcAft>
              <a:buSzPts val="5200"/>
              <a:buNone/>
            </a:pPr>
            <a:r>
              <a:rPr lang="en" sz="3200">
                <a:latin typeface="Verdana"/>
                <a:ea typeface="Verdana"/>
                <a:cs typeface="Verdana"/>
                <a:sym typeface="Verdana"/>
              </a:rPr>
              <a:t>Why It Matters at School</a:t>
            </a:r>
            <a:endParaRPr sz="3200">
              <a:latin typeface="Verdana"/>
              <a:ea typeface="Verdana"/>
              <a:cs typeface="Verdana"/>
              <a:sym typeface="Verdana"/>
            </a:endParaRPr>
          </a:p>
        </p:txBody>
      </p:sp>
      <p:sp>
        <p:nvSpPr>
          <p:cNvPr id="72" name="Google Shape;72;p1"/>
          <p:cNvSpPr txBox="1">
            <a:spLocks noGrp="1"/>
          </p:cNvSpPr>
          <p:nvPr>
            <p:ph type="subTitle" idx="1"/>
          </p:nvPr>
        </p:nvSpPr>
        <p:spPr>
          <a:xfrm>
            <a:off x="0" y="3448938"/>
            <a:ext cx="9144000" cy="133464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000" dirty="0">
                <a:latin typeface="Verdana"/>
                <a:ea typeface="Verdana"/>
                <a:cs typeface="Verdana"/>
                <a:sym typeface="Verdana"/>
              </a:rPr>
              <a:t>Created by Dr. Suzanne Stolz as part of the </a:t>
            </a:r>
            <a:r>
              <a:rPr lang="en" sz="2000" i="1" dirty="0">
                <a:latin typeface="Verdana"/>
                <a:ea typeface="Verdana"/>
                <a:cs typeface="Verdana"/>
                <a:sym typeface="Verdana"/>
              </a:rPr>
              <a:t>Leaders for Inclusion Project</a:t>
            </a:r>
            <a:r>
              <a:rPr lang="en" sz="2000" dirty="0">
                <a:latin typeface="Verdana"/>
                <a:ea typeface="Verdana"/>
                <a:cs typeface="Verdana"/>
                <a:sym typeface="Verdana"/>
              </a:rPr>
              <a:t> at the University of San Diego and generously funded by the Johnson Family Foundation.  </a:t>
            </a:r>
            <a:endParaRPr dirty="0"/>
          </a:p>
          <a:p>
            <a:pPr marL="0" lvl="0" indent="0" algn="ctr" rtl="0">
              <a:lnSpc>
                <a:spcPct val="100000"/>
              </a:lnSpc>
              <a:spcBef>
                <a:spcPts val="0"/>
              </a:spcBef>
              <a:spcAft>
                <a:spcPts val="0"/>
              </a:spcAft>
              <a:buSzPts val="2800"/>
              <a:buNone/>
            </a:pPr>
            <a:r>
              <a:rPr lang="en" sz="2000" dirty="0">
                <a:latin typeface="Verdana"/>
                <a:ea typeface="Verdana"/>
                <a:cs typeface="Verdana"/>
                <a:sym typeface="Verdana"/>
              </a:rPr>
              <a:t>August 2019</a:t>
            </a:r>
            <a:endParaRPr sz="2000" dirty="0">
              <a:latin typeface="Verdana"/>
              <a:ea typeface="Verdana"/>
              <a:cs typeface="Verdana"/>
              <a:sym typeface="Verdana"/>
            </a:endParaRPr>
          </a:p>
          <a:p>
            <a:pPr marL="0" lvl="0" indent="0" algn="l" rtl="0">
              <a:lnSpc>
                <a:spcPct val="100000"/>
              </a:lnSpc>
              <a:spcBef>
                <a:spcPts val="0"/>
              </a:spcBef>
              <a:spcAft>
                <a:spcPts val="0"/>
              </a:spcAft>
              <a:buSzPts val="2800"/>
              <a:buNone/>
            </a:pPr>
            <a:endParaRPr sz="2000" dirty="0">
              <a:latin typeface="Verdana"/>
              <a:ea typeface="Verdana"/>
              <a:cs typeface="Verdana"/>
              <a:sym typeface="Verdana"/>
            </a:endParaRPr>
          </a:p>
        </p:txBody>
      </p:sp>
      <p:pic>
        <p:nvPicPr>
          <p:cNvPr id="73" name="Google Shape;73;p1" descr="Student works in notebook. Student's head, wearing a red cap, and hand on notebook are visible. The Dr. Suess book, &quot;Oh, the Places You'll Go&quot; is on the desk with a cell phone resting on it." title="Desk"/>
          <p:cNvPicPr preferRelativeResize="0"/>
          <p:nvPr/>
        </p:nvPicPr>
        <p:blipFill rotWithShape="1">
          <a:blip r:embed="rId3">
            <a:alphaModFix/>
          </a:blip>
          <a:srcRect/>
          <a:stretch/>
        </p:blipFill>
        <p:spPr>
          <a:xfrm>
            <a:off x="558238" y="173772"/>
            <a:ext cx="4131749" cy="2754470"/>
          </a:xfrm>
          <a:prstGeom prst="rect">
            <a:avLst/>
          </a:prstGeom>
          <a:noFill/>
          <a:ln>
            <a:noFill/>
          </a:ln>
        </p:spPr>
      </p:pic>
      <p:sp>
        <p:nvSpPr>
          <p:cNvPr id="74" name="Google Shape;74;p1"/>
          <p:cNvSpPr txBox="1"/>
          <p:nvPr/>
        </p:nvSpPr>
        <p:spPr>
          <a:xfrm>
            <a:off x="765503" y="2850949"/>
            <a:ext cx="3717217" cy="30401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000" b="0" u="none" strike="noStrike" cap="none" dirty="0">
                <a:solidFill>
                  <a:srgbClr val="000000"/>
                </a:solidFill>
                <a:effectLst/>
                <a:latin typeface="Verdana" charset="0"/>
                <a:ea typeface="Verdana" charset="0"/>
                <a:cs typeface="Verdana" charset="0"/>
                <a:sym typeface="Arial"/>
                <a:hlinkClick r:id="rId4"/>
              </a:rPr>
              <a:t>Drawing artist and Dr. Suess </a:t>
            </a:r>
            <a:r>
              <a:rPr lang="en-US" sz="1000" b="0" u="none" strike="noStrike" cap="none" dirty="0">
                <a:solidFill>
                  <a:srgbClr val="000000"/>
                </a:solidFill>
                <a:effectLst/>
                <a:latin typeface="Verdana" charset="0"/>
                <a:ea typeface="Verdana" charset="0"/>
                <a:cs typeface="Verdana" charset="0"/>
                <a:sym typeface="Arial"/>
              </a:rPr>
              <a:t>by </a:t>
            </a:r>
            <a:r>
              <a:rPr lang="en" sz="1000" b="0" i="0" u="none" strike="noStrike" cap="none" dirty="0">
                <a:solidFill>
                  <a:srgbClr val="000000"/>
                </a:solidFill>
                <a:uFill>
                  <a:noFill/>
                </a:uFill>
                <a:latin typeface="Verdana"/>
                <a:ea typeface="Verdana"/>
                <a:cs typeface="Verdana"/>
                <a:sym typeface="Verdana"/>
              </a:rPr>
              <a:t>Tamarcus Brown. CC0</a:t>
            </a:r>
            <a:endParaRPr sz="1000" b="0" i="0" u="none" strike="noStrike" cap="none" dirty="0">
              <a:solidFill>
                <a:srgbClr val="000000"/>
              </a:solidFill>
              <a:latin typeface="Verdana"/>
              <a:ea typeface="Verdana"/>
              <a:cs typeface="Verdana"/>
              <a:sym typeface="Verdana"/>
            </a:endParaRPr>
          </a:p>
        </p:txBody>
      </p:sp>
      <p:sp>
        <p:nvSpPr>
          <p:cNvPr id="75" name="Google Shape;75;p1"/>
          <p:cNvSpPr txBox="1"/>
          <p:nvPr/>
        </p:nvSpPr>
        <p:spPr>
          <a:xfrm>
            <a:off x="3959876" y="4858298"/>
            <a:ext cx="41148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200" b="0" i="0" u="none" strike="noStrike" cap="none">
                <a:solidFill>
                  <a:srgbClr val="9B9B9B"/>
                </a:solidFill>
                <a:latin typeface="Calibri"/>
                <a:ea typeface="Calibri"/>
                <a:cs typeface="Calibri"/>
                <a:sym typeface="Calibri"/>
              </a:rPr>
              <a:t>@SuzanneStolz</a:t>
            </a:r>
            <a:endParaRPr sz="1200" b="0" i="0" u="none" strike="noStrike" cap="none">
              <a:solidFill>
                <a:srgbClr val="9B9B9B"/>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10" descr="A chain link fence has yellow flowers and green leaves growing with it." title="Fence"/>
          <p:cNvPicPr preferRelativeResize="0"/>
          <p:nvPr/>
        </p:nvPicPr>
        <p:blipFill rotWithShape="1">
          <a:blip r:embed="rId3">
            <a:alphaModFix/>
          </a:blip>
          <a:srcRect/>
          <a:stretch/>
        </p:blipFill>
        <p:spPr>
          <a:xfrm>
            <a:off x="651150" y="0"/>
            <a:ext cx="7715250" cy="5143500"/>
          </a:xfrm>
          <a:prstGeom prst="rect">
            <a:avLst/>
          </a:prstGeom>
          <a:noFill/>
          <a:ln>
            <a:noFill/>
          </a:ln>
        </p:spPr>
      </p:pic>
      <p:sp>
        <p:nvSpPr>
          <p:cNvPr id="150" name="Google Shape;150;p10"/>
          <p:cNvSpPr txBox="1">
            <a:spLocks noGrp="1"/>
          </p:cNvSpPr>
          <p:nvPr>
            <p:ph type="title"/>
          </p:nvPr>
        </p:nvSpPr>
        <p:spPr>
          <a:xfrm>
            <a:off x="1008875" y="3127475"/>
            <a:ext cx="5132400" cy="13380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sz="3200">
                <a:latin typeface="Verdana"/>
                <a:ea typeface="Verdana"/>
                <a:cs typeface="Verdana"/>
                <a:sym typeface="Verdana"/>
              </a:rPr>
              <a:t>What is ableism? </a:t>
            </a:r>
            <a:endParaRPr sz="3200">
              <a:latin typeface="Verdana"/>
              <a:ea typeface="Verdana"/>
              <a:cs typeface="Verdana"/>
              <a:sym typeface="Verdana"/>
            </a:endParaRPr>
          </a:p>
          <a:p>
            <a:pPr marL="0" lvl="0" indent="0" algn="ctr" rtl="0">
              <a:lnSpc>
                <a:spcPct val="100000"/>
              </a:lnSpc>
              <a:spcBef>
                <a:spcPts val="0"/>
              </a:spcBef>
              <a:spcAft>
                <a:spcPts val="0"/>
              </a:spcAft>
              <a:buSzPts val="2800"/>
              <a:buNone/>
            </a:pPr>
            <a:r>
              <a:rPr lang="en" sz="3200">
                <a:latin typeface="Verdana"/>
                <a:ea typeface="Verdana"/>
                <a:cs typeface="Verdana"/>
                <a:sym typeface="Verdana"/>
              </a:rPr>
              <a:t>Have you witnessed it?</a:t>
            </a:r>
            <a:endParaRPr sz="3200">
              <a:latin typeface="Verdana"/>
              <a:ea typeface="Verdana"/>
              <a:cs typeface="Verdana"/>
              <a:sym typeface="Verdana"/>
            </a:endParaRPr>
          </a:p>
        </p:txBody>
      </p:sp>
      <p:sp>
        <p:nvSpPr>
          <p:cNvPr id="151" name="Google Shape;151;p10"/>
          <p:cNvSpPr txBox="1"/>
          <p:nvPr/>
        </p:nvSpPr>
        <p:spPr>
          <a:xfrm>
            <a:off x="8301789" y="94850"/>
            <a:ext cx="842211" cy="7393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0" i="0" u="none" strike="noStrike" cap="none" dirty="0">
                <a:solidFill>
                  <a:srgbClr val="111111"/>
                </a:solidFill>
                <a:latin typeface="Verdana" panose="020B0604030504040204" pitchFamily="34" charset="0"/>
                <a:ea typeface="Verdana" panose="020B0604030504040204" pitchFamily="34" charset="0"/>
                <a:cs typeface="Roboto"/>
                <a:sym typeface="Roboto"/>
                <a:hlinkClick r:id="rId4"/>
              </a:rPr>
              <a:t>Chainlink fence</a:t>
            </a:r>
            <a:r>
              <a:rPr lang="en" sz="1000" b="0" i="0" u="none" strike="noStrike" cap="none" dirty="0">
                <a:solidFill>
                  <a:srgbClr val="111111"/>
                </a:solidFill>
                <a:latin typeface="Verdana" panose="020B0604030504040204" pitchFamily="34" charset="0"/>
                <a:ea typeface="Verdana" panose="020B0604030504040204" pitchFamily="34" charset="0"/>
                <a:cs typeface="Roboto"/>
                <a:sym typeface="Roboto"/>
                <a:hlinkClick r:id="rId4"/>
              </a:rPr>
              <a:t> </a:t>
            </a:r>
            <a:r>
              <a:rPr lang="en" sz="1000" b="0" i="0" u="none" strike="noStrike" cap="none" dirty="0">
                <a:solidFill>
                  <a:srgbClr val="111111"/>
                </a:solidFill>
                <a:latin typeface="Verdana" panose="020B0604030504040204" pitchFamily="34" charset="0"/>
                <a:ea typeface="Verdana" panose="020B0604030504040204" pitchFamily="34" charset="0"/>
                <a:cs typeface="Roboto"/>
                <a:sym typeface="Roboto"/>
              </a:rPr>
              <a:t>by </a:t>
            </a:r>
            <a:r>
              <a:rPr lang="en" sz="1000" b="0" i="0" strike="noStrike" cap="none" dirty="0">
                <a:solidFill>
                  <a:schemeClr val="tx1"/>
                </a:solidFill>
                <a:latin typeface="Verdana" panose="020B0604030504040204" pitchFamily="34" charset="0"/>
                <a:ea typeface="Verdana" panose="020B0604030504040204" pitchFamily="34" charset="0"/>
                <a:cs typeface="Roboto"/>
                <a:sym typeface="Roboto"/>
              </a:rPr>
              <a:t>Kenny Luo. CC0</a:t>
            </a:r>
            <a:endParaRPr sz="1000" b="0" i="0" u="none" strike="noStrike" cap="none" dirty="0">
              <a:solidFill>
                <a:srgbClr val="000000"/>
              </a:solidFill>
              <a:latin typeface="Verdana" panose="020B0604030504040204" pitchFamily="34" charset="0"/>
              <a:ea typeface="Verdana" panose="020B0604030504040204" pitchFamily="34" charset="0"/>
              <a:sym typeface="Arial"/>
            </a:endParaRPr>
          </a:p>
        </p:txBody>
      </p:sp>
      <p:sp>
        <p:nvSpPr>
          <p:cNvPr id="152" name="Google Shape;152;p10"/>
          <p:cNvSpPr txBox="1"/>
          <p:nvPr/>
        </p:nvSpPr>
        <p:spPr>
          <a:xfrm>
            <a:off x="3959876" y="4858298"/>
            <a:ext cx="41148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200" b="0" i="0" u="none" strike="noStrike" cap="none">
                <a:solidFill>
                  <a:schemeClr val="lt1"/>
                </a:solidFill>
                <a:latin typeface="Calibri"/>
                <a:ea typeface="Calibri"/>
                <a:cs typeface="Calibri"/>
                <a:sym typeface="Calibri"/>
              </a:rPr>
              <a:t>@SuzanneStolz</a:t>
            </a:r>
            <a:endParaRPr sz="1200" b="0" i="0" u="none" strike="noStrike" cap="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1"/>
          <p:cNvSpPr txBox="1">
            <a:spLocks noGrp="1"/>
          </p:cNvSpPr>
          <p:nvPr>
            <p:ph type="title"/>
          </p:nvPr>
        </p:nvSpPr>
        <p:spPr>
          <a:xfrm>
            <a:off x="429491" y="41190"/>
            <a:ext cx="8229600" cy="8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 sz="3200" i="0" u="none" strike="noStrike" cap="none">
                <a:solidFill>
                  <a:schemeClr val="dk1"/>
                </a:solidFill>
                <a:latin typeface="Verdana"/>
                <a:ea typeface="Verdana"/>
                <a:cs typeface="Verdana"/>
                <a:sym typeface="Verdana"/>
              </a:rPr>
              <a:t>More from the Social Model</a:t>
            </a:r>
            <a:endParaRPr sz="3200" i="0" u="none" strike="noStrike" cap="none">
              <a:solidFill>
                <a:schemeClr val="dk1"/>
              </a:solidFill>
              <a:latin typeface="Verdana"/>
              <a:ea typeface="Verdana"/>
              <a:cs typeface="Verdana"/>
              <a:sym typeface="Verdana"/>
            </a:endParaRPr>
          </a:p>
        </p:txBody>
      </p:sp>
      <p:sp>
        <p:nvSpPr>
          <p:cNvPr id="158" name="Google Shape;158;p11"/>
          <p:cNvSpPr txBox="1">
            <a:spLocks noGrp="1"/>
          </p:cNvSpPr>
          <p:nvPr>
            <p:ph type="body" idx="1"/>
          </p:nvPr>
        </p:nvSpPr>
        <p:spPr>
          <a:xfrm>
            <a:off x="210383" y="766370"/>
            <a:ext cx="4722861" cy="3394500"/>
          </a:xfrm>
          <a:prstGeom prst="rect">
            <a:avLst/>
          </a:prstGeom>
          <a:noFill/>
          <a:ln>
            <a:noFill/>
          </a:ln>
        </p:spPr>
        <p:txBody>
          <a:bodyPr spcFirstLastPara="1" wrap="square" lIns="91425" tIns="45700" rIns="91425" bIns="45700" anchor="t" anchorCtr="0">
            <a:noAutofit/>
          </a:bodyPr>
          <a:lstStyle/>
          <a:p>
            <a:pPr marL="342900" marR="0" lvl="0" indent="-297180" algn="l" rtl="0">
              <a:lnSpc>
                <a:spcPct val="80000"/>
              </a:lnSpc>
              <a:spcBef>
                <a:spcPts val="0"/>
              </a:spcBef>
              <a:spcAft>
                <a:spcPts val="0"/>
              </a:spcAft>
              <a:buClr>
                <a:schemeClr val="dk1"/>
              </a:buClr>
              <a:buSzPts val="2000"/>
              <a:buFont typeface="Verdana"/>
              <a:buChar char="•"/>
            </a:pPr>
            <a:r>
              <a:rPr lang="en" sz="2000" i="0" u="none" strike="noStrike" cap="none">
                <a:solidFill>
                  <a:schemeClr val="dk1"/>
                </a:solidFill>
                <a:latin typeface="Verdana"/>
                <a:ea typeface="Verdana"/>
                <a:cs typeface="Verdana"/>
                <a:sym typeface="Verdana"/>
              </a:rPr>
              <a:t>Ableism</a:t>
            </a:r>
            <a:endParaRPr sz="2000" i="0" u="none" strike="noStrike" cap="none">
              <a:solidFill>
                <a:schemeClr val="dk1"/>
              </a:solidFill>
              <a:latin typeface="Verdana"/>
              <a:ea typeface="Verdana"/>
              <a:cs typeface="Verdana"/>
              <a:sym typeface="Verdana"/>
            </a:endParaRPr>
          </a:p>
          <a:p>
            <a:pPr marL="742950" marR="0" lvl="1" indent="-261619" algn="l" rtl="0">
              <a:lnSpc>
                <a:spcPct val="80000"/>
              </a:lnSpc>
              <a:spcBef>
                <a:spcPts val="476"/>
              </a:spcBef>
              <a:spcAft>
                <a:spcPts val="0"/>
              </a:spcAft>
              <a:buClr>
                <a:schemeClr val="dk1"/>
              </a:buClr>
              <a:buSzPts val="2000"/>
              <a:buFont typeface="Verdana"/>
              <a:buChar char="–"/>
            </a:pPr>
            <a:r>
              <a:rPr lang="en" sz="2000" i="0" u="none" strike="noStrike" cap="none">
                <a:solidFill>
                  <a:schemeClr val="dk1"/>
                </a:solidFill>
                <a:latin typeface="Verdana"/>
                <a:ea typeface="Verdana"/>
                <a:cs typeface="Verdana"/>
                <a:sym typeface="Verdana"/>
              </a:rPr>
              <a:t>Prejudice, Stereotypes, </a:t>
            </a:r>
            <a:endParaRPr sz="2000">
              <a:latin typeface="Verdana"/>
              <a:ea typeface="Verdana"/>
              <a:cs typeface="Verdana"/>
              <a:sym typeface="Verdana"/>
            </a:endParaRPr>
          </a:p>
          <a:p>
            <a:pPr marL="742950" marR="0" lvl="1" indent="-285750" algn="l" rtl="0">
              <a:lnSpc>
                <a:spcPct val="80000"/>
              </a:lnSpc>
              <a:spcBef>
                <a:spcPts val="476"/>
              </a:spcBef>
              <a:spcAft>
                <a:spcPts val="0"/>
              </a:spcAft>
              <a:buClr>
                <a:schemeClr val="dk1"/>
              </a:buClr>
              <a:buSzPts val="2380"/>
              <a:buFont typeface="Arial"/>
              <a:buNone/>
            </a:pPr>
            <a:r>
              <a:rPr lang="en" sz="2000" i="0" u="none" strike="noStrike" cap="none">
                <a:solidFill>
                  <a:schemeClr val="dk1"/>
                </a:solidFill>
                <a:latin typeface="Verdana"/>
                <a:ea typeface="Verdana"/>
                <a:cs typeface="Verdana"/>
                <a:sym typeface="Verdana"/>
              </a:rPr>
              <a:t>    Discrimination</a:t>
            </a:r>
            <a:endParaRPr sz="2000">
              <a:latin typeface="Verdana"/>
              <a:ea typeface="Verdana"/>
              <a:cs typeface="Verdana"/>
              <a:sym typeface="Verdana"/>
            </a:endParaRPr>
          </a:p>
          <a:p>
            <a:pPr marL="342900" marR="0" lvl="0" indent="-297180" algn="l" rtl="0">
              <a:lnSpc>
                <a:spcPct val="80000"/>
              </a:lnSpc>
              <a:spcBef>
                <a:spcPts val="544"/>
              </a:spcBef>
              <a:spcAft>
                <a:spcPts val="0"/>
              </a:spcAft>
              <a:buClr>
                <a:schemeClr val="dk1"/>
              </a:buClr>
              <a:buSzPts val="2000"/>
              <a:buFont typeface="Verdana"/>
              <a:buChar char="•"/>
            </a:pPr>
            <a:r>
              <a:rPr lang="en" sz="2000" i="0" u="none" strike="noStrike" cap="none">
                <a:solidFill>
                  <a:schemeClr val="dk1"/>
                </a:solidFill>
                <a:latin typeface="Verdana"/>
                <a:ea typeface="Verdana"/>
                <a:cs typeface="Verdana"/>
                <a:sym typeface="Verdana"/>
              </a:rPr>
              <a:t>Acknowledgement of…</a:t>
            </a:r>
            <a:endParaRPr sz="2000">
              <a:latin typeface="Verdana"/>
              <a:ea typeface="Verdana"/>
              <a:cs typeface="Verdana"/>
              <a:sym typeface="Verdana"/>
            </a:endParaRPr>
          </a:p>
          <a:p>
            <a:pPr marL="742950" marR="0" lvl="1" indent="-261619" algn="l" rtl="0">
              <a:lnSpc>
                <a:spcPct val="80000"/>
              </a:lnSpc>
              <a:spcBef>
                <a:spcPts val="476"/>
              </a:spcBef>
              <a:spcAft>
                <a:spcPts val="0"/>
              </a:spcAft>
              <a:buClr>
                <a:schemeClr val="dk1"/>
              </a:buClr>
              <a:buSzPts val="2000"/>
              <a:buFont typeface="Verdana"/>
              <a:buChar char="–"/>
            </a:pPr>
            <a:r>
              <a:rPr lang="en" sz="2000" i="0" u="none" strike="noStrike" cap="none">
                <a:solidFill>
                  <a:schemeClr val="dk1"/>
                </a:solidFill>
                <a:latin typeface="Verdana"/>
                <a:ea typeface="Verdana"/>
                <a:cs typeface="Verdana"/>
                <a:sym typeface="Verdana"/>
              </a:rPr>
              <a:t>Unequal recognition under </a:t>
            </a:r>
            <a:endParaRPr sz="2000">
              <a:latin typeface="Verdana"/>
              <a:ea typeface="Verdana"/>
              <a:cs typeface="Verdana"/>
              <a:sym typeface="Verdana"/>
            </a:endParaRPr>
          </a:p>
          <a:p>
            <a:pPr marL="742950" marR="0" lvl="1" indent="-285750" algn="l" rtl="0">
              <a:lnSpc>
                <a:spcPct val="80000"/>
              </a:lnSpc>
              <a:spcBef>
                <a:spcPts val="476"/>
              </a:spcBef>
              <a:spcAft>
                <a:spcPts val="0"/>
              </a:spcAft>
              <a:buClr>
                <a:schemeClr val="dk1"/>
              </a:buClr>
              <a:buSzPts val="2380"/>
              <a:buFont typeface="Arial"/>
              <a:buNone/>
            </a:pPr>
            <a:r>
              <a:rPr lang="en" sz="2000" i="0" u="none" strike="noStrike" cap="none">
                <a:solidFill>
                  <a:schemeClr val="dk1"/>
                </a:solidFill>
                <a:latin typeface="Verdana"/>
                <a:ea typeface="Verdana"/>
                <a:cs typeface="Verdana"/>
                <a:sym typeface="Verdana"/>
              </a:rPr>
              <a:t>    the law</a:t>
            </a:r>
            <a:endParaRPr sz="2000">
              <a:latin typeface="Verdana"/>
              <a:ea typeface="Verdana"/>
              <a:cs typeface="Verdana"/>
              <a:sym typeface="Verdana"/>
            </a:endParaRPr>
          </a:p>
          <a:p>
            <a:pPr marL="742950" marR="0" lvl="1" indent="-261619" algn="l" rtl="0">
              <a:lnSpc>
                <a:spcPct val="80000"/>
              </a:lnSpc>
              <a:spcBef>
                <a:spcPts val="476"/>
              </a:spcBef>
              <a:spcAft>
                <a:spcPts val="0"/>
              </a:spcAft>
              <a:buClr>
                <a:schemeClr val="dk1"/>
              </a:buClr>
              <a:buSzPts val="2000"/>
              <a:buFont typeface="Verdana"/>
              <a:buChar char="–"/>
            </a:pPr>
            <a:r>
              <a:rPr lang="en" sz="2000" i="0" u="none" strike="noStrike" cap="none">
                <a:solidFill>
                  <a:schemeClr val="dk1"/>
                </a:solidFill>
                <a:latin typeface="Verdana"/>
                <a:ea typeface="Verdana"/>
                <a:cs typeface="Verdana"/>
                <a:sym typeface="Verdana"/>
              </a:rPr>
              <a:t>Unequal education</a:t>
            </a:r>
            <a:endParaRPr sz="2000">
              <a:latin typeface="Verdana"/>
              <a:ea typeface="Verdana"/>
              <a:cs typeface="Verdana"/>
              <a:sym typeface="Verdana"/>
            </a:endParaRPr>
          </a:p>
          <a:p>
            <a:pPr marL="742950" marR="0" lvl="1" indent="-261619" algn="l" rtl="0">
              <a:lnSpc>
                <a:spcPct val="80000"/>
              </a:lnSpc>
              <a:spcBef>
                <a:spcPts val="476"/>
              </a:spcBef>
              <a:spcAft>
                <a:spcPts val="0"/>
              </a:spcAft>
              <a:buClr>
                <a:schemeClr val="dk1"/>
              </a:buClr>
              <a:buSzPts val="2000"/>
              <a:buFont typeface="Verdana"/>
              <a:buChar char="–"/>
            </a:pPr>
            <a:r>
              <a:rPr lang="en" sz="2000" i="0" u="none" strike="noStrike" cap="none">
                <a:solidFill>
                  <a:schemeClr val="dk1"/>
                </a:solidFill>
                <a:latin typeface="Verdana"/>
                <a:ea typeface="Verdana"/>
                <a:cs typeface="Verdana"/>
                <a:sym typeface="Verdana"/>
              </a:rPr>
              <a:t>Unequal employment</a:t>
            </a:r>
            <a:endParaRPr sz="2000">
              <a:latin typeface="Verdana"/>
              <a:ea typeface="Verdana"/>
              <a:cs typeface="Verdana"/>
              <a:sym typeface="Verdana"/>
            </a:endParaRPr>
          </a:p>
          <a:p>
            <a:pPr marL="742950" marR="0" lvl="1" indent="-261619" algn="l" rtl="0">
              <a:lnSpc>
                <a:spcPct val="80000"/>
              </a:lnSpc>
              <a:spcBef>
                <a:spcPts val="476"/>
              </a:spcBef>
              <a:spcAft>
                <a:spcPts val="0"/>
              </a:spcAft>
              <a:buClr>
                <a:schemeClr val="dk1"/>
              </a:buClr>
              <a:buSzPts val="2000"/>
              <a:buFont typeface="Verdana"/>
              <a:buChar char="–"/>
            </a:pPr>
            <a:r>
              <a:rPr lang="en" sz="2000" i="0" u="none" strike="noStrike" cap="none">
                <a:solidFill>
                  <a:schemeClr val="dk1"/>
                </a:solidFill>
                <a:latin typeface="Verdana"/>
                <a:ea typeface="Verdana"/>
                <a:cs typeface="Verdana"/>
                <a:sym typeface="Verdana"/>
              </a:rPr>
              <a:t>Unequal freedom of movement</a:t>
            </a:r>
            <a:endParaRPr sz="2000">
              <a:latin typeface="Verdana"/>
              <a:ea typeface="Verdana"/>
              <a:cs typeface="Verdana"/>
              <a:sym typeface="Verdana"/>
            </a:endParaRPr>
          </a:p>
          <a:p>
            <a:pPr marL="742950" marR="0" lvl="1" indent="-261619" algn="l" rtl="0">
              <a:lnSpc>
                <a:spcPct val="80000"/>
              </a:lnSpc>
              <a:spcBef>
                <a:spcPts val="476"/>
              </a:spcBef>
              <a:spcAft>
                <a:spcPts val="0"/>
              </a:spcAft>
              <a:buClr>
                <a:schemeClr val="dk1"/>
              </a:buClr>
              <a:buSzPts val="2000"/>
              <a:buFont typeface="Verdana"/>
              <a:buChar char="–"/>
            </a:pPr>
            <a:r>
              <a:rPr lang="en" sz="2000" i="0" u="none" strike="noStrike" cap="none">
                <a:solidFill>
                  <a:schemeClr val="dk1"/>
                </a:solidFill>
                <a:latin typeface="Verdana"/>
                <a:ea typeface="Verdana"/>
                <a:cs typeface="Verdana"/>
                <a:sym typeface="Verdana"/>
              </a:rPr>
              <a:t>Lack of transportation</a:t>
            </a:r>
            <a:endParaRPr sz="2000">
              <a:latin typeface="Verdana"/>
              <a:ea typeface="Verdana"/>
              <a:cs typeface="Verdana"/>
              <a:sym typeface="Verdana"/>
            </a:endParaRPr>
          </a:p>
          <a:p>
            <a:pPr marL="342900" marR="0" lvl="0" indent="-297180" algn="l" rtl="0">
              <a:lnSpc>
                <a:spcPct val="80000"/>
              </a:lnSpc>
              <a:spcBef>
                <a:spcPts val="544"/>
              </a:spcBef>
              <a:spcAft>
                <a:spcPts val="0"/>
              </a:spcAft>
              <a:buClr>
                <a:schemeClr val="dk1"/>
              </a:buClr>
              <a:buSzPts val="2000"/>
              <a:buFont typeface="Verdana"/>
              <a:buChar char="•"/>
            </a:pPr>
            <a:r>
              <a:rPr lang="en" sz="2000" i="0" u="none" strike="noStrike" cap="none">
                <a:solidFill>
                  <a:schemeClr val="dk1"/>
                </a:solidFill>
                <a:latin typeface="Verdana"/>
                <a:ea typeface="Verdana"/>
                <a:cs typeface="Verdana"/>
                <a:sym typeface="Verdana"/>
              </a:rPr>
              <a:t>Double discrimination </a:t>
            </a:r>
            <a:endParaRPr/>
          </a:p>
          <a:p>
            <a:pPr marL="45720" marR="0" lvl="0" indent="0" algn="l" rtl="0">
              <a:lnSpc>
                <a:spcPct val="80000"/>
              </a:lnSpc>
              <a:spcBef>
                <a:spcPts val="544"/>
              </a:spcBef>
              <a:spcAft>
                <a:spcPts val="0"/>
              </a:spcAft>
              <a:buClr>
                <a:schemeClr val="dk1"/>
              </a:buClr>
              <a:buSzPts val="2000"/>
              <a:buNone/>
            </a:pPr>
            <a:r>
              <a:rPr lang="en" sz="2000">
                <a:latin typeface="Verdana"/>
                <a:ea typeface="Verdana"/>
                <a:cs typeface="Verdana"/>
                <a:sym typeface="Verdana"/>
              </a:rPr>
              <a:t>   </a:t>
            </a:r>
            <a:r>
              <a:rPr lang="en" sz="2000" i="0" u="none" strike="noStrike" cap="none">
                <a:solidFill>
                  <a:schemeClr val="dk1"/>
                </a:solidFill>
                <a:latin typeface="Verdana"/>
                <a:ea typeface="Verdana"/>
                <a:cs typeface="Verdana"/>
                <a:sym typeface="Verdana"/>
              </a:rPr>
              <a:t>(or intersectionality)</a:t>
            </a:r>
            <a:endParaRPr sz="2000">
              <a:latin typeface="Verdana"/>
              <a:ea typeface="Verdana"/>
              <a:cs typeface="Verdana"/>
              <a:sym typeface="Verdana"/>
            </a:endParaRPr>
          </a:p>
          <a:p>
            <a:pPr marL="342900" marR="0" lvl="0" indent="0" algn="l" rtl="0">
              <a:lnSpc>
                <a:spcPct val="80000"/>
              </a:lnSpc>
              <a:spcBef>
                <a:spcPts val="544"/>
              </a:spcBef>
              <a:spcAft>
                <a:spcPts val="0"/>
              </a:spcAft>
              <a:buSzPts val="3200"/>
              <a:buNone/>
            </a:pPr>
            <a:r>
              <a:rPr lang="en" sz="2000">
                <a:latin typeface="Verdana"/>
                <a:ea typeface="Verdana"/>
                <a:cs typeface="Verdana"/>
                <a:sym typeface="Verdana"/>
              </a:rPr>
              <a:t>(Shapiro, 2003)</a:t>
            </a:r>
            <a:endParaRPr sz="2000">
              <a:latin typeface="Verdana"/>
              <a:ea typeface="Verdana"/>
              <a:cs typeface="Verdana"/>
              <a:sym typeface="Verdana"/>
            </a:endParaRPr>
          </a:p>
          <a:p>
            <a:pPr marL="342900" marR="0" lvl="0" indent="0" algn="l" rtl="0">
              <a:lnSpc>
                <a:spcPct val="80000"/>
              </a:lnSpc>
              <a:spcBef>
                <a:spcPts val="544"/>
              </a:spcBef>
              <a:spcAft>
                <a:spcPts val="0"/>
              </a:spcAft>
              <a:buSzPts val="3200"/>
              <a:buNone/>
            </a:pPr>
            <a:endParaRPr sz="2000">
              <a:latin typeface="Verdana"/>
              <a:ea typeface="Verdana"/>
              <a:cs typeface="Verdana"/>
              <a:sym typeface="Verdana"/>
            </a:endParaRPr>
          </a:p>
          <a:p>
            <a:pPr marL="342900" marR="0" lvl="0" indent="-170180" algn="l" rtl="0">
              <a:lnSpc>
                <a:spcPct val="80000"/>
              </a:lnSpc>
              <a:spcBef>
                <a:spcPts val="544"/>
              </a:spcBef>
              <a:spcAft>
                <a:spcPts val="1600"/>
              </a:spcAft>
              <a:buClr>
                <a:schemeClr val="dk1"/>
              </a:buClr>
              <a:buSzPts val="2720"/>
              <a:buFont typeface="Arial"/>
              <a:buNone/>
            </a:pPr>
            <a:endParaRPr sz="2000" i="0" u="none" strike="noStrike" cap="none">
              <a:solidFill>
                <a:schemeClr val="dk1"/>
              </a:solidFill>
              <a:latin typeface="Verdana"/>
              <a:ea typeface="Verdana"/>
              <a:cs typeface="Verdana"/>
              <a:sym typeface="Verdana"/>
            </a:endParaRPr>
          </a:p>
        </p:txBody>
      </p:sp>
      <p:pic>
        <p:nvPicPr>
          <p:cNvPr id="159" name="Google Shape;159;p11" descr="justice for mario woods.leroymoore.jpg" title="Justice"/>
          <p:cNvPicPr preferRelativeResize="0"/>
          <p:nvPr/>
        </p:nvPicPr>
        <p:blipFill rotWithShape="1">
          <a:blip r:embed="rId3">
            <a:alphaModFix/>
            <a:extLst>
              <a:ext uri="{28A0092B-C50C-407E-A947-70E740481C1C}">
                <a14:useLocalDpi xmlns:a14="http://schemas.microsoft.com/office/drawing/2010/main"/>
              </a:ext>
            </a:extLst>
          </a:blip>
          <a:srcRect l="372" r="-787"/>
          <a:stretch/>
        </p:blipFill>
        <p:spPr>
          <a:xfrm>
            <a:off x="5101389" y="1107830"/>
            <a:ext cx="3346937" cy="3053039"/>
          </a:xfrm>
          <a:prstGeom prst="rect">
            <a:avLst/>
          </a:prstGeom>
          <a:noFill/>
          <a:ln>
            <a:noFill/>
          </a:ln>
        </p:spPr>
      </p:pic>
      <p:sp>
        <p:nvSpPr>
          <p:cNvPr id="160" name="Google Shape;160;p11"/>
          <p:cNvSpPr txBox="1"/>
          <p:nvPr/>
        </p:nvSpPr>
        <p:spPr>
          <a:xfrm>
            <a:off x="5019043" y="4120764"/>
            <a:ext cx="3571504"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u="none" strike="noStrike" cap="none" dirty="0">
                <a:solidFill>
                  <a:srgbClr val="000000"/>
                </a:solidFill>
                <a:effectLst/>
                <a:latin typeface="Verdana" panose="020B0604030504040204" pitchFamily="34" charset="0"/>
                <a:ea typeface="Verdana" panose="020B0604030504040204" pitchFamily="34" charset="0"/>
                <a:cs typeface="Verdana" charset="0"/>
                <a:sym typeface="Arial"/>
                <a:hlinkClick r:id="rId4"/>
              </a:rPr>
              <a:t>Justice for Mario Woods</a:t>
            </a:r>
            <a:r>
              <a:rPr lang="en" sz="1000" b="0" u="none" strike="noStrike" cap="none" dirty="0">
                <a:solidFill>
                  <a:srgbClr val="000000"/>
                </a:solidFill>
                <a:latin typeface="Verdana" panose="020B0604030504040204" pitchFamily="34" charset="0"/>
                <a:ea typeface="Verdana" panose="020B0604030504040204" pitchFamily="34" charset="0"/>
                <a:cs typeface="Verdana"/>
                <a:sym typeface="Verdana"/>
                <a:hlinkClick r:id="rId4"/>
              </a:rPr>
              <a:t> </a:t>
            </a:r>
            <a:r>
              <a:rPr lang="en" sz="1000" b="0" i="0" u="none" strike="noStrike" cap="none" dirty="0">
                <a:solidFill>
                  <a:srgbClr val="000000"/>
                </a:solidFill>
                <a:latin typeface="Verdana" panose="020B0604030504040204" pitchFamily="34" charset="0"/>
                <a:ea typeface="Verdana" panose="020B0604030504040204" pitchFamily="34" charset="0"/>
                <a:cs typeface="Verdana"/>
                <a:sym typeface="Verdana"/>
              </a:rPr>
              <a:t>by</a:t>
            </a:r>
            <a:r>
              <a:rPr lang="en-US" sz="1000" b="0" i="0" u="none" strike="noStrike" cap="none" dirty="0">
                <a:solidFill>
                  <a:srgbClr val="000000"/>
                </a:solidFill>
                <a:latin typeface="Verdana" panose="020B0604030504040204" pitchFamily="34" charset="0"/>
                <a:ea typeface="Verdana" panose="020B0604030504040204" pitchFamily="34" charset="0"/>
                <a:cs typeface="Verdana"/>
                <a:sym typeface="Verdana"/>
              </a:rPr>
              <a:t> </a:t>
            </a:r>
            <a:r>
              <a:rPr lang="en-US" sz="1000" dirty="0">
                <a:solidFill>
                  <a:srgbClr val="000000"/>
                </a:solidFill>
                <a:latin typeface="Verdana" charset="0"/>
                <a:ea typeface="Verdana" charset="0"/>
                <a:cs typeface="Verdana" charset="0"/>
              </a:rPr>
              <a:t>Clarion Mural Project. Reprinted with permission.</a:t>
            </a:r>
            <a:endParaRPr sz="1000" dirty="0">
              <a:latin typeface="Verdana" panose="020B0604030504040204" pitchFamily="34" charset="0"/>
              <a:ea typeface="Verdana" panose="020B0604030504040204" pitchFamily="34" charset="0"/>
            </a:endParaRPr>
          </a:p>
        </p:txBody>
      </p:sp>
      <p:sp>
        <p:nvSpPr>
          <p:cNvPr id="161" name="Google Shape;161;p11"/>
          <p:cNvSpPr txBox="1"/>
          <p:nvPr/>
        </p:nvSpPr>
        <p:spPr>
          <a:xfrm>
            <a:off x="3959876" y="4858298"/>
            <a:ext cx="41148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200" b="0" i="0" u="none" strike="noStrike" cap="none">
                <a:solidFill>
                  <a:srgbClr val="9B9B9B"/>
                </a:solidFill>
                <a:latin typeface="Calibri"/>
                <a:ea typeface="Calibri"/>
                <a:cs typeface="Calibri"/>
                <a:sym typeface="Calibri"/>
              </a:rPr>
              <a:t>@SuzanneStolz</a:t>
            </a:r>
            <a:endParaRPr sz="1200" b="0" i="0" u="none" strike="noStrike" cap="none">
              <a:solidFill>
                <a:srgbClr val="9B9B9B"/>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2"/>
          <p:cNvSpPr txBox="1">
            <a:spLocks noGrp="1"/>
          </p:cNvSpPr>
          <p:nvPr>
            <p:ph type="title" idx="4294967295"/>
          </p:nvPr>
        </p:nvSpPr>
        <p:spPr>
          <a:xfrm>
            <a:off x="415636" y="450971"/>
            <a:ext cx="8219639" cy="144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200">
                <a:latin typeface="Verdana"/>
                <a:ea typeface="Verdana"/>
                <a:cs typeface="Verdana"/>
                <a:sym typeface="Verdana"/>
              </a:rPr>
              <a:t>Which model of disability did my memory rely on?</a:t>
            </a:r>
            <a:endParaRPr sz="3200" dirty="0">
              <a:latin typeface="Verdana"/>
              <a:ea typeface="Verdana"/>
              <a:cs typeface="Verdana"/>
              <a:sym typeface="Verdana"/>
            </a:endParaRPr>
          </a:p>
        </p:txBody>
      </p:sp>
      <p:sp>
        <p:nvSpPr>
          <p:cNvPr id="167" name="Google Shape;167;p12"/>
          <p:cNvSpPr txBox="1">
            <a:spLocks noGrp="1"/>
          </p:cNvSpPr>
          <p:nvPr>
            <p:ph type="body" idx="4294967295"/>
          </p:nvPr>
        </p:nvSpPr>
        <p:spPr>
          <a:xfrm>
            <a:off x="651164" y="1893671"/>
            <a:ext cx="7744691" cy="264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400">
                <a:solidFill>
                  <a:srgbClr val="000000"/>
                </a:solidFill>
                <a:latin typeface="Verdana"/>
                <a:ea typeface="Verdana"/>
                <a:cs typeface="Verdana"/>
                <a:sym typeface="Verdana"/>
              </a:rPr>
              <a:t>Think Pair Share: Remember at the beginning - early memory and one recent memories of disability. </a:t>
            </a:r>
            <a:endParaRPr dirty="0"/>
          </a:p>
          <a:p>
            <a:pPr marL="0" lvl="0" indent="0" algn="ctr" rtl="0">
              <a:lnSpc>
                <a:spcPct val="115000"/>
              </a:lnSpc>
              <a:spcBef>
                <a:spcPts val="1600"/>
              </a:spcBef>
              <a:spcAft>
                <a:spcPts val="1600"/>
              </a:spcAft>
              <a:buSzPts val="1800"/>
              <a:buNone/>
            </a:pPr>
            <a:r>
              <a:rPr lang="en" sz="2400" dirty="0">
                <a:solidFill>
                  <a:srgbClr val="000000"/>
                </a:solidFill>
                <a:latin typeface="Verdana"/>
                <a:ea typeface="Verdana"/>
                <a:cs typeface="Verdana"/>
                <a:sym typeface="Verdana"/>
              </a:rPr>
              <a:t>Which model or models of disability did you use? </a:t>
            </a:r>
            <a:endParaRPr sz="2400" dirty="0">
              <a:solidFill>
                <a:srgbClr val="000000"/>
              </a:solidFill>
              <a:latin typeface="Verdana"/>
              <a:ea typeface="Verdana"/>
              <a:cs typeface="Verdana"/>
              <a:sym typeface="Verdana"/>
            </a:endParaRPr>
          </a:p>
        </p:txBody>
      </p:sp>
      <p:sp>
        <p:nvSpPr>
          <p:cNvPr id="170" name="Google Shape;170;p12"/>
          <p:cNvSpPr txBox="1"/>
          <p:nvPr/>
        </p:nvSpPr>
        <p:spPr>
          <a:xfrm>
            <a:off x="3959876" y="4858298"/>
            <a:ext cx="41148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200" b="0" i="0" u="none" strike="noStrike" cap="none">
                <a:solidFill>
                  <a:srgbClr val="9B9B9B"/>
                </a:solidFill>
                <a:latin typeface="Calibri"/>
                <a:ea typeface="Calibri"/>
                <a:cs typeface="Calibri"/>
                <a:sym typeface="Calibri"/>
              </a:rPr>
              <a:t>@SuzanneStolz</a:t>
            </a:r>
            <a:endParaRPr sz="1200" b="0" i="0" u="none" strike="noStrike" cap="none">
              <a:solidFill>
                <a:srgbClr val="9B9B9B"/>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13" descr="Image shows gray cat with white beard peeking through window blinds. One eye is visible." title="Cat peeking"/>
          <p:cNvPicPr preferRelativeResize="0"/>
          <p:nvPr/>
        </p:nvPicPr>
        <p:blipFill rotWithShape="1">
          <a:blip r:embed="rId3">
            <a:alphaModFix/>
          </a:blip>
          <a:srcRect/>
          <a:stretch/>
        </p:blipFill>
        <p:spPr>
          <a:xfrm>
            <a:off x="5286363" y="0"/>
            <a:ext cx="3857626" cy="5143501"/>
          </a:xfrm>
          <a:prstGeom prst="rect">
            <a:avLst/>
          </a:prstGeom>
          <a:noFill/>
          <a:ln>
            <a:noFill/>
          </a:ln>
        </p:spPr>
      </p:pic>
      <p:sp>
        <p:nvSpPr>
          <p:cNvPr id="177" name="Google Shape;177;p13"/>
          <p:cNvSpPr txBox="1">
            <a:spLocks noGrp="1"/>
          </p:cNvSpPr>
          <p:nvPr>
            <p:ph type="body" idx="1"/>
          </p:nvPr>
        </p:nvSpPr>
        <p:spPr>
          <a:xfrm>
            <a:off x="362224" y="1200500"/>
            <a:ext cx="5790219" cy="3394200"/>
          </a:xfrm>
          <a:prstGeom prst="rect">
            <a:avLst/>
          </a:prstGeom>
          <a:noFill/>
          <a:ln>
            <a:noFill/>
          </a:ln>
        </p:spPr>
        <p:txBody>
          <a:bodyPr spcFirstLastPara="1" wrap="square" lIns="91425" tIns="91425" rIns="91425" bIns="91425" anchor="t" anchorCtr="0">
            <a:noAutofit/>
          </a:bodyPr>
          <a:lstStyle/>
          <a:p>
            <a:pPr marL="342900" lvl="0" indent="-139700" algn="ctr" rtl="0">
              <a:lnSpc>
                <a:spcPct val="115000"/>
              </a:lnSpc>
              <a:spcBef>
                <a:spcPts val="0"/>
              </a:spcBef>
              <a:spcAft>
                <a:spcPts val="0"/>
              </a:spcAft>
              <a:buClr>
                <a:schemeClr val="lt1"/>
              </a:buClr>
              <a:buSzPts val="3200"/>
              <a:buFont typeface="Times New Roman"/>
              <a:buNone/>
            </a:pPr>
            <a:r>
              <a:rPr lang="en" sz="4400" dirty="0">
                <a:solidFill>
                  <a:schemeClr val="dk1"/>
                </a:solidFill>
                <a:latin typeface="Verdana"/>
                <a:ea typeface="Verdana"/>
                <a:cs typeface="Verdana"/>
                <a:sym typeface="Verdana"/>
              </a:rPr>
              <a:t>Why does your model of disability matter?</a:t>
            </a:r>
            <a:endParaRPr sz="4400" dirty="0">
              <a:solidFill>
                <a:schemeClr val="dk1"/>
              </a:solidFill>
              <a:latin typeface="Verdana"/>
              <a:ea typeface="Verdana"/>
              <a:cs typeface="Verdana"/>
              <a:sym typeface="Verdana"/>
            </a:endParaRPr>
          </a:p>
          <a:p>
            <a:pPr marL="0" lvl="0" indent="0" algn="l" rtl="0">
              <a:lnSpc>
                <a:spcPct val="115000"/>
              </a:lnSpc>
              <a:spcBef>
                <a:spcPts val="1600"/>
              </a:spcBef>
              <a:spcAft>
                <a:spcPts val="1600"/>
              </a:spcAft>
              <a:buSzPts val="3200"/>
              <a:buNone/>
            </a:pPr>
            <a:endParaRPr dirty="0">
              <a:latin typeface="Garamond"/>
              <a:ea typeface="Garamond"/>
              <a:cs typeface="Garamond"/>
              <a:sym typeface="Garamond"/>
            </a:endParaRPr>
          </a:p>
        </p:txBody>
      </p:sp>
      <p:sp>
        <p:nvSpPr>
          <p:cNvPr id="178" name="Google Shape;178;p13"/>
          <p:cNvSpPr txBox="1"/>
          <p:nvPr/>
        </p:nvSpPr>
        <p:spPr>
          <a:xfrm>
            <a:off x="5904370" y="4198695"/>
            <a:ext cx="1162564" cy="88665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000" b="0" i="0" u="none" strike="noStrike" cap="none" dirty="0">
                <a:solidFill>
                  <a:srgbClr val="000000"/>
                </a:solidFill>
                <a:latin typeface="Verdana"/>
                <a:ea typeface="Verdana"/>
                <a:cs typeface="Verdana"/>
                <a:sym typeface="Verdana"/>
              </a:rPr>
              <a:t>Cat peeking through blinds</a:t>
            </a:r>
            <a:r>
              <a:rPr lang="en" sz="1000" b="0" i="0" u="none" strike="noStrike" cap="none" dirty="0">
                <a:solidFill>
                  <a:srgbClr val="000000"/>
                </a:solidFill>
                <a:latin typeface="Verdana"/>
                <a:ea typeface="Verdana"/>
                <a:cs typeface="Verdana"/>
                <a:sym typeface="Verdana"/>
              </a:rPr>
              <a:t> by Ed Philippi. </a:t>
            </a:r>
            <a:r>
              <a:rPr lang="en-US" sz="1000" dirty="0">
                <a:solidFill>
                  <a:srgbClr val="000000"/>
                </a:solidFill>
                <a:latin typeface="Verdana" charset="0"/>
                <a:ea typeface="Verdana" charset="0"/>
                <a:cs typeface="Verdana" charset="0"/>
              </a:rPr>
              <a:t>Reprinted with permission.</a:t>
            </a:r>
            <a:endParaRPr sz="1000" b="0" i="0" u="none" strike="noStrike" cap="none" dirty="0">
              <a:solidFill>
                <a:srgbClr val="000000"/>
              </a:solidFill>
              <a:latin typeface="Verdana"/>
              <a:ea typeface="Verdana"/>
              <a:cs typeface="Verdana"/>
              <a:sym typeface="Verdana"/>
            </a:endParaRPr>
          </a:p>
        </p:txBody>
      </p:sp>
      <p:sp>
        <p:nvSpPr>
          <p:cNvPr id="179" name="Google Shape;179;p13"/>
          <p:cNvSpPr txBox="1"/>
          <p:nvPr/>
        </p:nvSpPr>
        <p:spPr>
          <a:xfrm>
            <a:off x="3959876" y="4858298"/>
            <a:ext cx="41148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200" b="0" i="0" u="none" strike="noStrike" cap="none">
                <a:solidFill>
                  <a:srgbClr val="9B9B9B"/>
                </a:solidFill>
                <a:latin typeface="Calibri"/>
                <a:ea typeface="Calibri"/>
                <a:cs typeface="Calibri"/>
                <a:sym typeface="Calibri"/>
              </a:rPr>
              <a:t>@SuzanneStolz</a:t>
            </a:r>
            <a:endParaRPr sz="1200" b="0" i="0" u="none" strike="noStrike" cap="none">
              <a:solidFill>
                <a:srgbClr val="9B9B9B"/>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4"/>
          <p:cNvSpPr txBox="1">
            <a:spLocks noGrp="1"/>
          </p:cNvSpPr>
          <p:nvPr>
            <p:ph type="title"/>
          </p:nvPr>
        </p:nvSpPr>
        <p:spPr>
          <a:xfrm>
            <a:off x="457200" y="171450"/>
            <a:ext cx="77229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2800"/>
              <a:buFont typeface="Times New Roman"/>
              <a:buNone/>
            </a:pPr>
            <a:r>
              <a:rPr lang="en" sz="3200" b="0">
                <a:solidFill>
                  <a:schemeClr val="dk1"/>
                </a:solidFill>
                <a:latin typeface="Verdana"/>
                <a:ea typeface="Verdana"/>
                <a:cs typeface="Verdana"/>
                <a:sym typeface="Verdana"/>
              </a:rPr>
              <a:t>Why does your model of disability matter in the lives of young people?</a:t>
            </a:r>
            <a:endParaRPr sz="3200" b="0" i="0" u="none" strike="noStrike" cap="none">
              <a:solidFill>
                <a:schemeClr val="dk1"/>
              </a:solidFill>
              <a:latin typeface="Verdana"/>
              <a:ea typeface="Verdana"/>
              <a:cs typeface="Verdana"/>
              <a:sym typeface="Verdana"/>
            </a:endParaRPr>
          </a:p>
        </p:txBody>
      </p:sp>
      <p:grpSp>
        <p:nvGrpSpPr>
          <p:cNvPr id="186" name="Google Shape;186;p14" descr="A large arrow to the right has three squares within its shape to show &quot;youth's conception of disability&quot; leads to their &quot;view of self&quot; which then leads to their &quot;self-expectations and goals.&quot;" title="Arrow"/>
          <p:cNvGrpSpPr/>
          <p:nvPr/>
        </p:nvGrpSpPr>
        <p:grpSpPr>
          <a:xfrm>
            <a:off x="1063725" y="1377998"/>
            <a:ext cx="7373061" cy="3480300"/>
            <a:chOff x="148193" y="0"/>
            <a:chExt cx="7313819" cy="4640400"/>
          </a:xfrm>
        </p:grpSpPr>
        <p:sp>
          <p:nvSpPr>
            <p:cNvPr id="187" name="Google Shape;187;p14"/>
            <p:cNvSpPr/>
            <p:nvPr/>
          </p:nvSpPr>
          <p:spPr>
            <a:xfrm>
              <a:off x="608812" y="0"/>
              <a:ext cx="6853200" cy="4640400"/>
            </a:xfrm>
            <a:prstGeom prst="rightArrow">
              <a:avLst>
                <a:gd name="adj1" fmla="val 50000"/>
                <a:gd name="adj2" fmla="val 50000"/>
              </a:avLst>
            </a:prstGeom>
            <a:solidFill>
              <a:srgbClr val="D0E0E3"/>
            </a:solidFill>
            <a:ln>
              <a:noFill/>
            </a:ln>
            <a:effectLst>
              <a:outerShdw blurRad="38100" dist="30000" dir="5400000" rotWithShape="0">
                <a:srgbClr val="000000">
                  <a:alpha val="4470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4"/>
            <p:cNvSpPr/>
            <p:nvPr/>
          </p:nvSpPr>
          <p:spPr>
            <a:xfrm>
              <a:off x="148193" y="1495833"/>
              <a:ext cx="2195700" cy="1622400"/>
            </a:xfrm>
            <a:prstGeom prst="roundRect">
              <a:avLst>
                <a:gd name="adj" fmla="val 16667"/>
              </a:avLst>
            </a:prstGeom>
            <a:solidFill>
              <a:srgbClr val="00FFFF"/>
            </a:solidFill>
            <a:ln>
              <a:noFill/>
            </a:ln>
            <a:effectLst>
              <a:outerShdw blurRad="38100" dist="30000" dir="5400000" rotWithShape="0">
                <a:srgbClr val="000000">
                  <a:alpha val="4470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14"/>
            <p:cNvSpPr txBox="1"/>
            <p:nvPr/>
          </p:nvSpPr>
          <p:spPr>
            <a:xfrm>
              <a:off x="202181" y="1588200"/>
              <a:ext cx="2039700" cy="1464000"/>
            </a:xfrm>
            <a:prstGeom prst="rect">
              <a:avLst/>
            </a:prstGeom>
            <a:solidFill>
              <a:srgbClr val="00FFFF"/>
            </a:solid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 sz="2400" b="0" i="0" u="none" strike="noStrike" cap="none">
                  <a:solidFill>
                    <a:srgbClr val="000000"/>
                  </a:solidFill>
                  <a:latin typeface="Verdana"/>
                  <a:ea typeface="Verdana"/>
                  <a:cs typeface="Verdana"/>
                  <a:sym typeface="Verdana"/>
                </a:rPr>
                <a:t>Youth's Conception of Disability</a:t>
              </a:r>
              <a:endParaRPr sz="2400" b="0" i="0" u="none" strike="noStrike" cap="none">
                <a:solidFill>
                  <a:srgbClr val="000000"/>
                </a:solidFill>
                <a:latin typeface="Verdana"/>
                <a:ea typeface="Verdana"/>
                <a:cs typeface="Verdana"/>
                <a:sym typeface="Verdana"/>
              </a:endParaRPr>
            </a:p>
          </p:txBody>
        </p:sp>
        <p:sp>
          <p:nvSpPr>
            <p:cNvPr id="190" name="Google Shape;190;p14"/>
            <p:cNvSpPr/>
            <p:nvPr/>
          </p:nvSpPr>
          <p:spPr>
            <a:xfrm>
              <a:off x="2484866" y="1495833"/>
              <a:ext cx="2141700" cy="1622400"/>
            </a:xfrm>
            <a:prstGeom prst="roundRect">
              <a:avLst>
                <a:gd name="adj" fmla="val 16667"/>
              </a:avLst>
            </a:prstGeom>
            <a:solidFill>
              <a:srgbClr val="00FFFF"/>
            </a:solidFill>
            <a:ln>
              <a:noFill/>
            </a:ln>
            <a:effectLst>
              <a:outerShdw blurRad="38100" dist="30000" dir="5400000" rotWithShape="0">
                <a:srgbClr val="000000">
                  <a:alpha val="4470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4"/>
            <p:cNvSpPr txBox="1"/>
            <p:nvPr/>
          </p:nvSpPr>
          <p:spPr>
            <a:xfrm>
              <a:off x="2530447" y="1748533"/>
              <a:ext cx="2039700" cy="1143300"/>
            </a:xfrm>
            <a:prstGeom prst="rect">
              <a:avLst/>
            </a:prstGeom>
            <a:solidFill>
              <a:srgbClr val="00FFFF"/>
            </a:solid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 sz="2400" b="0" i="0" u="none" strike="noStrike" cap="none">
                  <a:solidFill>
                    <a:srgbClr val="000000"/>
                  </a:solidFill>
                  <a:latin typeface="Verdana"/>
                  <a:ea typeface="Verdana"/>
                  <a:cs typeface="Verdana"/>
                  <a:sym typeface="Verdana"/>
                </a:rPr>
                <a:t>View of Self</a:t>
              </a:r>
              <a:endParaRPr sz="2400" b="0" i="0" u="none" strike="noStrike" cap="none">
                <a:solidFill>
                  <a:srgbClr val="000000"/>
                </a:solidFill>
                <a:latin typeface="Verdana"/>
                <a:ea typeface="Verdana"/>
                <a:cs typeface="Verdana"/>
                <a:sym typeface="Verdana"/>
              </a:endParaRPr>
            </a:p>
          </p:txBody>
        </p:sp>
        <p:sp>
          <p:nvSpPr>
            <p:cNvPr id="192" name="Google Shape;192;p14"/>
            <p:cNvSpPr/>
            <p:nvPr/>
          </p:nvSpPr>
          <p:spPr>
            <a:xfrm>
              <a:off x="4767539" y="1443875"/>
              <a:ext cx="2551200" cy="1822200"/>
            </a:xfrm>
            <a:prstGeom prst="roundRect">
              <a:avLst>
                <a:gd name="adj" fmla="val 16667"/>
              </a:avLst>
            </a:prstGeom>
            <a:solidFill>
              <a:srgbClr val="00FFFF"/>
            </a:solidFill>
            <a:ln>
              <a:noFill/>
            </a:ln>
            <a:effectLst>
              <a:outerShdw blurRad="38100" dist="30000" dir="5400000" rotWithShape="0">
                <a:srgbClr val="000000">
                  <a:alpha val="4470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14"/>
            <p:cNvSpPr txBox="1"/>
            <p:nvPr/>
          </p:nvSpPr>
          <p:spPr>
            <a:xfrm>
              <a:off x="4780440" y="1511644"/>
              <a:ext cx="2525400" cy="1464000"/>
            </a:xfrm>
            <a:prstGeom prst="rect">
              <a:avLst/>
            </a:prstGeom>
            <a:solidFill>
              <a:srgbClr val="00FFFF"/>
            </a:solid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0" i="0" u="none" strike="noStrike" cap="none">
                  <a:solidFill>
                    <a:srgbClr val="000000"/>
                  </a:solidFill>
                  <a:latin typeface="Verdana"/>
                  <a:ea typeface="Verdana"/>
                  <a:cs typeface="Verdana"/>
                  <a:sym typeface="Verdana"/>
                </a:rPr>
                <a:t>Self-Expectations and Goals</a:t>
              </a:r>
              <a:endParaRPr sz="2000" b="0" i="0" u="none" strike="noStrike" cap="none">
                <a:solidFill>
                  <a:srgbClr val="000000"/>
                </a:solidFill>
                <a:latin typeface="Verdana"/>
                <a:ea typeface="Verdana"/>
                <a:cs typeface="Verdana"/>
                <a:sym typeface="Verdana"/>
              </a:endParaRPr>
            </a:p>
          </p:txBody>
        </p:sp>
      </p:grpSp>
      <p:sp>
        <p:nvSpPr>
          <p:cNvPr id="194" name="Google Shape;194;p14"/>
          <p:cNvSpPr txBox="1"/>
          <p:nvPr/>
        </p:nvSpPr>
        <p:spPr>
          <a:xfrm>
            <a:off x="922250" y="4191400"/>
            <a:ext cx="2545800" cy="37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Verdana"/>
                <a:ea typeface="Verdana"/>
                <a:cs typeface="Verdana"/>
                <a:sym typeface="Verdana"/>
              </a:rPr>
              <a:t>(Stolz, 2010)</a:t>
            </a:r>
            <a:endParaRPr sz="2000" b="0" i="0" u="none" strike="noStrike" cap="none">
              <a:solidFill>
                <a:srgbClr val="000000"/>
              </a:solidFill>
              <a:latin typeface="Verdana"/>
              <a:ea typeface="Verdana"/>
              <a:cs typeface="Verdana"/>
              <a:sym typeface="Verdana"/>
            </a:endParaRPr>
          </a:p>
        </p:txBody>
      </p:sp>
      <p:sp>
        <p:nvSpPr>
          <p:cNvPr id="195" name="Google Shape;195;p14"/>
          <p:cNvSpPr txBox="1"/>
          <p:nvPr/>
        </p:nvSpPr>
        <p:spPr>
          <a:xfrm>
            <a:off x="3959876" y="4858298"/>
            <a:ext cx="41148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200" b="0" i="0" u="none" strike="noStrike" cap="none">
                <a:solidFill>
                  <a:srgbClr val="9B9B9B"/>
                </a:solidFill>
                <a:latin typeface="Calibri"/>
                <a:ea typeface="Calibri"/>
                <a:cs typeface="Calibri"/>
                <a:sym typeface="Calibri"/>
              </a:rPr>
              <a:t>@SuzanneStolz</a:t>
            </a:r>
            <a:endParaRPr sz="1200" b="0" i="0" u="none" strike="noStrike" cap="none">
              <a:solidFill>
                <a:srgbClr val="9B9B9B"/>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2800"/>
              <a:buFont typeface="Garamond"/>
              <a:buNone/>
            </a:pPr>
            <a:r>
              <a:rPr lang="en" sz="3200" i="0" u="none" strike="noStrike" cap="none">
                <a:solidFill>
                  <a:srgbClr val="000000"/>
                </a:solidFill>
                <a:latin typeface="Verdana"/>
                <a:ea typeface="Verdana"/>
                <a:cs typeface="Verdana"/>
                <a:sym typeface="Verdana"/>
              </a:rPr>
              <a:t>Influences on Young People’s Ideas</a:t>
            </a:r>
            <a:endParaRPr sz="3200" i="0" u="none" strike="noStrike" cap="none">
              <a:solidFill>
                <a:srgbClr val="000000"/>
              </a:solidFill>
              <a:latin typeface="Verdana"/>
              <a:ea typeface="Verdana"/>
              <a:cs typeface="Verdana"/>
              <a:sym typeface="Verdana"/>
            </a:endParaRPr>
          </a:p>
        </p:txBody>
      </p:sp>
      <p:sp>
        <p:nvSpPr>
          <p:cNvPr id="202" name="Google Shape;202;p15"/>
          <p:cNvSpPr txBox="1"/>
          <p:nvPr/>
        </p:nvSpPr>
        <p:spPr>
          <a:xfrm>
            <a:off x="642825" y="4458425"/>
            <a:ext cx="2545800" cy="37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Verdana"/>
                <a:ea typeface="Verdana"/>
                <a:cs typeface="Verdana"/>
                <a:sym typeface="Verdana"/>
              </a:rPr>
              <a:t>(Stolz, 2010)</a:t>
            </a:r>
            <a:endParaRPr sz="2000" b="0" i="0" u="none" strike="noStrike" cap="none">
              <a:solidFill>
                <a:srgbClr val="000000"/>
              </a:solidFill>
              <a:latin typeface="Verdana"/>
              <a:ea typeface="Verdana"/>
              <a:cs typeface="Verdana"/>
              <a:sym typeface="Verdana"/>
            </a:endParaRPr>
          </a:p>
        </p:txBody>
      </p:sp>
      <p:sp>
        <p:nvSpPr>
          <p:cNvPr id="203" name="Google Shape;203;p15"/>
          <p:cNvSpPr txBox="1"/>
          <p:nvPr/>
        </p:nvSpPr>
        <p:spPr>
          <a:xfrm>
            <a:off x="490425" y="1084950"/>
            <a:ext cx="5849100" cy="33519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Verdana"/>
              <a:buChar char="●"/>
            </a:pPr>
            <a:r>
              <a:rPr lang="en" sz="2400" b="0" i="0" u="none" strike="noStrike" cap="none">
                <a:solidFill>
                  <a:srgbClr val="000000"/>
                </a:solidFill>
                <a:latin typeface="Verdana"/>
                <a:ea typeface="Verdana"/>
                <a:cs typeface="Verdana"/>
                <a:sym typeface="Verdana"/>
              </a:rPr>
              <a:t>Media Depictions</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 sz="2400" b="0" i="0" u="none" strike="noStrike" cap="none">
                <a:solidFill>
                  <a:srgbClr val="000000"/>
                </a:solidFill>
                <a:latin typeface="Verdana"/>
                <a:ea typeface="Verdana"/>
                <a:cs typeface="Verdana"/>
                <a:sym typeface="Verdana"/>
              </a:rPr>
              <a:t>Peer Beliefs</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 sz="2400" b="0" i="0" u="none" strike="noStrike" cap="none">
                <a:solidFill>
                  <a:srgbClr val="000000"/>
                </a:solidFill>
                <a:latin typeface="Verdana"/>
                <a:ea typeface="Verdana"/>
                <a:cs typeface="Verdana"/>
                <a:sym typeface="Verdana"/>
              </a:rPr>
              <a:t>Parents Beliefs</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 sz="2400" b="0" i="0" u="none" strike="noStrike" cap="none">
                <a:solidFill>
                  <a:srgbClr val="000000"/>
                </a:solidFill>
                <a:latin typeface="Verdana"/>
                <a:ea typeface="Verdana"/>
                <a:cs typeface="Verdana"/>
                <a:sym typeface="Verdana"/>
              </a:rPr>
              <a:t>Medical Professionals</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 sz="2400" b="0" i="0" u="none" strike="noStrike" cap="none">
                <a:solidFill>
                  <a:srgbClr val="000000"/>
                </a:solidFill>
                <a:latin typeface="Verdana"/>
                <a:ea typeface="Verdana"/>
                <a:cs typeface="Verdana"/>
                <a:sym typeface="Verdana"/>
              </a:rPr>
              <a:t>Teacher Practices</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 sz="2400" b="0" i="0" u="none" strike="noStrike" cap="none">
                <a:solidFill>
                  <a:srgbClr val="000000"/>
                </a:solidFill>
                <a:latin typeface="Verdana"/>
                <a:ea typeface="Verdana"/>
                <a:cs typeface="Verdana"/>
                <a:sym typeface="Verdana"/>
              </a:rPr>
              <a:t>Social Policies and Practices</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 sz="2400" b="0" i="0" u="none" strike="noStrike" cap="none">
                <a:solidFill>
                  <a:srgbClr val="000000"/>
                </a:solidFill>
                <a:latin typeface="Verdana"/>
                <a:ea typeface="Verdana"/>
                <a:cs typeface="Verdana"/>
                <a:sym typeface="Verdana"/>
              </a:rPr>
              <a:t>Disability Community</a:t>
            </a:r>
            <a:endParaRPr sz="2400" b="0" i="0" u="none" strike="noStrike" cap="none">
              <a:solidFill>
                <a:srgbClr val="000000"/>
              </a:solidFill>
              <a:latin typeface="Verdana"/>
              <a:ea typeface="Verdana"/>
              <a:cs typeface="Verdana"/>
              <a:sym typeface="Verdana"/>
            </a:endParaRPr>
          </a:p>
        </p:txBody>
      </p:sp>
      <p:sp>
        <p:nvSpPr>
          <p:cNvPr id="204" name="Google Shape;204;p15"/>
          <p:cNvSpPr txBox="1"/>
          <p:nvPr/>
        </p:nvSpPr>
        <p:spPr>
          <a:xfrm>
            <a:off x="3959876" y="4858298"/>
            <a:ext cx="41148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200" b="0" i="0" u="none" strike="noStrike" cap="none">
                <a:solidFill>
                  <a:srgbClr val="9B9B9B"/>
                </a:solidFill>
                <a:latin typeface="Calibri"/>
                <a:ea typeface="Calibri"/>
                <a:cs typeface="Calibri"/>
                <a:sym typeface="Calibri"/>
              </a:rPr>
              <a:t>@SuzanneStolz</a:t>
            </a:r>
            <a:endParaRPr sz="1200" b="0" i="0" u="none" strike="noStrike" cap="none">
              <a:solidFill>
                <a:srgbClr val="9B9B9B"/>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ectangle 1"/>
          <p:cNvSpPr/>
          <p:nvPr/>
        </p:nvSpPr>
        <p:spPr>
          <a:xfrm>
            <a:off x="457201" y="0"/>
            <a:ext cx="8229599" cy="51435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Google Shape;210;p16"/>
          <p:cNvSpPr txBox="1">
            <a:spLocks noGrp="1"/>
          </p:cNvSpPr>
          <p:nvPr>
            <p:ph type="title"/>
          </p:nvPr>
        </p:nvSpPr>
        <p:spPr>
          <a:xfrm>
            <a:off x="457200" y="123178"/>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sz="3200">
                <a:latin typeface="Verdana"/>
                <a:ea typeface="Verdana"/>
                <a:cs typeface="Verdana"/>
                <a:sym typeface="Verdana"/>
              </a:rPr>
              <a:t>Return to Your Own Definition</a:t>
            </a:r>
            <a:endParaRPr sz="3200">
              <a:latin typeface="Verdana"/>
              <a:ea typeface="Verdana"/>
              <a:cs typeface="Verdana"/>
              <a:sym typeface="Verdana"/>
            </a:endParaRPr>
          </a:p>
        </p:txBody>
      </p:sp>
      <p:sp>
        <p:nvSpPr>
          <p:cNvPr id="211" name="Google Shape;211;p16"/>
          <p:cNvSpPr txBox="1">
            <a:spLocks noGrp="1"/>
          </p:cNvSpPr>
          <p:nvPr>
            <p:ph type="body" idx="1"/>
          </p:nvPr>
        </p:nvSpPr>
        <p:spPr>
          <a:xfrm>
            <a:off x="1446525" y="980575"/>
            <a:ext cx="6603600" cy="262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640"/>
              </a:spcBef>
              <a:spcAft>
                <a:spcPts val="0"/>
              </a:spcAft>
              <a:buSzPts val="3200"/>
              <a:buNone/>
            </a:pPr>
            <a:endParaRPr sz="2400" dirty="0">
              <a:latin typeface="Verdana"/>
              <a:ea typeface="Verdana"/>
              <a:cs typeface="Verdana"/>
              <a:sym typeface="Verdana"/>
            </a:endParaRPr>
          </a:p>
          <a:p>
            <a:pPr marL="0" lvl="0" indent="0" algn="ctr" rtl="0">
              <a:lnSpc>
                <a:spcPct val="115000"/>
              </a:lnSpc>
              <a:spcBef>
                <a:spcPts val="640"/>
              </a:spcBef>
              <a:spcAft>
                <a:spcPts val="0"/>
              </a:spcAft>
              <a:buSzPts val="3200"/>
              <a:buNone/>
            </a:pPr>
            <a:r>
              <a:rPr lang="en" sz="2400" dirty="0">
                <a:latin typeface="Verdana"/>
                <a:ea typeface="Verdana"/>
                <a:cs typeface="Verdana"/>
                <a:sym typeface="Verdana"/>
              </a:rPr>
              <a:t>“Disability is…”</a:t>
            </a:r>
            <a:endParaRPr sz="2400" dirty="0">
              <a:latin typeface="Verdana"/>
              <a:ea typeface="Verdana"/>
              <a:cs typeface="Verdana"/>
              <a:sym typeface="Verdana"/>
            </a:endParaRPr>
          </a:p>
          <a:p>
            <a:pPr marL="0" lvl="0" indent="0" algn="ctr" rtl="0">
              <a:lnSpc>
                <a:spcPct val="115000"/>
              </a:lnSpc>
              <a:spcBef>
                <a:spcPts val="640"/>
              </a:spcBef>
              <a:spcAft>
                <a:spcPts val="0"/>
              </a:spcAft>
              <a:buSzPts val="3200"/>
              <a:buNone/>
            </a:pPr>
            <a:endParaRPr sz="2400" dirty="0">
              <a:latin typeface="Verdana"/>
              <a:ea typeface="Verdana"/>
              <a:cs typeface="Verdana"/>
              <a:sym typeface="Verdana"/>
            </a:endParaRPr>
          </a:p>
          <a:p>
            <a:pPr marL="0" lvl="0" indent="0" algn="ctr" rtl="0">
              <a:spcBef>
                <a:spcPts val="1600"/>
              </a:spcBef>
              <a:spcAft>
                <a:spcPts val="0"/>
              </a:spcAft>
              <a:buClr>
                <a:schemeClr val="dk1"/>
              </a:buClr>
              <a:buSzPts val="3200"/>
              <a:buFont typeface="Arial"/>
              <a:buNone/>
            </a:pPr>
            <a:r>
              <a:rPr lang="en" sz="2400" dirty="0">
                <a:latin typeface="Verdana"/>
                <a:ea typeface="Verdana"/>
                <a:cs typeface="Verdana"/>
                <a:sym typeface="Verdana"/>
              </a:rPr>
              <a:t>Rewrite your definition using the social model and convey disability’s place as a valued part of diversity.</a:t>
            </a:r>
            <a:endParaRPr sz="2400" dirty="0">
              <a:latin typeface="Verdana"/>
              <a:ea typeface="Verdana"/>
              <a:cs typeface="Verdana"/>
              <a:sym typeface="Verdana"/>
            </a:endParaRPr>
          </a:p>
          <a:p>
            <a:pPr marL="0" lvl="0" indent="0" algn="l" rtl="0">
              <a:lnSpc>
                <a:spcPct val="115000"/>
              </a:lnSpc>
              <a:spcBef>
                <a:spcPts val="1600"/>
              </a:spcBef>
              <a:spcAft>
                <a:spcPts val="1600"/>
              </a:spcAft>
              <a:buSzPts val="3200"/>
              <a:buNone/>
            </a:pPr>
            <a:endParaRPr sz="2400" dirty="0">
              <a:latin typeface="Verdana"/>
              <a:ea typeface="Verdana"/>
              <a:cs typeface="Verdana"/>
              <a:sym typeface="Verdana"/>
            </a:endParaRPr>
          </a:p>
        </p:txBody>
      </p:sp>
      <p:sp>
        <p:nvSpPr>
          <p:cNvPr id="213" name="Google Shape;213;p16"/>
          <p:cNvSpPr txBox="1"/>
          <p:nvPr/>
        </p:nvSpPr>
        <p:spPr>
          <a:xfrm>
            <a:off x="4034251" y="4778375"/>
            <a:ext cx="41148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200" b="0" i="0" u="none" strike="noStrike" cap="none" dirty="0">
                <a:solidFill>
                  <a:schemeClr val="tx1"/>
                </a:solidFill>
                <a:latin typeface="Calibri"/>
                <a:ea typeface="Calibri"/>
                <a:cs typeface="Calibri"/>
                <a:sym typeface="Calibri"/>
              </a:rPr>
              <a:t>@</a:t>
            </a:r>
            <a:r>
              <a:rPr lang="en" sz="1200" b="0" i="0" u="none" strike="noStrike" cap="none" dirty="0" err="1">
                <a:solidFill>
                  <a:schemeClr val="tx1"/>
                </a:solidFill>
                <a:latin typeface="Calibri"/>
                <a:ea typeface="Calibri"/>
                <a:cs typeface="Calibri"/>
                <a:sym typeface="Calibri"/>
              </a:rPr>
              <a:t>SuzanneStolz</a:t>
            </a:r>
            <a:endParaRPr sz="1200" b="0" i="0" u="none" strike="noStrike" cap="none" dirty="0">
              <a:solidFill>
                <a:schemeClr val="tx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7"/>
          <p:cNvSpPr txBox="1">
            <a:spLocks noGrp="1"/>
          </p:cNvSpPr>
          <p:nvPr>
            <p:ph type="title"/>
          </p:nvPr>
        </p:nvSpPr>
        <p:spPr>
          <a:xfrm>
            <a:off x="457200" y="334776"/>
            <a:ext cx="8229600" cy="728700"/>
          </a:xfrm>
          <a:prstGeom prst="rect">
            <a:avLst/>
          </a:pr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 sz="3200">
                <a:latin typeface="Verdana"/>
                <a:ea typeface="Verdana"/>
                <a:cs typeface="Verdana"/>
                <a:sym typeface="Verdana"/>
              </a:rPr>
              <a:t>Reflection</a:t>
            </a:r>
            <a:endParaRPr sz="3200">
              <a:latin typeface="Verdana"/>
              <a:ea typeface="Verdana"/>
              <a:cs typeface="Verdana"/>
              <a:sym typeface="Verdana"/>
            </a:endParaRPr>
          </a:p>
        </p:txBody>
      </p:sp>
      <p:sp>
        <p:nvSpPr>
          <p:cNvPr id="219" name="Google Shape;219;p1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40"/>
              </a:spcBef>
              <a:spcAft>
                <a:spcPts val="0"/>
              </a:spcAft>
              <a:buSzPts val="3200"/>
              <a:buNone/>
            </a:pPr>
            <a:r>
              <a:rPr lang="en" sz="2400">
                <a:latin typeface="Verdana"/>
                <a:ea typeface="Verdana"/>
                <a:cs typeface="Verdana"/>
                <a:sym typeface="Verdana"/>
              </a:rPr>
              <a:t>How can teachers promote positive conceptions of disability among students and in the community?</a:t>
            </a:r>
            <a:endParaRPr sz="2400">
              <a:latin typeface="Verdana"/>
              <a:ea typeface="Verdana"/>
              <a:cs typeface="Verdana"/>
              <a:sym typeface="Verdana"/>
            </a:endParaRPr>
          </a:p>
          <a:p>
            <a:pPr marL="0" lvl="0" indent="0" algn="l" rtl="0">
              <a:lnSpc>
                <a:spcPct val="115000"/>
              </a:lnSpc>
              <a:spcBef>
                <a:spcPts val="1600"/>
              </a:spcBef>
              <a:spcAft>
                <a:spcPts val="1600"/>
              </a:spcAft>
              <a:buSzPts val="3200"/>
              <a:buNone/>
            </a:pPr>
            <a:r>
              <a:rPr lang="en" sz="2400">
                <a:latin typeface="Verdana"/>
                <a:ea typeface="Verdana"/>
                <a:cs typeface="Verdana"/>
                <a:sym typeface="Verdana"/>
              </a:rPr>
              <a:t>What can teachers do minimize the harmful effects of ableism within schools? </a:t>
            </a:r>
            <a:endParaRPr sz="2400">
              <a:latin typeface="Verdana"/>
              <a:ea typeface="Verdana"/>
              <a:cs typeface="Verdana"/>
              <a:sym typeface="Verdana"/>
            </a:endParaRPr>
          </a:p>
        </p:txBody>
      </p:sp>
      <p:sp>
        <p:nvSpPr>
          <p:cNvPr id="220" name="Google Shape;220;p17"/>
          <p:cNvSpPr txBox="1"/>
          <p:nvPr/>
        </p:nvSpPr>
        <p:spPr>
          <a:xfrm>
            <a:off x="3959876" y="4858298"/>
            <a:ext cx="41148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200" b="0" i="0" u="none" strike="noStrike" cap="none">
                <a:solidFill>
                  <a:srgbClr val="9B9B9B"/>
                </a:solidFill>
                <a:latin typeface="Calibri"/>
                <a:ea typeface="Calibri"/>
                <a:cs typeface="Calibri"/>
                <a:sym typeface="Calibri"/>
              </a:rPr>
              <a:t>@SuzanneStolz</a:t>
            </a:r>
            <a:endParaRPr sz="1200" b="0" i="0" u="none" strike="noStrike" cap="none">
              <a:solidFill>
                <a:srgbClr val="9B9B9B"/>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8"/>
          <p:cNvSpPr txBox="1">
            <a:spLocks noGrp="1"/>
          </p:cNvSpPr>
          <p:nvPr>
            <p:ph type="title"/>
          </p:nvPr>
        </p:nvSpPr>
        <p:spPr>
          <a:xfrm>
            <a:off x="311700" y="472733"/>
            <a:ext cx="8520600" cy="679741"/>
          </a:xfrm>
          <a:prstGeom prst="rect">
            <a:avLst/>
          </a:prstGeom>
          <a:solidFill>
            <a:schemeClr val="accent6">
              <a:lumMod val="60000"/>
              <a:lumOff val="40000"/>
            </a:schemeClr>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200">
                <a:latin typeface="Verdana"/>
                <a:ea typeface="Verdana"/>
                <a:cs typeface="Verdana"/>
                <a:sym typeface="Verdana"/>
              </a:rPr>
              <a:t>Summary</a:t>
            </a:r>
            <a:endParaRPr sz="3200">
              <a:latin typeface="Verdana"/>
              <a:ea typeface="Verdana"/>
              <a:cs typeface="Verdana"/>
              <a:sym typeface="Verdana"/>
            </a:endParaRPr>
          </a:p>
        </p:txBody>
      </p:sp>
      <p:sp>
        <p:nvSpPr>
          <p:cNvPr id="226" name="Google Shape;226;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000">
                <a:solidFill>
                  <a:srgbClr val="333333"/>
                </a:solidFill>
                <a:latin typeface="Verdana"/>
                <a:ea typeface="Verdana"/>
                <a:cs typeface="Verdana"/>
                <a:sym typeface="Verdana"/>
              </a:rPr>
              <a:t>As supportive teachers, we can: </a:t>
            </a:r>
            <a:endParaRPr sz="2000">
              <a:solidFill>
                <a:srgbClr val="333333"/>
              </a:solidFill>
              <a:latin typeface="Verdana"/>
              <a:ea typeface="Verdana"/>
              <a:cs typeface="Verdana"/>
              <a:sym typeface="Verdana"/>
            </a:endParaRPr>
          </a:p>
          <a:p>
            <a:pPr marL="635000" lvl="0" indent="-355600" algn="l" rtl="0">
              <a:lnSpc>
                <a:spcPct val="115000"/>
              </a:lnSpc>
              <a:spcBef>
                <a:spcPts val="1400"/>
              </a:spcBef>
              <a:spcAft>
                <a:spcPts val="0"/>
              </a:spcAft>
              <a:buClr>
                <a:srgbClr val="333333"/>
              </a:buClr>
              <a:buSzPts val="2000"/>
              <a:buFont typeface="Verdana"/>
              <a:buChar char="●"/>
            </a:pPr>
            <a:r>
              <a:rPr lang="en" sz="2000">
                <a:solidFill>
                  <a:srgbClr val="333333"/>
                </a:solidFill>
                <a:latin typeface="Verdana"/>
                <a:ea typeface="Verdana"/>
                <a:cs typeface="Verdana"/>
                <a:sym typeface="Verdana"/>
              </a:rPr>
              <a:t>contextualize disability within political and social </a:t>
            </a:r>
            <a:endParaRPr sz="2000">
              <a:solidFill>
                <a:srgbClr val="333333"/>
              </a:solidFill>
              <a:latin typeface="Verdana"/>
              <a:ea typeface="Verdana"/>
              <a:cs typeface="Verdana"/>
              <a:sym typeface="Verdana"/>
            </a:endParaRPr>
          </a:p>
          <a:p>
            <a:pPr marL="635000" lvl="0" indent="-355600" algn="l" rtl="0">
              <a:lnSpc>
                <a:spcPct val="115000"/>
              </a:lnSpc>
              <a:spcBef>
                <a:spcPts val="0"/>
              </a:spcBef>
              <a:spcAft>
                <a:spcPts val="0"/>
              </a:spcAft>
              <a:buClr>
                <a:srgbClr val="333333"/>
              </a:buClr>
              <a:buSzPts val="2000"/>
              <a:buFont typeface="Verdana"/>
              <a:buChar char="●"/>
            </a:pPr>
            <a:r>
              <a:rPr lang="en" sz="2000">
                <a:solidFill>
                  <a:srgbClr val="333333"/>
                </a:solidFill>
                <a:latin typeface="Verdana"/>
                <a:ea typeface="Verdana"/>
                <a:cs typeface="Verdana"/>
                <a:sym typeface="Verdana"/>
              </a:rPr>
              <a:t>assume competence and reject deficit models of disability</a:t>
            </a:r>
            <a:endParaRPr sz="2000">
              <a:solidFill>
                <a:srgbClr val="333333"/>
              </a:solidFill>
              <a:latin typeface="Verdana"/>
              <a:ea typeface="Verdana"/>
              <a:cs typeface="Verdana"/>
              <a:sym typeface="Verdana"/>
            </a:endParaRPr>
          </a:p>
          <a:p>
            <a:pPr marL="635000" lvl="0" indent="-355600" algn="l" rtl="0">
              <a:lnSpc>
                <a:spcPct val="115000"/>
              </a:lnSpc>
              <a:spcBef>
                <a:spcPts val="0"/>
              </a:spcBef>
              <a:spcAft>
                <a:spcPts val="0"/>
              </a:spcAft>
              <a:buClr>
                <a:srgbClr val="333333"/>
              </a:buClr>
              <a:buSzPts val="2000"/>
              <a:buFont typeface="Verdana"/>
              <a:buChar char="●"/>
            </a:pPr>
            <a:r>
              <a:rPr lang="en" sz="2000">
                <a:solidFill>
                  <a:srgbClr val="333333"/>
                </a:solidFill>
                <a:latin typeface="Verdana"/>
                <a:ea typeface="Verdana"/>
                <a:cs typeface="Verdana"/>
                <a:sym typeface="Verdana"/>
              </a:rPr>
              <a:t>and consider ways to confront ableism </a:t>
            </a:r>
            <a:endParaRPr sz="2000">
              <a:solidFill>
                <a:srgbClr val="333333"/>
              </a:solidFill>
              <a:latin typeface="Verdana"/>
              <a:ea typeface="Verdana"/>
              <a:cs typeface="Verdana"/>
              <a:sym typeface="Verdana"/>
            </a:endParaRPr>
          </a:p>
          <a:p>
            <a:pPr marL="457200" lvl="0" indent="0" algn="l" rtl="0">
              <a:lnSpc>
                <a:spcPct val="115000"/>
              </a:lnSpc>
              <a:spcBef>
                <a:spcPts val="2800"/>
              </a:spcBef>
              <a:spcAft>
                <a:spcPts val="2800"/>
              </a:spcAft>
              <a:buSzPts val="1800"/>
              <a:buNone/>
            </a:pPr>
            <a:endParaRPr sz="2000">
              <a:latin typeface="Garamond"/>
              <a:ea typeface="Garamond"/>
              <a:cs typeface="Garamond"/>
              <a:sym typeface="Garamond"/>
            </a:endParaRPr>
          </a:p>
        </p:txBody>
      </p:sp>
      <p:sp>
        <p:nvSpPr>
          <p:cNvPr id="227" name="Google Shape;227;p18"/>
          <p:cNvSpPr txBox="1"/>
          <p:nvPr/>
        </p:nvSpPr>
        <p:spPr>
          <a:xfrm>
            <a:off x="3959876" y="4858298"/>
            <a:ext cx="41148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200" b="0" i="0" u="none" strike="noStrike" cap="none">
                <a:solidFill>
                  <a:srgbClr val="9B9B9B"/>
                </a:solidFill>
                <a:latin typeface="Calibri"/>
                <a:ea typeface="Calibri"/>
                <a:cs typeface="Calibri"/>
                <a:sym typeface="Calibri"/>
              </a:rPr>
              <a:t>@SuzanneStolz</a:t>
            </a:r>
            <a:endParaRPr sz="1200" b="0" i="0" u="none" strike="noStrike" cap="none">
              <a:solidFill>
                <a:srgbClr val="9B9B9B"/>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0"/>
          <p:cNvSpPr txBox="1">
            <a:spLocks noGrp="1"/>
          </p:cNvSpPr>
          <p:nvPr>
            <p:ph type="title"/>
          </p:nvPr>
        </p:nvSpPr>
        <p:spPr>
          <a:xfrm>
            <a:off x="169333" y="279724"/>
            <a:ext cx="5283200" cy="755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sz="3200">
                <a:latin typeface="Verdana"/>
                <a:ea typeface="Verdana"/>
                <a:cs typeface="Verdana"/>
                <a:sym typeface="Verdana"/>
              </a:rPr>
              <a:t>Recommended Readings</a:t>
            </a:r>
            <a:endParaRPr sz="3200">
              <a:latin typeface="Verdana"/>
              <a:ea typeface="Verdana"/>
              <a:cs typeface="Verdana"/>
              <a:sym typeface="Verdana"/>
            </a:endParaRPr>
          </a:p>
        </p:txBody>
      </p:sp>
      <p:sp>
        <p:nvSpPr>
          <p:cNvPr id="242" name="Google Shape;242;p20"/>
          <p:cNvSpPr txBox="1">
            <a:spLocks noGrp="1"/>
          </p:cNvSpPr>
          <p:nvPr>
            <p:ph type="body" idx="1"/>
          </p:nvPr>
        </p:nvSpPr>
        <p:spPr>
          <a:xfrm>
            <a:off x="448519" y="1189905"/>
            <a:ext cx="8221347" cy="317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200"/>
              <a:buNone/>
            </a:pPr>
            <a:r>
              <a:rPr lang="en" sz="2000" dirty="0" err="1">
                <a:solidFill>
                  <a:srgbClr val="222222"/>
                </a:solidFill>
                <a:highlight>
                  <a:srgbClr val="FFFFFF"/>
                </a:highlight>
                <a:latin typeface="Verdana"/>
                <a:ea typeface="Verdana"/>
                <a:cs typeface="Verdana"/>
                <a:sym typeface="Verdana"/>
              </a:rPr>
              <a:t>Baglieri</a:t>
            </a:r>
            <a:r>
              <a:rPr lang="en" sz="2000" dirty="0">
                <a:solidFill>
                  <a:srgbClr val="222222"/>
                </a:solidFill>
                <a:highlight>
                  <a:srgbClr val="FFFFFF"/>
                </a:highlight>
                <a:latin typeface="Verdana"/>
                <a:ea typeface="Verdana"/>
                <a:cs typeface="Verdana"/>
                <a:sym typeface="Verdana"/>
              </a:rPr>
              <a:t>, S. (2017). </a:t>
            </a:r>
            <a:r>
              <a:rPr lang="en" sz="2000" i="1" dirty="0">
                <a:solidFill>
                  <a:srgbClr val="222222"/>
                </a:solidFill>
                <a:highlight>
                  <a:srgbClr val="FFFFFF"/>
                </a:highlight>
                <a:latin typeface="Verdana"/>
                <a:ea typeface="Verdana"/>
                <a:cs typeface="Verdana"/>
                <a:sym typeface="Verdana"/>
              </a:rPr>
              <a:t>Disability studies and the inclusive classroom: Critical practices for creating least restrictive attitudes</a:t>
            </a:r>
            <a:r>
              <a:rPr lang="en" sz="2000" dirty="0">
                <a:solidFill>
                  <a:srgbClr val="222222"/>
                </a:solidFill>
                <a:highlight>
                  <a:srgbClr val="FFFFFF"/>
                </a:highlight>
                <a:latin typeface="Verdana"/>
                <a:ea typeface="Verdana"/>
                <a:cs typeface="Verdana"/>
                <a:sym typeface="Verdana"/>
              </a:rPr>
              <a:t>. Routledge.</a:t>
            </a:r>
            <a:endParaRPr sz="2000" dirty="0">
              <a:solidFill>
                <a:srgbClr val="222222"/>
              </a:solidFill>
              <a:highlight>
                <a:srgbClr val="FFFFFF"/>
              </a:highlight>
              <a:latin typeface="Verdana"/>
              <a:ea typeface="Verdana"/>
              <a:cs typeface="Verdana"/>
              <a:sym typeface="Verdana"/>
            </a:endParaRPr>
          </a:p>
          <a:p>
            <a:pPr marL="0" lvl="0" indent="0" algn="l" rtl="0">
              <a:lnSpc>
                <a:spcPct val="115000"/>
              </a:lnSpc>
              <a:spcBef>
                <a:spcPts val="1600"/>
              </a:spcBef>
              <a:spcAft>
                <a:spcPts val="1600"/>
              </a:spcAft>
              <a:buSzPts val="1200"/>
              <a:buNone/>
            </a:pPr>
            <a:r>
              <a:rPr lang="en" sz="2000" dirty="0">
                <a:solidFill>
                  <a:srgbClr val="222222"/>
                </a:solidFill>
                <a:highlight>
                  <a:srgbClr val="FFFFFF"/>
                </a:highlight>
                <a:latin typeface="Verdana"/>
                <a:ea typeface="Verdana"/>
                <a:cs typeface="Verdana"/>
                <a:sym typeface="Verdana"/>
              </a:rPr>
              <a:t>Valle, J. W., &amp; Connor, D. J. (2019). </a:t>
            </a:r>
            <a:r>
              <a:rPr lang="en" sz="2000" i="1" dirty="0">
                <a:solidFill>
                  <a:srgbClr val="222222"/>
                </a:solidFill>
                <a:highlight>
                  <a:srgbClr val="FFFFFF"/>
                </a:highlight>
                <a:latin typeface="Verdana"/>
                <a:ea typeface="Verdana"/>
                <a:cs typeface="Verdana"/>
                <a:sym typeface="Verdana"/>
              </a:rPr>
              <a:t>Rethinking disability: A disability studies approach to inclusive practices</a:t>
            </a:r>
            <a:r>
              <a:rPr lang="en" sz="2000" dirty="0">
                <a:solidFill>
                  <a:srgbClr val="222222"/>
                </a:solidFill>
                <a:highlight>
                  <a:srgbClr val="FFFFFF"/>
                </a:highlight>
                <a:latin typeface="Verdana"/>
                <a:ea typeface="Verdana"/>
                <a:cs typeface="Verdana"/>
                <a:sym typeface="Verdana"/>
              </a:rPr>
              <a:t>. Routledge.</a:t>
            </a:r>
            <a:endParaRPr sz="2000" dirty="0">
              <a:solidFill>
                <a:srgbClr val="222222"/>
              </a:solidFill>
              <a:highlight>
                <a:srgbClr val="FFFFFF"/>
              </a:highlight>
              <a:latin typeface="Verdana"/>
              <a:ea typeface="Verdana"/>
              <a:cs typeface="Verdana"/>
              <a:sym typeface="Verdana"/>
            </a:endParaRPr>
          </a:p>
        </p:txBody>
      </p:sp>
      <p:sp>
        <p:nvSpPr>
          <p:cNvPr id="245" name="Google Shape;245;p20"/>
          <p:cNvSpPr txBox="1"/>
          <p:nvPr/>
        </p:nvSpPr>
        <p:spPr>
          <a:xfrm>
            <a:off x="3959876" y="4858298"/>
            <a:ext cx="41148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200" b="0" i="0" u="none" strike="noStrike" cap="none">
                <a:solidFill>
                  <a:srgbClr val="9B9B9B"/>
                </a:solidFill>
                <a:latin typeface="Calibri"/>
                <a:ea typeface="Calibri"/>
                <a:cs typeface="Calibri"/>
                <a:sym typeface="Calibri"/>
              </a:rPr>
              <a:t>@SuzanneStolz</a:t>
            </a:r>
            <a:endParaRPr sz="1200" b="0" i="0" u="none" strike="noStrike" cap="none">
              <a:solidFill>
                <a:srgbClr val="9B9B9B"/>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200">
                <a:latin typeface="Verdana"/>
                <a:ea typeface="Verdana"/>
                <a:cs typeface="Verdana"/>
                <a:sym typeface="Verdana"/>
              </a:rPr>
              <a:t>Learning Objectives</a:t>
            </a:r>
            <a:endParaRPr sz="3200">
              <a:latin typeface="Verdana"/>
              <a:ea typeface="Verdana"/>
              <a:cs typeface="Verdana"/>
              <a:sym typeface="Verdana"/>
            </a:endParaRPr>
          </a:p>
        </p:txBody>
      </p:sp>
      <p:sp>
        <p:nvSpPr>
          <p:cNvPr id="81" name="Google Shape;81;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chemeClr val="dk1"/>
              </a:buClr>
              <a:buSzPts val="2400"/>
              <a:buFont typeface="Verdana"/>
              <a:buAutoNum type="arabicPeriod"/>
            </a:pPr>
            <a:r>
              <a:rPr lang="en" sz="2400">
                <a:solidFill>
                  <a:schemeClr val="dk1"/>
                </a:solidFill>
                <a:latin typeface="Verdana"/>
                <a:ea typeface="Verdana"/>
                <a:cs typeface="Verdana"/>
                <a:sym typeface="Verdana"/>
              </a:rPr>
              <a:t>Write your own definition of disability, reflect on your own conceptions.</a:t>
            </a:r>
            <a:endParaRPr sz="2400">
              <a:solidFill>
                <a:schemeClr val="dk1"/>
              </a:solidFill>
              <a:latin typeface="Verdana"/>
              <a:ea typeface="Verdana"/>
              <a:cs typeface="Verdana"/>
              <a:sym typeface="Verdana"/>
            </a:endParaRPr>
          </a:p>
          <a:p>
            <a:pPr marL="457200" lvl="0" indent="-381000" algn="l" rtl="0">
              <a:lnSpc>
                <a:spcPct val="115000"/>
              </a:lnSpc>
              <a:spcBef>
                <a:spcPts val="0"/>
              </a:spcBef>
              <a:spcAft>
                <a:spcPts val="0"/>
              </a:spcAft>
              <a:buClr>
                <a:schemeClr val="dk1"/>
              </a:buClr>
              <a:buSzPts val="2400"/>
              <a:buFont typeface="Verdana"/>
              <a:buAutoNum type="arabicPeriod"/>
            </a:pPr>
            <a:r>
              <a:rPr lang="en" sz="2400">
                <a:solidFill>
                  <a:schemeClr val="dk1"/>
                </a:solidFill>
                <a:latin typeface="Verdana"/>
                <a:ea typeface="Verdana"/>
                <a:cs typeface="Verdana"/>
                <a:sym typeface="Verdana"/>
              </a:rPr>
              <a:t>Compare the medical model and the social model of disability.</a:t>
            </a:r>
            <a:endParaRPr sz="2400">
              <a:solidFill>
                <a:schemeClr val="dk1"/>
              </a:solidFill>
              <a:latin typeface="Verdana"/>
              <a:ea typeface="Verdana"/>
              <a:cs typeface="Verdana"/>
              <a:sym typeface="Verdana"/>
            </a:endParaRPr>
          </a:p>
          <a:p>
            <a:pPr marL="457200" lvl="0" indent="-381000" algn="l" rtl="0">
              <a:lnSpc>
                <a:spcPct val="115000"/>
              </a:lnSpc>
              <a:spcBef>
                <a:spcPts val="0"/>
              </a:spcBef>
              <a:spcAft>
                <a:spcPts val="0"/>
              </a:spcAft>
              <a:buClr>
                <a:schemeClr val="dk1"/>
              </a:buClr>
              <a:buSzPts val="2400"/>
              <a:buFont typeface="Verdana"/>
              <a:buAutoNum type="arabicPeriod"/>
            </a:pPr>
            <a:r>
              <a:rPr lang="en" sz="2400">
                <a:solidFill>
                  <a:schemeClr val="dk1"/>
                </a:solidFill>
                <a:latin typeface="Verdana"/>
                <a:ea typeface="Verdana"/>
                <a:cs typeface="Verdana"/>
                <a:sym typeface="Verdana"/>
              </a:rPr>
              <a:t>Use the social model to define disability, placing it in the context of valued diversity.</a:t>
            </a:r>
            <a:endParaRPr sz="2400">
              <a:solidFill>
                <a:schemeClr val="dk1"/>
              </a:solidFill>
              <a:latin typeface="Verdana"/>
              <a:ea typeface="Verdana"/>
              <a:cs typeface="Verdana"/>
              <a:sym typeface="Verdana"/>
            </a:endParaRPr>
          </a:p>
          <a:p>
            <a:pPr marL="0" lvl="0" indent="0" algn="l" rtl="0">
              <a:lnSpc>
                <a:spcPct val="115000"/>
              </a:lnSpc>
              <a:spcBef>
                <a:spcPts val="0"/>
              </a:spcBef>
              <a:spcAft>
                <a:spcPts val="0"/>
              </a:spcAft>
              <a:buSzPts val="1800"/>
              <a:buNone/>
            </a:pPr>
            <a:endParaRPr/>
          </a:p>
        </p:txBody>
      </p:sp>
      <p:sp>
        <p:nvSpPr>
          <p:cNvPr id="82" name="Google Shape;82;p2"/>
          <p:cNvSpPr txBox="1"/>
          <p:nvPr/>
        </p:nvSpPr>
        <p:spPr>
          <a:xfrm>
            <a:off x="3959876" y="4858298"/>
            <a:ext cx="41148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200" b="0" i="0" u="none" strike="noStrike" cap="none">
                <a:solidFill>
                  <a:srgbClr val="9B9B9B"/>
                </a:solidFill>
                <a:latin typeface="Calibri"/>
                <a:ea typeface="Calibri"/>
                <a:cs typeface="Calibri"/>
                <a:sym typeface="Calibri"/>
              </a:rPr>
              <a:t>@SuzanneStolz</a:t>
            </a:r>
            <a:endParaRPr sz="1200" b="0" i="0" u="none" strike="noStrike" cap="none">
              <a:solidFill>
                <a:srgbClr val="9B9B9B"/>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9"/>
          <p:cNvSpPr txBox="1">
            <a:spLocks noGrp="1"/>
          </p:cNvSpPr>
          <p:nvPr>
            <p:ph type="title"/>
          </p:nvPr>
        </p:nvSpPr>
        <p:spPr>
          <a:xfrm>
            <a:off x="311700" y="154164"/>
            <a:ext cx="2808000" cy="755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sz="3200">
                <a:latin typeface="Verdana"/>
                <a:ea typeface="Verdana"/>
                <a:cs typeface="Verdana"/>
                <a:sym typeface="Verdana"/>
              </a:rPr>
              <a:t>References</a:t>
            </a:r>
            <a:endParaRPr sz="3200" dirty="0">
              <a:latin typeface="Verdana"/>
              <a:ea typeface="Verdana"/>
              <a:cs typeface="Verdana"/>
              <a:sym typeface="Verdana"/>
            </a:endParaRPr>
          </a:p>
        </p:txBody>
      </p:sp>
      <p:sp>
        <p:nvSpPr>
          <p:cNvPr id="233" name="Google Shape;233;p19"/>
          <p:cNvSpPr txBox="1">
            <a:spLocks noGrp="1"/>
          </p:cNvSpPr>
          <p:nvPr>
            <p:ph type="body" idx="1"/>
          </p:nvPr>
        </p:nvSpPr>
        <p:spPr>
          <a:xfrm>
            <a:off x="192505" y="803564"/>
            <a:ext cx="8783053" cy="4054734"/>
          </a:xfrm>
          <a:prstGeom prst="rect">
            <a:avLst/>
          </a:prstGeom>
          <a:noFill/>
          <a:ln>
            <a:noFill/>
          </a:ln>
        </p:spPr>
        <p:txBody>
          <a:bodyPr spcFirstLastPara="1" wrap="square" lIns="91425" tIns="91425" rIns="91425" bIns="91425" anchor="t" anchorCtr="0">
            <a:noAutofit/>
          </a:bodyPr>
          <a:lstStyle/>
          <a:p>
            <a:pPr>
              <a:spcAft>
                <a:spcPts val="600"/>
              </a:spcAft>
            </a:pPr>
            <a:r>
              <a:rPr lang="en-US" sz="1500" dirty="0" err="1">
                <a:solidFill>
                  <a:srgbClr val="000000"/>
                </a:solidFill>
                <a:latin typeface="Verdana" charset="0"/>
                <a:ea typeface="Verdana" charset="0"/>
                <a:cs typeface="Verdana" charset="0"/>
              </a:rPr>
              <a:t>Bazant</a:t>
            </a:r>
            <a:r>
              <a:rPr lang="en-US" sz="1500" dirty="0">
                <a:solidFill>
                  <a:srgbClr val="000000"/>
                </a:solidFill>
                <a:latin typeface="Verdana" charset="0"/>
                <a:ea typeface="Verdana" charset="0"/>
                <a:cs typeface="Verdana" charset="0"/>
              </a:rPr>
              <a:t>, M. &amp; Sins Invalid (December 2015). </a:t>
            </a:r>
            <a:r>
              <a:rPr lang="en-US" sz="1500" i="1" dirty="0">
                <a:solidFill>
                  <a:srgbClr val="000000"/>
                </a:solidFill>
                <a:latin typeface="Verdana" charset="0"/>
                <a:ea typeface="Verdana" charset="0"/>
                <a:cs typeface="Verdana" charset="0"/>
              </a:rPr>
              <a:t>Justice for Mario Woods. </a:t>
            </a:r>
            <a:r>
              <a:rPr lang="en-US" sz="1500" dirty="0">
                <a:solidFill>
                  <a:srgbClr val="000000"/>
                </a:solidFill>
                <a:latin typeface="Verdana" charset="0"/>
                <a:ea typeface="Verdana" charset="0"/>
                <a:cs typeface="Verdana" charset="0"/>
              </a:rPr>
              <a:t>[Digital image]. </a:t>
            </a:r>
            <a:r>
              <a:rPr lang="en-US" sz="1500" dirty="0" err="1">
                <a:solidFill>
                  <a:srgbClr val="000000"/>
                </a:solidFill>
                <a:latin typeface="Verdana" charset="0"/>
                <a:ea typeface="Verdana" charset="0"/>
                <a:cs typeface="Verdana" charset="0"/>
              </a:rPr>
              <a:t>Retrived</a:t>
            </a:r>
            <a:r>
              <a:rPr lang="en-US" sz="1500" dirty="0">
                <a:solidFill>
                  <a:srgbClr val="000000"/>
                </a:solidFill>
                <a:latin typeface="Verdana" charset="0"/>
                <a:ea typeface="Verdana" charset="0"/>
                <a:cs typeface="Verdana" charset="0"/>
              </a:rPr>
              <a:t> from </a:t>
            </a:r>
            <a:r>
              <a:rPr lang="en-US" sz="1500" u="sng" dirty="0">
                <a:solidFill>
                  <a:srgbClr val="000000"/>
                </a:solidFill>
                <a:latin typeface="Verdana" charset="0"/>
                <a:ea typeface="Verdana" charset="0"/>
                <a:cs typeface="Verdana" charset="0"/>
                <a:hlinkClick r:id="rId3"/>
              </a:rPr>
              <a:t>https://www.micahbazant.com/mario-woods</a:t>
            </a:r>
            <a:r>
              <a:rPr lang="en-US" sz="1500" u="sng" dirty="0">
                <a:solidFill>
                  <a:srgbClr val="000000"/>
                </a:solidFill>
                <a:latin typeface="Verdana" charset="0"/>
                <a:ea typeface="Verdana" charset="0"/>
                <a:cs typeface="Verdana" charset="0"/>
              </a:rPr>
              <a:t> . </a:t>
            </a:r>
            <a:r>
              <a:rPr lang="en-US" sz="1500" dirty="0">
                <a:solidFill>
                  <a:srgbClr val="000000"/>
                </a:solidFill>
                <a:latin typeface="Verdana" charset="0"/>
                <a:ea typeface="Verdana" charset="0"/>
                <a:cs typeface="Verdana" charset="0"/>
              </a:rPr>
              <a:t>Clarion Mural Project. </a:t>
            </a:r>
            <a:r>
              <a:rPr lang="en-US" sz="1600" dirty="0">
                <a:solidFill>
                  <a:srgbClr val="000000"/>
                </a:solidFill>
                <a:latin typeface="Verdana" charset="0"/>
                <a:ea typeface="Verdana" charset="0"/>
                <a:cs typeface="Verdana" charset="0"/>
              </a:rPr>
              <a:t>Reprinted with permission.</a:t>
            </a:r>
            <a:endParaRPr lang="en-US" sz="1500" dirty="0">
              <a:solidFill>
                <a:srgbClr val="000000"/>
              </a:solidFill>
              <a:latin typeface="Verdana" charset="0"/>
              <a:ea typeface="Verdana" charset="0"/>
              <a:cs typeface="Verdana" charset="0"/>
            </a:endParaRPr>
          </a:p>
          <a:p>
            <a:pPr>
              <a:spcAft>
                <a:spcPts val="600"/>
              </a:spcAft>
            </a:pPr>
            <a:r>
              <a:rPr lang="en-US" sz="1500" dirty="0">
                <a:solidFill>
                  <a:srgbClr val="000000"/>
                </a:solidFill>
                <a:latin typeface="Verdana" charset="0"/>
                <a:ea typeface="Verdana" charset="0"/>
                <a:cs typeface="Verdana" charset="0"/>
              </a:rPr>
              <a:t>Brown, T. (September 1, 2016). </a:t>
            </a:r>
            <a:r>
              <a:rPr lang="en-US" sz="1500" i="1" dirty="0">
                <a:solidFill>
                  <a:srgbClr val="000000"/>
                </a:solidFill>
                <a:latin typeface="Verdana" charset="0"/>
                <a:ea typeface="Verdana" charset="0"/>
                <a:cs typeface="Verdana" charset="0"/>
              </a:rPr>
              <a:t>Drawing artist and Dr. </a:t>
            </a:r>
            <a:r>
              <a:rPr lang="en-US" sz="1500" i="1" dirty="0" err="1">
                <a:solidFill>
                  <a:srgbClr val="000000"/>
                </a:solidFill>
                <a:latin typeface="Verdana" charset="0"/>
                <a:ea typeface="Verdana" charset="0"/>
                <a:cs typeface="Verdana" charset="0"/>
              </a:rPr>
              <a:t>Suess</a:t>
            </a:r>
            <a:r>
              <a:rPr lang="en-US" sz="1500" i="1" dirty="0">
                <a:solidFill>
                  <a:srgbClr val="000000"/>
                </a:solidFill>
                <a:latin typeface="Verdana" charset="0"/>
                <a:ea typeface="Verdana" charset="0"/>
                <a:cs typeface="Verdana" charset="0"/>
              </a:rPr>
              <a:t> </a:t>
            </a:r>
            <a:r>
              <a:rPr lang="en-US" sz="1500" dirty="0">
                <a:solidFill>
                  <a:srgbClr val="000000"/>
                </a:solidFill>
                <a:latin typeface="Verdana" charset="0"/>
                <a:ea typeface="Verdana" charset="0"/>
                <a:cs typeface="Verdana" charset="0"/>
              </a:rPr>
              <a:t>[Digital image]. Retrieved from </a:t>
            </a:r>
            <a:r>
              <a:rPr lang="en-US" sz="1500" u="sng" dirty="0">
                <a:solidFill>
                  <a:srgbClr val="000000"/>
                </a:solidFill>
                <a:latin typeface="Verdana" charset="0"/>
                <a:ea typeface="Verdana" charset="0"/>
                <a:cs typeface="Verdana" charset="0"/>
                <a:hlinkClick r:id="rId4"/>
              </a:rPr>
              <a:t>https://unsplash.com/photos/zuQDqLFavI4</a:t>
            </a:r>
            <a:r>
              <a:rPr lang="en-US" sz="1500" u="sng" dirty="0">
                <a:solidFill>
                  <a:srgbClr val="000000"/>
                </a:solidFill>
                <a:latin typeface="Verdana" charset="0"/>
                <a:ea typeface="Verdana" charset="0"/>
                <a:cs typeface="Verdana" charset="0"/>
              </a:rPr>
              <a:t>. </a:t>
            </a:r>
            <a:r>
              <a:rPr lang="en-US" sz="1500" u="sng" dirty="0">
                <a:solidFill>
                  <a:schemeClr val="accent2"/>
                </a:solidFill>
                <a:latin typeface="Verdana" charset="0"/>
                <a:ea typeface="Verdana" charset="0"/>
                <a:cs typeface="Verdana" charset="0"/>
              </a:rPr>
              <a:t>CC0</a:t>
            </a:r>
            <a:r>
              <a:rPr lang="en-US" sz="1500" u="sng" dirty="0">
                <a:solidFill>
                  <a:srgbClr val="000000"/>
                </a:solidFill>
                <a:latin typeface="Verdana" charset="0"/>
                <a:ea typeface="Verdana" charset="0"/>
                <a:cs typeface="Verdana" charset="0"/>
              </a:rPr>
              <a:t>.</a:t>
            </a:r>
            <a:endParaRPr lang="en-US" sz="1500" dirty="0">
              <a:solidFill>
                <a:srgbClr val="000000"/>
              </a:solidFill>
              <a:latin typeface="Verdana" charset="0"/>
              <a:ea typeface="Verdana" charset="0"/>
              <a:cs typeface="Verdana" charset="0"/>
            </a:endParaRPr>
          </a:p>
          <a:p>
            <a:pPr>
              <a:spcAft>
                <a:spcPts val="600"/>
              </a:spcAft>
            </a:pPr>
            <a:r>
              <a:rPr lang="en-US" sz="1500" dirty="0" err="1">
                <a:solidFill>
                  <a:srgbClr val="000000"/>
                </a:solidFill>
                <a:latin typeface="Verdana" charset="0"/>
                <a:ea typeface="Verdana" charset="0"/>
                <a:cs typeface="Verdana" charset="0"/>
              </a:rPr>
              <a:t>Deluvio</a:t>
            </a:r>
            <a:r>
              <a:rPr lang="en-US" sz="1500" dirty="0">
                <a:solidFill>
                  <a:srgbClr val="000000"/>
                </a:solidFill>
                <a:latin typeface="Verdana" charset="0"/>
                <a:ea typeface="Verdana" charset="0"/>
                <a:cs typeface="Verdana" charset="0"/>
              </a:rPr>
              <a:t>, C. (November 18, 2018). </a:t>
            </a:r>
            <a:r>
              <a:rPr lang="en-US" sz="1500" i="1" dirty="0">
                <a:solidFill>
                  <a:srgbClr val="000000"/>
                </a:solidFill>
                <a:latin typeface="Verdana" charset="0"/>
                <a:ea typeface="Verdana" charset="0"/>
                <a:cs typeface="Verdana" charset="0"/>
              </a:rPr>
              <a:t>Man with cane. </a:t>
            </a:r>
            <a:r>
              <a:rPr lang="en-US" sz="1500" dirty="0">
                <a:solidFill>
                  <a:srgbClr val="000000"/>
                </a:solidFill>
                <a:latin typeface="Verdana" charset="0"/>
                <a:ea typeface="Verdana" charset="0"/>
                <a:cs typeface="Verdana" charset="0"/>
              </a:rPr>
              <a:t>[Digital image]. </a:t>
            </a:r>
            <a:r>
              <a:rPr lang="en-US" sz="1500" dirty="0" err="1">
                <a:solidFill>
                  <a:srgbClr val="000000"/>
                </a:solidFill>
                <a:latin typeface="Verdana" charset="0"/>
                <a:ea typeface="Verdana" charset="0"/>
                <a:cs typeface="Verdana" charset="0"/>
              </a:rPr>
              <a:t>Retrived</a:t>
            </a:r>
            <a:r>
              <a:rPr lang="en-US" sz="1500" dirty="0">
                <a:solidFill>
                  <a:srgbClr val="000000"/>
                </a:solidFill>
                <a:latin typeface="Verdana" charset="0"/>
                <a:ea typeface="Verdana" charset="0"/>
                <a:cs typeface="Verdana" charset="0"/>
              </a:rPr>
              <a:t> from </a:t>
            </a:r>
            <a:r>
              <a:rPr lang="en-US" sz="1500" u="sng" dirty="0">
                <a:solidFill>
                  <a:srgbClr val="000000"/>
                </a:solidFill>
                <a:latin typeface="Verdana" charset="0"/>
                <a:ea typeface="Verdana" charset="0"/>
                <a:cs typeface="Verdana" charset="0"/>
                <a:hlinkClick r:id="rId5"/>
              </a:rPr>
              <a:t>https://unsplash.com/photos/CDJuKaNJHFA</a:t>
            </a:r>
            <a:r>
              <a:rPr lang="en-US" sz="1500" u="sng" dirty="0">
                <a:solidFill>
                  <a:srgbClr val="000000"/>
                </a:solidFill>
                <a:latin typeface="Verdana" charset="0"/>
                <a:ea typeface="Verdana" charset="0"/>
                <a:cs typeface="Verdana" charset="0"/>
              </a:rPr>
              <a:t>. </a:t>
            </a:r>
            <a:r>
              <a:rPr lang="en-US" sz="1500" u="sng" dirty="0">
                <a:solidFill>
                  <a:schemeClr val="accent2"/>
                </a:solidFill>
                <a:latin typeface="Verdana" charset="0"/>
                <a:ea typeface="Verdana" charset="0"/>
                <a:cs typeface="Verdana" charset="0"/>
              </a:rPr>
              <a:t>CC0</a:t>
            </a:r>
            <a:r>
              <a:rPr lang="en-US" sz="1500" u="sng" dirty="0">
                <a:solidFill>
                  <a:srgbClr val="000000"/>
                </a:solidFill>
                <a:latin typeface="Verdana" charset="0"/>
                <a:ea typeface="Verdana" charset="0"/>
                <a:cs typeface="Verdana" charset="0"/>
              </a:rPr>
              <a:t>.</a:t>
            </a:r>
            <a:endParaRPr lang="en-US" sz="1500" dirty="0">
              <a:solidFill>
                <a:srgbClr val="000000"/>
              </a:solidFill>
              <a:latin typeface="Verdana" charset="0"/>
              <a:ea typeface="Verdana" charset="0"/>
              <a:cs typeface="Verdana" charset="0"/>
            </a:endParaRPr>
          </a:p>
          <a:p>
            <a:pPr>
              <a:spcAft>
                <a:spcPts val="600"/>
              </a:spcAft>
            </a:pPr>
            <a:r>
              <a:rPr lang="en-US" sz="1500" dirty="0">
                <a:solidFill>
                  <a:srgbClr val="000000"/>
                </a:solidFill>
                <a:latin typeface="Verdana" charset="0"/>
                <a:ea typeface="Verdana" charset="0"/>
                <a:cs typeface="Verdana" charset="0"/>
              </a:rPr>
              <a:t>Forbes, J. (February 8, 2018). </a:t>
            </a:r>
            <a:r>
              <a:rPr lang="en-US" sz="1500" i="1" dirty="0">
                <a:solidFill>
                  <a:srgbClr val="000000"/>
                </a:solidFill>
                <a:latin typeface="Verdana" charset="0"/>
                <a:ea typeface="Verdana" charset="0"/>
                <a:cs typeface="Verdana" charset="0"/>
              </a:rPr>
              <a:t>Tinting the sunset. </a:t>
            </a:r>
            <a:r>
              <a:rPr lang="en-US" sz="1500" dirty="0">
                <a:solidFill>
                  <a:srgbClr val="000000"/>
                </a:solidFill>
                <a:latin typeface="Verdana" charset="0"/>
                <a:ea typeface="Verdana" charset="0"/>
                <a:cs typeface="Verdana" charset="0"/>
              </a:rPr>
              <a:t>[Digital image]. </a:t>
            </a:r>
            <a:r>
              <a:rPr lang="en-US" sz="1500" dirty="0" err="1">
                <a:solidFill>
                  <a:srgbClr val="000000"/>
                </a:solidFill>
                <a:latin typeface="Verdana" charset="0"/>
                <a:ea typeface="Verdana" charset="0"/>
                <a:cs typeface="Verdana" charset="0"/>
              </a:rPr>
              <a:t>Retrived</a:t>
            </a:r>
            <a:r>
              <a:rPr lang="en-US" sz="1500" dirty="0">
                <a:solidFill>
                  <a:srgbClr val="000000"/>
                </a:solidFill>
                <a:latin typeface="Verdana" charset="0"/>
                <a:ea typeface="Verdana" charset="0"/>
                <a:cs typeface="Verdana" charset="0"/>
              </a:rPr>
              <a:t> from </a:t>
            </a:r>
            <a:r>
              <a:rPr lang="en-US" sz="1500" u="sng" dirty="0">
                <a:solidFill>
                  <a:srgbClr val="000000"/>
                </a:solidFill>
                <a:latin typeface="Verdana" charset="0"/>
                <a:ea typeface="Verdana" charset="0"/>
                <a:cs typeface="Verdana" charset="0"/>
                <a:hlinkClick r:id="rId6"/>
              </a:rPr>
              <a:t>https://unsplash.com/photos/_3Z9kVNQusU</a:t>
            </a:r>
            <a:r>
              <a:rPr lang="en-US" sz="1500" u="sng" dirty="0">
                <a:solidFill>
                  <a:srgbClr val="000000"/>
                </a:solidFill>
                <a:latin typeface="Verdana" charset="0"/>
                <a:ea typeface="Verdana" charset="0"/>
                <a:cs typeface="Verdana" charset="0"/>
              </a:rPr>
              <a:t>. </a:t>
            </a:r>
            <a:r>
              <a:rPr lang="en-US" sz="1500" u="sng" dirty="0">
                <a:solidFill>
                  <a:schemeClr val="accent2"/>
                </a:solidFill>
                <a:latin typeface="Verdana" charset="0"/>
                <a:ea typeface="Verdana" charset="0"/>
                <a:cs typeface="Verdana" charset="0"/>
              </a:rPr>
              <a:t>CC0</a:t>
            </a:r>
            <a:r>
              <a:rPr lang="en-US" sz="1500" u="sng" dirty="0">
                <a:solidFill>
                  <a:srgbClr val="000000"/>
                </a:solidFill>
                <a:latin typeface="Verdana" charset="0"/>
                <a:ea typeface="Verdana" charset="0"/>
                <a:cs typeface="Verdana" charset="0"/>
              </a:rPr>
              <a:t>.</a:t>
            </a:r>
            <a:endParaRPr lang="en-US" sz="1500" dirty="0">
              <a:solidFill>
                <a:srgbClr val="000000"/>
              </a:solidFill>
              <a:latin typeface="Verdana" charset="0"/>
              <a:ea typeface="Verdana" charset="0"/>
              <a:cs typeface="Verdana" charset="0"/>
            </a:endParaRPr>
          </a:p>
          <a:p>
            <a:pPr>
              <a:spcAft>
                <a:spcPts val="600"/>
              </a:spcAft>
            </a:pPr>
            <a:r>
              <a:rPr lang="en-US" sz="1500" dirty="0">
                <a:solidFill>
                  <a:srgbClr val="000000"/>
                </a:solidFill>
                <a:latin typeface="Verdana" charset="0"/>
                <a:ea typeface="Verdana" charset="0"/>
                <a:cs typeface="Verdana" charset="0"/>
              </a:rPr>
              <a:t>LinkedIn Sales Navigator. (May 28, 2020). </a:t>
            </a:r>
            <a:r>
              <a:rPr lang="en-US" sz="1500" i="1" dirty="0">
                <a:solidFill>
                  <a:srgbClr val="000000"/>
                </a:solidFill>
                <a:latin typeface="Verdana" charset="0"/>
                <a:ea typeface="Verdana" charset="0"/>
                <a:cs typeface="Verdana" charset="0"/>
              </a:rPr>
              <a:t>Four women working in a business meeting in a cafe coffee show. </a:t>
            </a:r>
            <a:r>
              <a:rPr lang="en-US" sz="1500" dirty="0">
                <a:solidFill>
                  <a:srgbClr val="000000"/>
                </a:solidFill>
                <a:latin typeface="Verdana" charset="0"/>
                <a:ea typeface="Verdana" charset="0"/>
                <a:cs typeface="Verdana" charset="0"/>
              </a:rPr>
              <a:t>[Digital image] </a:t>
            </a:r>
            <a:r>
              <a:rPr lang="en-US" sz="1500" dirty="0" err="1">
                <a:solidFill>
                  <a:srgbClr val="000000"/>
                </a:solidFill>
                <a:latin typeface="Verdana" charset="0"/>
                <a:ea typeface="Verdana" charset="0"/>
                <a:cs typeface="Verdana" charset="0"/>
              </a:rPr>
              <a:t>Retrived</a:t>
            </a:r>
            <a:r>
              <a:rPr lang="en-US" sz="1500" dirty="0">
                <a:solidFill>
                  <a:srgbClr val="000000"/>
                </a:solidFill>
                <a:latin typeface="Verdana" charset="0"/>
                <a:ea typeface="Verdana" charset="0"/>
                <a:cs typeface="Verdana" charset="0"/>
              </a:rPr>
              <a:t> from </a:t>
            </a:r>
            <a:r>
              <a:rPr lang="en-US" sz="1500" dirty="0">
                <a:solidFill>
                  <a:srgbClr val="000000"/>
                </a:solidFill>
                <a:latin typeface="Verdana" charset="0"/>
                <a:ea typeface="Verdana" charset="0"/>
                <a:cs typeface="Verdana" charset="0"/>
                <a:hlinkClick r:id="rId7"/>
              </a:rPr>
              <a:t>https://unsplash.com/photos/IjkIOe-2fF4</a:t>
            </a:r>
            <a:r>
              <a:rPr lang="en-US" sz="1500" dirty="0">
                <a:solidFill>
                  <a:srgbClr val="000000"/>
                </a:solidFill>
                <a:latin typeface="Verdana" charset="0"/>
                <a:ea typeface="Verdana" charset="0"/>
                <a:cs typeface="Verdana" charset="0"/>
              </a:rPr>
              <a:t>. </a:t>
            </a:r>
            <a:r>
              <a:rPr lang="en-US" sz="1500" u="sng" dirty="0">
                <a:solidFill>
                  <a:schemeClr val="accent2"/>
                </a:solidFill>
                <a:latin typeface="Verdana" charset="0"/>
                <a:ea typeface="Verdana" charset="0"/>
                <a:cs typeface="Verdana" charset="0"/>
              </a:rPr>
              <a:t>CC0</a:t>
            </a:r>
            <a:r>
              <a:rPr lang="en-US" sz="1500" dirty="0">
                <a:solidFill>
                  <a:srgbClr val="000000"/>
                </a:solidFill>
                <a:latin typeface="Verdana" charset="0"/>
                <a:ea typeface="Verdana" charset="0"/>
                <a:cs typeface="Verdana" charset="0"/>
              </a:rPr>
              <a:t>.</a:t>
            </a:r>
          </a:p>
          <a:p>
            <a:pPr>
              <a:spcAft>
                <a:spcPts val="600"/>
              </a:spcAft>
            </a:pPr>
            <a:r>
              <a:rPr lang="en-US" sz="1500" u="sng" dirty="0">
                <a:solidFill>
                  <a:srgbClr val="000000"/>
                </a:solidFill>
                <a:latin typeface="Verdana" charset="0"/>
                <a:ea typeface="Verdana" charset="0"/>
                <a:cs typeface="Verdana" charset="0"/>
              </a:rPr>
              <a:t>Luo, K. (March 4, 2018). Chainlink fence. [Digital image].</a:t>
            </a:r>
            <a:r>
              <a:rPr lang="en-US" sz="1500" dirty="0">
                <a:solidFill>
                  <a:srgbClr val="000000"/>
                </a:solidFill>
                <a:latin typeface="Verdana" charset="0"/>
                <a:ea typeface="Verdana" charset="0"/>
                <a:cs typeface="Verdana" charset="0"/>
              </a:rPr>
              <a:t> </a:t>
            </a:r>
            <a:r>
              <a:rPr lang="en-US" sz="1500" dirty="0" err="1">
                <a:solidFill>
                  <a:srgbClr val="000000"/>
                </a:solidFill>
                <a:latin typeface="Verdana" charset="0"/>
                <a:ea typeface="Verdana" charset="0"/>
                <a:cs typeface="Verdana" charset="0"/>
              </a:rPr>
              <a:t>Retrived</a:t>
            </a:r>
            <a:r>
              <a:rPr lang="en-US" sz="1500" dirty="0">
                <a:solidFill>
                  <a:srgbClr val="000000"/>
                </a:solidFill>
                <a:latin typeface="Verdana" charset="0"/>
                <a:ea typeface="Verdana" charset="0"/>
                <a:cs typeface="Verdana" charset="0"/>
              </a:rPr>
              <a:t> from</a:t>
            </a:r>
            <a:r>
              <a:rPr lang="en-US" sz="1500" u="sng" dirty="0">
                <a:solidFill>
                  <a:srgbClr val="000000"/>
                </a:solidFill>
                <a:latin typeface="Verdana" charset="0"/>
                <a:ea typeface="Verdana" charset="0"/>
                <a:cs typeface="Verdana" charset="0"/>
              </a:rPr>
              <a:t> </a:t>
            </a:r>
            <a:r>
              <a:rPr lang="en-US" sz="1500" u="sng" dirty="0">
                <a:solidFill>
                  <a:srgbClr val="000000"/>
                </a:solidFill>
                <a:latin typeface="Verdana" charset="0"/>
                <a:ea typeface="Verdana" charset="0"/>
                <a:cs typeface="Verdana" charset="0"/>
                <a:hlinkClick r:id="rId8"/>
              </a:rPr>
              <a:t>https://unsplash.com/photos/VVpIN609QtY/info</a:t>
            </a:r>
            <a:r>
              <a:rPr lang="en-US" sz="1500" u="sng" dirty="0">
                <a:solidFill>
                  <a:srgbClr val="000000"/>
                </a:solidFill>
                <a:latin typeface="Verdana" charset="0"/>
                <a:ea typeface="Verdana" charset="0"/>
                <a:cs typeface="Verdana" charset="0"/>
              </a:rPr>
              <a:t>. </a:t>
            </a:r>
            <a:r>
              <a:rPr lang="en-US" sz="1500" u="sng" dirty="0">
                <a:solidFill>
                  <a:schemeClr val="accent2"/>
                </a:solidFill>
                <a:latin typeface="Verdana" charset="0"/>
                <a:ea typeface="Verdana" charset="0"/>
                <a:cs typeface="Verdana" charset="0"/>
              </a:rPr>
              <a:t>CC0</a:t>
            </a:r>
            <a:r>
              <a:rPr lang="en-US" sz="1500" u="sng" dirty="0">
                <a:solidFill>
                  <a:srgbClr val="000000"/>
                </a:solidFill>
                <a:latin typeface="Verdana" charset="0"/>
                <a:ea typeface="Verdana" charset="0"/>
                <a:cs typeface="Verdana" charset="0"/>
              </a:rPr>
              <a:t>.</a:t>
            </a:r>
            <a:endParaRPr lang="en-US" sz="1500" dirty="0">
              <a:solidFill>
                <a:srgbClr val="000000"/>
              </a:solidFill>
              <a:latin typeface="Verdana" charset="0"/>
              <a:ea typeface="Verdana" charset="0"/>
              <a:cs typeface="Verdana" charset="0"/>
            </a:endParaRPr>
          </a:p>
        </p:txBody>
      </p:sp>
      <p:sp>
        <p:nvSpPr>
          <p:cNvPr id="236" name="Google Shape;236;p19"/>
          <p:cNvSpPr txBox="1"/>
          <p:nvPr/>
        </p:nvSpPr>
        <p:spPr>
          <a:xfrm>
            <a:off x="3959876" y="4858298"/>
            <a:ext cx="41148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200" b="0" i="0" u="none" strike="noStrike" cap="none">
                <a:solidFill>
                  <a:srgbClr val="9B9B9B"/>
                </a:solidFill>
                <a:latin typeface="Calibri"/>
                <a:ea typeface="Calibri"/>
                <a:cs typeface="Calibri"/>
                <a:sym typeface="Calibri"/>
              </a:rPr>
              <a:t>@SuzanneStolz</a:t>
            </a:r>
            <a:endParaRPr sz="1200" b="0" i="0" u="none" strike="noStrike" cap="none">
              <a:solidFill>
                <a:srgbClr val="9B9B9B"/>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9"/>
          <p:cNvSpPr txBox="1">
            <a:spLocks noGrp="1"/>
          </p:cNvSpPr>
          <p:nvPr>
            <p:ph type="title"/>
          </p:nvPr>
        </p:nvSpPr>
        <p:spPr>
          <a:xfrm>
            <a:off x="311700" y="154164"/>
            <a:ext cx="4675936" cy="755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sz="3200" dirty="0">
                <a:latin typeface="Verdana"/>
                <a:ea typeface="Verdana"/>
                <a:cs typeface="Verdana"/>
                <a:sym typeface="Verdana"/>
              </a:rPr>
              <a:t>References</a:t>
            </a:r>
            <a:r>
              <a:rPr lang="en-US" sz="3200" dirty="0">
                <a:latin typeface="Verdana"/>
                <a:ea typeface="Verdana"/>
                <a:cs typeface="Verdana"/>
                <a:sym typeface="Verdana"/>
              </a:rPr>
              <a:t> (cont.)</a:t>
            </a:r>
            <a:endParaRPr sz="3200" dirty="0">
              <a:latin typeface="Verdana"/>
              <a:ea typeface="Verdana"/>
              <a:cs typeface="Verdana"/>
              <a:sym typeface="Verdana"/>
            </a:endParaRPr>
          </a:p>
        </p:txBody>
      </p:sp>
      <p:sp>
        <p:nvSpPr>
          <p:cNvPr id="233" name="Google Shape;233;p19"/>
          <p:cNvSpPr txBox="1">
            <a:spLocks noGrp="1"/>
          </p:cNvSpPr>
          <p:nvPr>
            <p:ph type="body" idx="1"/>
          </p:nvPr>
        </p:nvSpPr>
        <p:spPr>
          <a:xfrm>
            <a:off x="232611" y="803564"/>
            <a:ext cx="8750968" cy="4129383"/>
          </a:xfrm>
          <a:prstGeom prst="rect">
            <a:avLst/>
          </a:prstGeom>
          <a:noFill/>
          <a:ln>
            <a:noFill/>
          </a:ln>
        </p:spPr>
        <p:txBody>
          <a:bodyPr spcFirstLastPara="1" wrap="square" lIns="91425" tIns="91425" rIns="91425" bIns="91425" anchor="t" anchorCtr="0">
            <a:noAutofit/>
          </a:bodyPr>
          <a:lstStyle/>
          <a:p>
            <a:pPr>
              <a:spcAft>
                <a:spcPts val="600"/>
              </a:spcAft>
            </a:pPr>
            <a:r>
              <a:rPr lang="en-US" sz="1500" dirty="0">
                <a:solidFill>
                  <a:schemeClr val="accent2"/>
                </a:solidFill>
                <a:latin typeface="Verdana" charset="0"/>
                <a:ea typeface="Verdana" charset="0"/>
                <a:cs typeface="Verdana" charset="0"/>
              </a:rPr>
              <a:t>Maloney, D. (December 3, 2017). Shot through the window of an abandoned Victorian building which used to be part of a mental institution. [Digital image]. </a:t>
            </a:r>
            <a:r>
              <a:rPr lang="en-US" sz="1500" dirty="0" err="1">
                <a:solidFill>
                  <a:srgbClr val="000000"/>
                </a:solidFill>
                <a:latin typeface="Verdana" charset="0"/>
                <a:ea typeface="Verdana" charset="0"/>
                <a:cs typeface="Verdana" charset="0"/>
              </a:rPr>
              <a:t>Retrived</a:t>
            </a:r>
            <a:r>
              <a:rPr lang="en-US" sz="1500" dirty="0">
                <a:solidFill>
                  <a:srgbClr val="000000"/>
                </a:solidFill>
                <a:latin typeface="Verdana" charset="0"/>
                <a:ea typeface="Verdana" charset="0"/>
                <a:cs typeface="Verdana" charset="0"/>
              </a:rPr>
              <a:t> from</a:t>
            </a:r>
            <a:r>
              <a:rPr lang="en-US" sz="1500" dirty="0">
                <a:solidFill>
                  <a:schemeClr val="accent2"/>
                </a:solidFill>
                <a:latin typeface="Verdana" charset="0"/>
                <a:ea typeface="Verdana" charset="0"/>
                <a:cs typeface="Verdana" charset="0"/>
              </a:rPr>
              <a:t> </a:t>
            </a:r>
            <a:r>
              <a:rPr lang="en-US" sz="1500" u="sng" dirty="0">
                <a:solidFill>
                  <a:schemeClr val="accent2"/>
                </a:solidFill>
                <a:latin typeface="Verdana" charset="0"/>
                <a:ea typeface="Verdana" charset="0"/>
                <a:cs typeface="Verdana" charset="0"/>
                <a:hlinkClick r:id="rId3"/>
              </a:rPr>
              <a:t>https://unsplash.com/photos/awxaj8YEwug</a:t>
            </a:r>
            <a:r>
              <a:rPr lang="en-US" sz="1500" u="sng" dirty="0">
                <a:solidFill>
                  <a:schemeClr val="accent2"/>
                </a:solidFill>
                <a:latin typeface="Verdana" charset="0"/>
                <a:ea typeface="Verdana" charset="0"/>
                <a:cs typeface="Verdana" charset="0"/>
              </a:rPr>
              <a:t>. CC0.</a:t>
            </a:r>
            <a:endParaRPr lang="en-US" sz="1500" dirty="0">
              <a:solidFill>
                <a:schemeClr val="accent2"/>
              </a:solidFill>
              <a:latin typeface="Verdana" charset="0"/>
              <a:ea typeface="Verdana" charset="0"/>
              <a:cs typeface="Verdana" charset="0"/>
            </a:endParaRPr>
          </a:p>
          <a:p>
            <a:pPr>
              <a:spcAft>
                <a:spcPts val="600"/>
              </a:spcAft>
            </a:pPr>
            <a:r>
              <a:rPr lang="en-US" sz="1500" u="sng" dirty="0" err="1">
                <a:solidFill>
                  <a:schemeClr val="accent2"/>
                </a:solidFill>
                <a:latin typeface="Verdana" charset="0"/>
                <a:ea typeface="Verdana" charset="0"/>
                <a:cs typeface="Verdana" charset="0"/>
              </a:rPr>
              <a:t>Owo</a:t>
            </a:r>
            <a:r>
              <a:rPr lang="en-US" sz="1500" u="sng" dirty="0">
                <a:solidFill>
                  <a:schemeClr val="accent2"/>
                </a:solidFill>
                <a:latin typeface="Verdana" charset="0"/>
                <a:ea typeface="Verdana" charset="0"/>
                <a:cs typeface="Verdana" charset="0"/>
              </a:rPr>
              <a:t>, Y. (April 17, 2018). </a:t>
            </a:r>
            <a:r>
              <a:rPr lang="en-US" sz="1500" i="1" u="sng" dirty="0">
                <a:solidFill>
                  <a:schemeClr val="accent2"/>
                </a:solidFill>
                <a:latin typeface="Verdana" charset="0"/>
                <a:ea typeface="Verdana" charset="0"/>
                <a:cs typeface="Verdana" charset="0"/>
              </a:rPr>
              <a:t>Step free route. </a:t>
            </a:r>
            <a:r>
              <a:rPr lang="en-US" sz="1500" u="sng" dirty="0">
                <a:solidFill>
                  <a:schemeClr val="accent2"/>
                </a:solidFill>
                <a:latin typeface="Verdana" charset="0"/>
                <a:ea typeface="Verdana" charset="0"/>
                <a:cs typeface="Verdana" charset="0"/>
              </a:rPr>
              <a:t>[Digital image].</a:t>
            </a:r>
            <a:r>
              <a:rPr lang="en-US" sz="1500" dirty="0">
                <a:solidFill>
                  <a:srgbClr val="000000"/>
                </a:solidFill>
                <a:latin typeface="Verdana" charset="0"/>
                <a:ea typeface="Verdana" charset="0"/>
                <a:cs typeface="Verdana" charset="0"/>
              </a:rPr>
              <a:t> </a:t>
            </a:r>
            <a:r>
              <a:rPr lang="en-US" sz="1500" dirty="0" err="1">
                <a:solidFill>
                  <a:srgbClr val="000000"/>
                </a:solidFill>
                <a:latin typeface="Verdana" charset="0"/>
                <a:ea typeface="Verdana" charset="0"/>
                <a:cs typeface="Verdana" charset="0"/>
              </a:rPr>
              <a:t>Retrived</a:t>
            </a:r>
            <a:r>
              <a:rPr lang="en-US" sz="1500" dirty="0">
                <a:solidFill>
                  <a:srgbClr val="000000"/>
                </a:solidFill>
                <a:latin typeface="Verdana" charset="0"/>
                <a:ea typeface="Verdana" charset="0"/>
                <a:cs typeface="Verdana" charset="0"/>
              </a:rPr>
              <a:t> from</a:t>
            </a:r>
            <a:r>
              <a:rPr lang="en-US" sz="1500" u="sng" dirty="0">
                <a:solidFill>
                  <a:schemeClr val="accent2"/>
                </a:solidFill>
                <a:latin typeface="Verdana" charset="0"/>
                <a:ea typeface="Verdana" charset="0"/>
                <a:cs typeface="Verdana" charset="0"/>
              </a:rPr>
              <a:t> </a:t>
            </a:r>
            <a:r>
              <a:rPr lang="en-US" sz="1500" u="sng" dirty="0">
                <a:solidFill>
                  <a:schemeClr val="accent2"/>
                </a:solidFill>
                <a:latin typeface="Verdana" charset="0"/>
                <a:ea typeface="Verdana" charset="0"/>
                <a:cs typeface="Verdana" charset="0"/>
                <a:hlinkClick r:id="rId4"/>
              </a:rPr>
              <a:t>https://unsplash.com/photos/gRTzhQsiVG0/info</a:t>
            </a:r>
            <a:r>
              <a:rPr lang="en-US" sz="1500" u="sng" dirty="0">
                <a:solidFill>
                  <a:schemeClr val="accent2"/>
                </a:solidFill>
                <a:latin typeface="Verdana" charset="0"/>
                <a:ea typeface="Verdana" charset="0"/>
                <a:cs typeface="Verdana" charset="0"/>
              </a:rPr>
              <a:t>. CC0.</a:t>
            </a:r>
            <a:endParaRPr lang="en-US" sz="1500" dirty="0">
              <a:solidFill>
                <a:schemeClr val="accent2"/>
              </a:solidFill>
              <a:latin typeface="Verdana" charset="0"/>
              <a:ea typeface="Verdana" charset="0"/>
              <a:cs typeface="Verdana" charset="0"/>
            </a:endParaRPr>
          </a:p>
          <a:p>
            <a:pPr>
              <a:spcAft>
                <a:spcPts val="600"/>
              </a:spcAft>
            </a:pPr>
            <a:r>
              <a:rPr lang="en-US" sz="1500" dirty="0">
                <a:solidFill>
                  <a:schemeClr val="accent2"/>
                </a:solidFill>
                <a:latin typeface="Verdana" charset="0"/>
                <a:ea typeface="Verdana" charset="0"/>
                <a:cs typeface="Verdana" charset="0"/>
              </a:rPr>
              <a:t>Philippi, E. (2019). </a:t>
            </a:r>
            <a:r>
              <a:rPr lang="en-US" sz="1500" i="1" dirty="0">
                <a:solidFill>
                  <a:schemeClr val="accent2"/>
                </a:solidFill>
                <a:latin typeface="Verdana" charset="0"/>
                <a:ea typeface="Verdana" charset="0"/>
                <a:cs typeface="Verdana" charset="0"/>
              </a:rPr>
              <a:t>Cat peeking through blinds. </a:t>
            </a:r>
            <a:r>
              <a:rPr lang="en-US" sz="1500" dirty="0">
                <a:solidFill>
                  <a:schemeClr val="accent2"/>
                </a:solidFill>
                <a:latin typeface="Verdana" charset="0"/>
                <a:ea typeface="Verdana" charset="0"/>
                <a:cs typeface="Verdana" charset="0"/>
              </a:rPr>
              <a:t>[Unpublished personal photo]. </a:t>
            </a:r>
            <a:r>
              <a:rPr lang="en-US" sz="1600" dirty="0">
                <a:solidFill>
                  <a:srgbClr val="000000"/>
                </a:solidFill>
                <a:latin typeface="Verdana" charset="0"/>
                <a:ea typeface="Verdana" charset="0"/>
                <a:cs typeface="Verdana" charset="0"/>
              </a:rPr>
              <a:t>Reprinted with permission.</a:t>
            </a:r>
            <a:endParaRPr lang="en-US" sz="1500" dirty="0">
              <a:solidFill>
                <a:schemeClr val="accent2"/>
              </a:solidFill>
              <a:latin typeface="Verdana" charset="0"/>
              <a:ea typeface="Verdana" charset="0"/>
              <a:cs typeface="Verdana" charset="0"/>
            </a:endParaRPr>
          </a:p>
          <a:p>
            <a:pPr>
              <a:spcAft>
                <a:spcPts val="600"/>
              </a:spcAft>
            </a:pPr>
            <a:r>
              <a:rPr lang="en-US" sz="1500" dirty="0">
                <a:solidFill>
                  <a:schemeClr val="accent2"/>
                </a:solidFill>
                <a:highlight>
                  <a:srgbClr val="FFFFFF"/>
                </a:highlight>
                <a:latin typeface="Verdana" charset="0"/>
                <a:ea typeface="Verdana" charset="0"/>
                <a:cs typeface="Verdana" charset="0"/>
                <a:sym typeface="Verdana"/>
              </a:rPr>
              <a:t>Shapiro, A. (2003). </a:t>
            </a:r>
            <a:r>
              <a:rPr lang="en-US" sz="1500" i="1" dirty="0">
                <a:solidFill>
                  <a:schemeClr val="accent2"/>
                </a:solidFill>
                <a:highlight>
                  <a:srgbClr val="FFFFFF"/>
                </a:highlight>
                <a:latin typeface="Verdana" charset="0"/>
                <a:ea typeface="Verdana" charset="0"/>
                <a:cs typeface="Verdana" charset="0"/>
                <a:sym typeface="Verdana"/>
              </a:rPr>
              <a:t>Everybody belongs: Changing negative attitudes toward classmates with disabilities</a:t>
            </a:r>
            <a:r>
              <a:rPr lang="en-US" sz="1500" dirty="0">
                <a:solidFill>
                  <a:schemeClr val="accent2"/>
                </a:solidFill>
                <a:highlight>
                  <a:srgbClr val="FFFFFF"/>
                </a:highlight>
                <a:latin typeface="Verdana" charset="0"/>
                <a:ea typeface="Verdana" charset="0"/>
                <a:cs typeface="Verdana" charset="0"/>
                <a:sym typeface="Verdana"/>
              </a:rPr>
              <a:t>. Routledge.</a:t>
            </a:r>
          </a:p>
          <a:p>
            <a:pPr>
              <a:spcAft>
                <a:spcPts val="600"/>
              </a:spcAft>
            </a:pPr>
            <a:r>
              <a:rPr lang="en-US" sz="1500" dirty="0" err="1">
                <a:solidFill>
                  <a:schemeClr val="accent2"/>
                </a:solidFill>
                <a:highlight>
                  <a:srgbClr val="FFFFFF"/>
                </a:highlight>
                <a:latin typeface="Verdana" charset="0"/>
                <a:ea typeface="Verdana" charset="0"/>
                <a:cs typeface="Verdana" charset="0"/>
                <a:sym typeface="Verdana"/>
              </a:rPr>
              <a:t>Stolz</a:t>
            </a:r>
            <a:r>
              <a:rPr lang="en-US" sz="1500" dirty="0">
                <a:solidFill>
                  <a:schemeClr val="accent2"/>
                </a:solidFill>
                <a:highlight>
                  <a:srgbClr val="FFFFFF"/>
                </a:highlight>
                <a:latin typeface="Verdana" charset="0"/>
                <a:ea typeface="Verdana" charset="0"/>
                <a:cs typeface="Verdana" charset="0"/>
                <a:sym typeface="Verdana"/>
              </a:rPr>
              <a:t>, S. M. (2010). </a:t>
            </a:r>
            <a:r>
              <a:rPr lang="en-US" sz="1500" i="1" dirty="0">
                <a:solidFill>
                  <a:schemeClr val="accent2"/>
                </a:solidFill>
                <a:highlight>
                  <a:srgbClr val="FFFFFF"/>
                </a:highlight>
                <a:latin typeface="Verdana" charset="0"/>
                <a:ea typeface="Verdana" charset="0"/>
                <a:cs typeface="Verdana" charset="0"/>
                <a:sym typeface="Verdana"/>
              </a:rPr>
              <a:t>Disability trajectories: Disabled youths' identity development, negotiation of experience and expectation, and sense of agency during transition</a:t>
            </a:r>
            <a:r>
              <a:rPr lang="en-US" sz="1500" dirty="0">
                <a:solidFill>
                  <a:schemeClr val="accent2"/>
                </a:solidFill>
                <a:highlight>
                  <a:srgbClr val="FFFFFF"/>
                </a:highlight>
                <a:latin typeface="Verdana" charset="0"/>
                <a:ea typeface="Verdana" charset="0"/>
                <a:cs typeface="Verdana" charset="0"/>
                <a:sym typeface="Verdana"/>
              </a:rPr>
              <a:t> (Doctoral dissertation, UC San Diego).</a:t>
            </a:r>
            <a:endParaRPr lang="en-US" sz="1500" dirty="0">
              <a:solidFill>
                <a:schemeClr val="accent2"/>
              </a:solidFill>
              <a:latin typeface="Verdana" charset="0"/>
              <a:ea typeface="Verdana" charset="0"/>
              <a:cs typeface="Verdana" charset="0"/>
            </a:endParaRPr>
          </a:p>
          <a:p>
            <a:pPr>
              <a:spcAft>
                <a:spcPts val="600"/>
              </a:spcAft>
            </a:pPr>
            <a:r>
              <a:rPr lang="en-US" sz="1500" dirty="0">
                <a:solidFill>
                  <a:schemeClr val="accent2"/>
                </a:solidFill>
                <a:latin typeface="Verdana" charset="0"/>
                <a:ea typeface="Verdana" charset="0"/>
                <a:cs typeface="Verdana" charset="0"/>
              </a:rPr>
              <a:t>Tyson, J. (January 19, 2018) </a:t>
            </a:r>
            <a:r>
              <a:rPr lang="en-US" sz="1500" i="1" dirty="0">
                <a:solidFill>
                  <a:schemeClr val="accent2"/>
                </a:solidFill>
                <a:latin typeface="Verdana" charset="0"/>
                <a:ea typeface="Verdana" charset="0"/>
                <a:cs typeface="Verdana" charset="0"/>
              </a:rPr>
              <a:t>Nametags. </a:t>
            </a:r>
            <a:r>
              <a:rPr lang="en-US" sz="1500" dirty="0">
                <a:solidFill>
                  <a:schemeClr val="accent2"/>
                </a:solidFill>
                <a:latin typeface="Verdana" charset="0"/>
                <a:ea typeface="Verdana" charset="0"/>
                <a:cs typeface="Verdana" charset="0"/>
              </a:rPr>
              <a:t>[Digital image].</a:t>
            </a:r>
            <a:r>
              <a:rPr lang="en-US" sz="1500" dirty="0">
                <a:solidFill>
                  <a:srgbClr val="000000"/>
                </a:solidFill>
                <a:latin typeface="Verdana" charset="0"/>
                <a:ea typeface="Verdana" charset="0"/>
                <a:cs typeface="Verdana" charset="0"/>
              </a:rPr>
              <a:t> </a:t>
            </a:r>
            <a:r>
              <a:rPr lang="en-US" sz="1500" dirty="0" err="1">
                <a:solidFill>
                  <a:srgbClr val="000000"/>
                </a:solidFill>
                <a:latin typeface="Verdana" charset="0"/>
                <a:ea typeface="Verdana" charset="0"/>
                <a:cs typeface="Verdana" charset="0"/>
              </a:rPr>
              <a:t>Retrived</a:t>
            </a:r>
            <a:r>
              <a:rPr lang="en-US" sz="1500" dirty="0">
                <a:solidFill>
                  <a:srgbClr val="000000"/>
                </a:solidFill>
                <a:latin typeface="Verdana" charset="0"/>
                <a:ea typeface="Verdana" charset="0"/>
                <a:cs typeface="Verdana" charset="0"/>
              </a:rPr>
              <a:t> from</a:t>
            </a:r>
            <a:r>
              <a:rPr lang="en-US" sz="1500" dirty="0">
                <a:solidFill>
                  <a:schemeClr val="accent2"/>
                </a:solidFill>
                <a:latin typeface="Verdana" charset="0"/>
                <a:ea typeface="Verdana" charset="0"/>
                <a:cs typeface="Verdana" charset="0"/>
              </a:rPr>
              <a:t> </a:t>
            </a:r>
            <a:r>
              <a:rPr lang="en-US" sz="1500" u="sng" dirty="0">
                <a:solidFill>
                  <a:schemeClr val="accent2"/>
                </a:solidFill>
                <a:latin typeface="Verdana" charset="0"/>
                <a:ea typeface="Verdana" charset="0"/>
                <a:cs typeface="Verdana" charset="0"/>
                <a:hlinkClick r:id="rId5"/>
              </a:rPr>
              <a:t>https://unsplash.com/photos/566CgCRSNCk</a:t>
            </a:r>
            <a:r>
              <a:rPr lang="en-US" sz="1500" u="sng" dirty="0">
                <a:solidFill>
                  <a:schemeClr val="accent2"/>
                </a:solidFill>
                <a:latin typeface="Verdana" charset="0"/>
                <a:ea typeface="Verdana" charset="0"/>
                <a:cs typeface="Verdana" charset="0"/>
              </a:rPr>
              <a:t>. CC0.</a:t>
            </a:r>
            <a:endParaRPr lang="en-US" sz="1500" dirty="0">
              <a:solidFill>
                <a:schemeClr val="accent2"/>
              </a:solidFill>
              <a:latin typeface="Verdana" charset="0"/>
              <a:ea typeface="Verdana" charset="0"/>
              <a:cs typeface="Verdana" charset="0"/>
            </a:endParaRPr>
          </a:p>
          <a:p>
            <a:pPr marL="0" lvl="0" indent="0" algn="l" rtl="0">
              <a:lnSpc>
                <a:spcPct val="115000"/>
              </a:lnSpc>
              <a:spcBef>
                <a:spcPts val="0"/>
              </a:spcBef>
              <a:spcAft>
                <a:spcPts val="600"/>
              </a:spcAft>
              <a:buSzPts val="1200"/>
              <a:buNone/>
            </a:pPr>
            <a:endParaRPr lang="en-US" sz="1500" dirty="0">
              <a:solidFill>
                <a:srgbClr val="222222"/>
              </a:solidFill>
              <a:highlight>
                <a:srgbClr val="FFFFFF"/>
              </a:highlight>
              <a:latin typeface="Verdana" charset="0"/>
              <a:ea typeface="Verdana" charset="0"/>
              <a:cs typeface="Verdana" charset="0"/>
              <a:sym typeface="Verdana"/>
            </a:endParaRPr>
          </a:p>
        </p:txBody>
      </p:sp>
      <p:sp>
        <p:nvSpPr>
          <p:cNvPr id="236" name="Google Shape;236;p19"/>
          <p:cNvSpPr txBox="1"/>
          <p:nvPr/>
        </p:nvSpPr>
        <p:spPr>
          <a:xfrm>
            <a:off x="3959876" y="4858298"/>
            <a:ext cx="41148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200" b="0" i="0" u="none" strike="noStrike" cap="none">
                <a:solidFill>
                  <a:srgbClr val="9B9B9B"/>
                </a:solidFill>
                <a:latin typeface="Calibri"/>
                <a:ea typeface="Calibri"/>
                <a:cs typeface="Calibri"/>
                <a:sym typeface="Calibri"/>
              </a:rPr>
              <a:t>@SuzanneStolz</a:t>
            </a:r>
            <a:endParaRPr sz="1200" b="0" i="0" u="none" strike="noStrike" cap="none">
              <a:solidFill>
                <a:srgbClr val="9B9B9B"/>
              </a:solidFill>
              <a:latin typeface="Calibri"/>
              <a:ea typeface="Calibri"/>
              <a:cs typeface="Calibri"/>
              <a:sym typeface="Calibri"/>
            </a:endParaRPr>
          </a:p>
        </p:txBody>
      </p:sp>
    </p:spTree>
    <p:extLst>
      <p:ext uri="{BB962C8B-B14F-4D97-AF65-F5344CB8AC3E}">
        <p14:creationId xmlns:p14="http://schemas.microsoft.com/office/powerpoint/2010/main" val="794278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200">
                <a:latin typeface="Verdana"/>
                <a:ea typeface="Verdana"/>
                <a:cs typeface="Verdana"/>
                <a:sym typeface="Verdana"/>
              </a:rPr>
              <a:t>Introductions: Who is in the room?</a:t>
            </a:r>
            <a:endParaRPr sz="3200">
              <a:latin typeface="Verdana"/>
              <a:ea typeface="Verdana"/>
              <a:cs typeface="Verdana"/>
              <a:sym typeface="Verdana"/>
            </a:endParaRPr>
          </a:p>
        </p:txBody>
      </p:sp>
      <p:sp>
        <p:nvSpPr>
          <p:cNvPr id="88" name="Google Shape;88;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400">
                <a:solidFill>
                  <a:srgbClr val="000000"/>
                </a:solidFill>
                <a:latin typeface="Verdana"/>
                <a:ea typeface="Verdana"/>
                <a:cs typeface="Verdana"/>
                <a:sym typeface="Verdana"/>
              </a:rPr>
              <a:t>Share with us the following:</a:t>
            </a:r>
            <a:endParaRPr sz="2400">
              <a:solidFill>
                <a:srgbClr val="000000"/>
              </a:solidFill>
              <a:latin typeface="Verdana"/>
              <a:ea typeface="Verdana"/>
              <a:cs typeface="Verdana"/>
              <a:sym typeface="Verdana"/>
            </a:endParaRPr>
          </a:p>
          <a:p>
            <a:pPr marL="457200" lvl="0" indent="-381000" algn="l" rtl="0">
              <a:lnSpc>
                <a:spcPct val="115000"/>
              </a:lnSpc>
              <a:spcBef>
                <a:spcPts val="1600"/>
              </a:spcBef>
              <a:spcAft>
                <a:spcPts val="0"/>
              </a:spcAft>
              <a:buClr>
                <a:srgbClr val="000000"/>
              </a:buClr>
              <a:buSzPts val="2400"/>
              <a:buFont typeface="Verdana"/>
              <a:buAutoNum type="arabicPeriod"/>
            </a:pPr>
            <a:r>
              <a:rPr lang="en" sz="2400">
                <a:solidFill>
                  <a:srgbClr val="000000"/>
                </a:solidFill>
                <a:latin typeface="Verdana"/>
                <a:ea typeface="Verdana"/>
                <a:cs typeface="Verdana"/>
                <a:sym typeface="Verdana"/>
              </a:rPr>
              <a:t>Your Name</a:t>
            </a:r>
            <a:endParaRPr sz="2400">
              <a:solidFill>
                <a:srgbClr val="000000"/>
              </a:solidFill>
              <a:latin typeface="Verdana"/>
              <a:ea typeface="Verdana"/>
              <a:cs typeface="Verdana"/>
              <a:sym typeface="Verdana"/>
            </a:endParaRPr>
          </a:p>
          <a:p>
            <a:pPr marL="457200" lvl="0" indent="-381000" algn="l" rtl="0">
              <a:lnSpc>
                <a:spcPct val="115000"/>
              </a:lnSpc>
              <a:spcBef>
                <a:spcPts val="0"/>
              </a:spcBef>
              <a:spcAft>
                <a:spcPts val="0"/>
              </a:spcAft>
              <a:buClr>
                <a:srgbClr val="000000"/>
              </a:buClr>
              <a:buSzPts val="2400"/>
              <a:buFont typeface="Verdana"/>
              <a:buAutoNum type="arabicPeriod"/>
            </a:pPr>
            <a:r>
              <a:rPr lang="en" sz="2400">
                <a:solidFill>
                  <a:srgbClr val="000000"/>
                </a:solidFill>
                <a:latin typeface="Verdana"/>
                <a:ea typeface="Verdana"/>
                <a:cs typeface="Verdana"/>
                <a:sym typeface="Verdana"/>
              </a:rPr>
              <a:t>Your Interests</a:t>
            </a:r>
            <a:endParaRPr sz="2400">
              <a:solidFill>
                <a:srgbClr val="000000"/>
              </a:solidFill>
              <a:latin typeface="Verdana"/>
              <a:ea typeface="Verdana"/>
              <a:cs typeface="Verdana"/>
              <a:sym typeface="Verdana"/>
            </a:endParaRPr>
          </a:p>
          <a:p>
            <a:pPr marL="457200" lvl="0" indent="-381000" algn="l" rtl="0">
              <a:lnSpc>
                <a:spcPct val="115000"/>
              </a:lnSpc>
              <a:spcBef>
                <a:spcPts val="0"/>
              </a:spcBef>
              <a:spcAft>
                <a:spcPts val="0"/>
              </a:spcAft>
              <a:buClr>
                <a:srgbClr val="000000"/>
              </a:buClr>
              <a:buSzPts val="2400"/>
              <a:buFont typeface="Verdana"/>
              <a:buAutoNum type="arabicPeriod"/>
            </a:pPr>
            <a:r>
              <a:rPr lang="en" sz="2400">
                <a:solidFill>
                  <a:srgbClr val="000000"/>
                </a:solidFill>
                <a:latin typeface="Verdana"/>
                <a:ea typeface="Verdana"/>
                <a:cs typeface="Verdana"/>
                <a:sym typeface="Verdana"/>
              </a:rPr>
              <a:t>Disability is…</a:t>
            </a:r>
            <a:endParaRPr sz="2400">
              <a:solidFill>
                <a:srgbClr val="000000"/>
              </a:solidFill>
              <a:latin typeface="Verdana"/>
              <a:ea typeface="Verdana"/>
              <a:cs typeface="Verdana"/>
              <a:sym typeface="Verdana"/>
            </a:endParaRPr>
          </a:p>
        </p:txBody>
      </p:sp>
      <p:pic>
        <p:nvPicPr>
          <p:cNvPr id="89" name="Google Shape;89;p3" descr="Photo shows four black markers next to a stack of name tags." title="Name Tags"/>
          <p:cNvPicPr preferRelativeResize="0"/>
          <p:nvPr/>
        </p:nvPicPr>
        <p:blipFill rotWithShape="1">
          <a:blip r:embed="rId3">
            <a:alphaModFix/>
          </a:blip>
          <a:srcRect/>
          <a:stretch/>
        </p:blipFill>
        <p:spPr>
          <a:xfrm>
            <a:off x="4984955" y="1992068"/>
            <a:ext cx="4159046" cy="2950907"/>
          </a:xfrm>
          <a:prstGeom prst="rect">
            <a:avLst/>
          </a:prstGeom>
          <a:noFill/>
          <a:ln>
            <a:noFill/>
          </a:ln>
        </p:spPr>
      </p:pic>
      <p:sp>
        <p:nvSpPr>
          <p:cNvPr id="90" name="Google Shape;90;p3"/>
          <p:cNvSpPr txBox="1"/>
          <p:nvPr/>
        </p:nvSpPr>
        <p:spPr>
          <a:xfrm>
            <a:off x="5733426" y="4835768"/>
            <a:ext cx="3003755"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000" b="0" i="0" u="none" strike="noStrike" cap="none" dirty="0">
                <a:solidFill>
                  <a:srgbClr val="000000"/>
                </a:solidFill>
                <a:latin typeface="Verdana"/>
                <a:ea typeface="Verdana"/>
                <a:cs typeface="Verdana"/>
                <a:sym typeface="Verdana"/>
                <a:hlinkClick r:id="rId4"/>
              </a:rPr>
              <a:t>Name tag </a:t>
            </a:r>
            <a:r>
              <a:rPr lang="en" sz="1000" b="0" i="0" u="none" strike="noStrike" cap="none" dirty="0">
                <a:solidFill>
                  <a:srgbClr val="000000"/>
                </a:solidFill>
                <a:latin typeface="Verdana"/>
                <a:ea typeface="Verdana"/>
                <a:cs typeface="Verdana"/>
                <a:sym typeface="Verdana"/>
              </a:rPr>
              <a:t>by </a:t>
            </a:r>
            <a:r>
              <a:rPr lang="en" sz="1000" b="0" i="0" u="none" strike="noStrike" cap="none" dirty="0">
                <a:solidFill>
                  <a:srgbClr val="000000"/>
                </a:solidFill>
                <a:uFill>
                  <a:noFill/>
                </a:uFill>
                <a:latin typeface="Verdana"/>
                <a:ea typeface="Verdana"/>
                <a:cs typeface="Verdana"/>
                <a:sym typeface="Verdana"/>
                <a:hlinkClick r:id="rId4"/>
              </a:rPr>
              <a:t>Jon Tyson</a:t>
            </a:r>
            <a:r>
              <a:rPr lang="en" sz="1000" b="0" i="0" u="none" strike="noStrike" cap="none" dirty="0">
                <a:solidFill>
                  <a:srgbClr val="000000"/>
                </a:solidFill>
                <a:uFill>
                  <a:noFill/>
                </a:uFill>
                <a:latin typeface="Verdana"/>
                <a:ea typeface="Verdana"/>
                <a:cs typeface="Verdana"/>
                <a:sym typeface="Verdana"/>
              </a:rPr>
              <a:t>. CC0</a:t>
            </a:r>
            <a:endParaRPr sz="1000" b="0" i="0" u="none" strike="noStrike" cap="none" dirty="0">
              <a:solidFill>
                <a:srgbClr val="000000"/>
              </a:solidFill>
              <a:latin typeface="Verdana"/>
              <a:ea typeface="Verdana"/>
              <a:cs typeface="Verdana"/>
              <a:sym typeface="Verdana"/>
            </a:endParaRPr>
          </a:p>
        </p:txBody>
      </p:sp>
      <p:sp>
        <p:nvSpPr>
          <p:cNvPr id="91" name="Google Shape;91;p3"/>
          <p:cNvSpPr txBox="1"/>
          <p:nvPr/>
        </p:nvSpPr>
        <p:spPr>
          <a:xfrm>
            <a:off x="3676026" y="4844667"/>
            <a:ext cx="1200774"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200" b="0" i="0" u="none" strike="noStrike" cap="none">
                <a:solidFill>
                  <a:srgbClr val="9B9B9B"/>
                </a:solidFill>
                <a:latin typeface="Calibri"/>
                <a:ea typeface="Calibri"/>
                <a:cs typeface="Calibri"/>
                <a:sym typeface="Calibri"/>
              </a:rPr>
              <a:t>@SuzanneStolz</a:t>
            </a:r>
            <a:endParaRPr sz="1200" b="0" i="0" u="none" strike="noStrike" cap="none">
              <a:solidFill>
                <a:srgbClr val="9B9B9B"/>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200">
                <a:latin typeface="Verdana"/>
                <a:ea typeface="Verdana"/>
                <a:cs typeface="Verdana"/>
                <a:sym typeface="Verdana"/>
              </a:rPr>
              <a:t>Disability Studies in Education Tenets</a:t>
            </a:r>
            <a:endParaRPr sz="3200">
              <a:latin typeface="Verdana"/>
              <a:ea typeface="Verdana"/>
              <a:cs typeface="Verdana"/>
              <a:sym typeface="Verdana"/>
            </a:endParaRPr>
          </a:p>
        </p:txBody>
      </p:sp>
      <p:sp>
        <p:nvSpPr>
          <p:cNvPr id="97" name="Google Shape;97;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000">
                <a:solidFill>
                  <a:srgbClr val="333333"/>
                </a:solidFill>
                <a:latin typeface="Verdana"/>
                <a:ea typeface="Verdana"/>
                <a:cs typeface="Verdana"/>
                <a:sym typeface="Verdana"/>
              </a:rPr>
              <a:t>To engage in research, policy, and action that</a:t>
            </a:r>
            <a:endParaRPr sz="2000">
              <a:solidFill>
                <a:srgbClr val="333333"/>
              </a:solidFill>
              <a:latin typeface="Verdana"/>
              <a:ea typeface="Verdana"/>
              <a:cs typeface="Verdana"/>
              <a:sym typeface="Verdana"/>
            </a:endParaRPr>
          </a:p>
          <a:p>
            <a:pPr marL="635000" lvl="0" indent="-355600" algn="l" rtl="0">
              <a:lnSpc>
                <a:spcPct val="115000"/>
              </a:lnSpc>
              <a:spcBef>
                <a:spcPts val="1400"/>
              </a:spcBef>
              <a:spcAft>
                <a:spcPts val="0"/>
              </a:spcAft>
              <a:buClr>
                <a:srgbClr val="333333"/>
              </a:buClr>
              <a:buSzPts val="2000"/>
              <a:buFont typeface="Verdana"/>
              <a:buChar char="●"/>
            </a:pPr>
            <a:r>
              <a:rPr lang="en" sz="2000">
                <a:solidFill>
                  <a:srgbClr val="333333"/>
                </a:solidFill>
                <a:highlight>
                  <a:srgbClr val="FCE5CD"/>
                </a:highlight>
                <a:latin typeface="Verdana"/>
                <a:ea typeface="Verdana"/>
                <a:cs typeface="Verdana"/>
                <a:sym typeface="Verdana"/>
              </a:rPr>
              <a:t>contextualize disability within political and social </a:t>
            </a:r>
            <a:endParaRPr sz="2000">
              <a:solidFill>
                <a:srgbClr val="333333"/>
              </a:solidFill>
              <a:highlight>
                <a:srgbClr val="FCE5CD"/>
              </a:highlight>
              <a:latin typeface="Verdana"/>
              <a:ea typeface="Verdana"/>
              <a:cs typeface="Verdana"/>
              <a:sym typeface="Verdana"/>
            </a:endParaRPr>
          </a:p>
          <a:p>
            <a:pPr marL="635000" lvl="0" indent="-355600" algn="l" rtl="0">
              <a:lnSpc>
                <a:spcPct val="115000"/>
              </a:lnSpc>
              <a:spcBef>
                <a:spcPts val="0"/>
              </a:spcBef>
              <a:spcAft>
                <a:spcPts val="0"/>
              </a:spcAft>
              <a:buClr>
                <a:srgbClr val="333333"/>
              </a:buClr>
              <a:buSzPts val="2000"/>
              <a:buFont typeface="Verdana"/>
              <a:buChar char="●"/>
            </a:pPr>
            <a:r>
              <a:rPr lang="en" sz="2000">
                <a:solidFill>
                  <a:srgbClr val="333333"/>
                </a:solidFill>
                <a:latin typeface="Verdana"/>
                <a:ea typeface="Verdana"/>
                <a:cs typeface="Verdana"/>
                <a:sym typeface="Verdana"/>
              </a:rPr>
              <a:t>privilege the interest, agendas, and voices of people labeled with disability/disabled people</a:t>
            </a:r>
            <a:endParaRPr sz="2000">
              <a:solidFill>
                <a:srgbClr val="333333"/>
              </a:solidFill>
              <a:latin typeface="Verdana"/>
              <a:ea typeface="Verdana"/>
              <a:cs typeface="Verdana"/>
              <a:sym typeface="Verdana"/>
            </a:endParaRPr>
          </a:p>
          <a:p>
            <a:pPr marL="635000" lvl="0" indent="-355600" algn="l" rtl="0">
              <a:lnSpc>
                <a:spcPct val="115000"/>
              </a:lnSpc>
              <a:spcBef>
                <a:spcPts val="0"/>
              </a:spcBef>
              <a:spcAft>
                <a:spcPts val="0"/>
              </a:spcAft>
              <a:buClr>
                <a:srgbClr val="333333"/>
              </a:buClr>
              <a:buSzPts val="2000"/>
              <a:buFont typeface="Verdana"/>
              <a:buChar char="●"/>
            </a:pPr>
            <a:r>
              <a:rPr lang="en" sz="2000">
                <a:solidFill>
                  <a:srgbClr val="333333"/>
                </a:solidFill>
                <a:latin typeface="Verdana"/>
                <a:ea typeface="Verdana"/>
                <a:cs typeface="Verdana"/>
                <a:sym typeface="Verdana"/>
              </a:rPr>
              <a:t>promote social justice, equitable and inclusive educational opportunities, and full and meaningful access to all aspects of society for people labeled with disability/disabled people</a:t>
            </a:r>
            <a:endParaRPr sz="2000">
              <a:solidFill>
                <a:srgbClr val="333333"/>
              </a:solidFill>
              <a:latin typeface="Verdana"/>
              <a:ea typeface="Verdana"/>
              <a:cs typeface="Verdana"/>
              <a:sym typeface="Verdana"/>
            </a:endParaRPr>
          </a:p>
          <a:p>
            <a:pPr marL="635000" lvl="0" indent="-355600" algn="l" rtl="0">
              <a:lnSpc>
                <a:spcPct val="115000"/>
              </a:lnSpc>
              <a:spcBef>
                <a:spcPts val="0"/>
              </a:spcBef>
              <a:spcAft>
                <a:spcPts val="0"/>
              </a:spcAft>
              <a:buClr>
                <a:srgbClr val="333333"/>
              </a:buClr>
              <a:buSzPts val="2000"/>
              <a:buFont typeface="Verdana"/>
              <a:buChar char="●"/>
            </a:pPr>
            <a:r>
              <a:rPr lang="en" sz="2000">
                <a:solidFill>
                  <a:srgbClr val="333333"/>
                </a:solidFill>
                <a:latin typeface="Verdana"/>
                <a:ea typeface="Verdana"/>
                <a:cs typeface="Verdana"/>
                <a:sym typeface="Verdana"/>
              </a:rPr>
              <a:t>assume competence and </a:t>
            </a:r>
            <a:r>
              <a:rPr lang="en" sz="2000">
                <a:solidFill>
                  <a:srgbClr val="333333"/>
                </a:solidFill>
                <a:highlight>
                  <a:srgbClr val="FCE5CD"/>
                </a:highlight>
                <a:latin typeface="Verdana"/>
                <a:ea typeface="Verdana"/>
                <a:cs typeface="Verdana"/>
                <a:sym typeface="Verdana"/>
              </a:rPr>
              <a:t>reject deficit models of disability</a:t>
            </a:r>
            <a:endParaRPr sz="2000">
              <a:solidFill>
                <a:srgbClr val="333333"/>
              </a:solidFill>
              <a:highlight>
                <a:srgbClr val="FCE5CD"/>
              </a:highlight>
              <a:latin typeface="Verdana"/>
              <a:ea typeface="Verdana"/>
              <a:cs typeface="Verdana"/>
              <a:sym typeface="Verdana"/>
            </a:endParaRPr>
          </a:p>
          <a:p>
            <a:pPr marL="457200" lvl="0" indent="0" algn="ctr" rtl="0">
              <a:lnSpc>
                <a:spcPct val="115000"/>
              </a:lnSpc>
              <a:spcBef>
                <a:spcPts val="2800"/>
              </a:spcBef>
              <a:spcAft>
                <a:spcPts val="2800"/>
              </a:spcAft>
              <a:buSzPts val="1800"/>
              <a:buNone/>
            </a:pPr>
            <a:r>
              <a:rPr lang="en" sz="2000">
                <a:solidFill>
                  <a:srgbClr val="333333"/>
                </a:solidFill>
                <a:latin typeface="Verdana"/>
                <a:ea typeface="Verdana"/>
                <a:cs typeface="Verdana"/>
                <a:sym typeface="Verdana"/>
              </a:rPr>
              <a:t>(American Educational Research Association, 2019)</a:t>
            </a:r>
            <a:endParaRPr sz="2000">
              <a:latin typeface="Garamond"/>
              <a:ea typeface="Garamond"/>
              <a:cs typeface="Garamond"/>
              <a:sym typeface="Garamond"/>
            </a:endParaRPr>
          </a:p>
        </p:txBody>
      </p:sp>
      <p:sp>
        <p:nvSpPr>
          <p:cNvPr id="98" name="Google Shape;98;p4"/>
          <p:cNvSpPr txBox="1"/>
          <p:nvPr/>
        </p:nvSpPr>
        <p:spPr>
          <a:xfrm>
            <a:off x="3901965" y="4858884"/>
            <a:ext cx="1279635"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200" b="0" i="0" u="none" strike="noStrike" cap="none">
                <a:solidFill>
                  <a:srgbClr val="9B9B9B"/>
                </a:solidFill>
                <a:latin typeface="Calibri"/>
                <a:ea typeface="Calibri"/>
                <a:cs typeface="Calibri"/>
                <a:sym typeface="Calibri"/>
              </a:rPr>
              <a:t>@SuzanneStolz</a:t>
            </a:r>
            <a:endParaRPr sz="1200" b="0" i="0" u="none" strike="noStrike" cap="none">
              <a:solidFill>
                <a:srgbClr val="9B9B9B"/>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5"/>
          <p:cNvSpPr txBox="1">
            <a:spLocks noGrp="1"/>
          </p:cNvSpPr>
          <p:nvPr>
            <p:ph type="title" idx="4294967295"/>
          </p:nvPr>
        </p:nvSpPr>
        <p:spPr>
          <a:xfrm>
            <a:off x="2594610" y="450971"/>
            <a:ext cx="6040665" cy="144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200">
                <a:latin typeface="Verdana"/>
                <a:ea typeface="Verdana"/>
                <a:cs typeface="Verdana"/>
                <a:sym typeface="Verdana"/>
              </a:rPr>
              <a:t>How do we view disability?</a:t>
            </a:r>
            <a:endParaRPr sz="3200" dirty="0">
              <a:latin typeface="Verdana"/>
              <a:ea typeface="Verdana"/>
              <a:cs typeface="Verdana"/>
              <a:sym typeface="Verdana"/>
            </a:endParaRPr>
          </a:p>
        </p:txBody>
      </p:sp>
      <p:sp>
        <p:nvSpPr>
          <p:cNvPr id="104" name="Google Shape;104;p5"/>
          <p:cNvSpPr txBox="1">
            <a:spLocks noGrp="1"/>
          </p:cNvSpPr>
          <p:nvPr>
            <p:ph type="body" idx="4294967295"/>
          </p:nvPr>
        </p:nvSpPr>
        <p:spPr>
          <a:xfrm>
            <a:off x="3543299" y="1447238"/>
            <a:ext cx="5091975" cy="264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400" dirty="0">
                <a:solidFill>
                  <a:srgbClr val="000000"/>
                </a:solidFill>
                <a:latin typeface="Verdana"/>
                <a:ea typeface="Verdana"/>
                <a:cs typeface="Verdana"/>
                <a:sym typeface="Verdana"/>
              </a:rPr>
              <a:t>Think Pair Share: </a:t>
            </a:r>
            <a:endParaRPr dirty="0"/>
          </a:p>
          <a:p>
            <a:pPr marL="457200" lvl="0" indent="-457200" algn="l" rtl="0">
              <a:lnSpc>
                <a:spcPct val="115000"/>
              </a:lnSpc>
              <a:spcBef>
                <a:spcPts val="1600"/>
              </a:spcBef>
              <a:spcAft>
                <a:spcPts val="0"/>
              </a:spcAft>
              <a:buSzPts val="1800"/>
              <a:buFont typeface="Arial"/>
              <a:buAutoNum type="arabicPeriod"/>
            </a:pPr>
            <a:r>
              <a:rPr lang="en" sz="2400" dirty="0">
                <a:solidFill>
                  <a:srgbClr val="000000"/>
                </a:solidFill>
                <a:latin typeface="Verdana"/>
                <a:ea typeface="Verdana"/>
                <a:cs typeface="Verdana"/>
                <a:sym typeface="Verdana"/>
              </a:rPr>
              <a:t>Your earliest memory related to disability</a:t>
            </a:r>
            <a:endParaRPr dirty="0"/>
          </a:p>
          <a:p>
            <a:pPr marL="457200" lvl="0" indent="-457200" algn="l" rtl="0">
              <a:lnSpc>
                <a:spcPct val="115000"/>
              </a:lnSpc>
              <a:spcBef>
                <a:spcPts val="1600"/>
              </a:spcBef>
              <a:spcAft>
                <a:spcPts val="1600"/>
              </a:spcAft>
              <a:buSzPts val="1800"/>
              <a:buFont typeface="Arial"/>
              <a:buAutoNum type="arabicPeriod"/>
            </a:pPr>
            <a:r>
              <a:rPr lang="en" sz="2400" dirty="0">
                <a:solidFill>
                  <a:srgbClr val="000000"/>
                </a:solidFill>
                <a:latin typeface="Verdana"/>
                <a:ea typeface="Verdana"/>
                <a:cs typeface="Verdana"/>
                <a:sym typeface="Verdana"/>
              </a:rPr>
              <a:t>Your most recent memory related to disability</a:t>
            </a:r>
            <a:endParaRPr sz="2400" dirty="0">
              <a:solidFill>
                <a:srgbClr val="000000"/>
              </a:solidFill>
              <a:latin typeface="Verdana"/>
              <a:ea typeface="Verdana"/>
              <a:cs typeface="Verdana"/>
              <a:sym typeface="Verdana"/>
            </a:endParaRPr>
          </a:p>
        </p:txBody>
      </p:sp>
      <p:sp>
        <p:nvSpPr>
          <p:cNvPr id="106" name="Google Shape;106;p5"/>
          <p:cNvSpPr txBox="1"/>
          <p:nvPr/>
        </p:nvSpPr>
        <p:spPr>
          <a:xfrm>
            <a:off x="286751" y="3340491"/>
            <a:ext cx="3304673" cy="400069"/>
          </a:xfrm>
          <a:prstGeom prst="rect">
            <a:avLst/>
          </a:prstGeom>
          <a:noFill/>
          <a:ln>
            <a:noFill/>
          </a:ln>
        </p:spPr>
        <p:txBody>
          <a:bodyPr spcFirstLastPara="1" wrap="square" lIns="91425" tIns="45700" rIns="91425" bIns="45700" anchor="t" anchorCtr="0">
            <a:spAutoFit/>
          </a:bodyPr>
          <a:lstStyle/>
          <a:p>
            <a:pPr lvl="0"/>
            <a:r>
              <a:rPr lang="en-US" sz="1000" b="0" u="none" strike="noStrike" cap="none" dirty="0">
                <a:solidFill>
                  <a:srgbClr val="000000"/>
                </a:solidFill>
                <a:effectLst/>
                <a:latin typeface="Verdana" panose="020B0604030504040204" pitchFamily="34" charset="0"/>
                <a:ea typeface="Verdana" panose="020B0604030504040204" pitchFamily="34" charset="0"/>
                <a:cs typeface="Verdana" charset="0"/>
                <a:sym typeface="Arial"/>
                <a:hlinkClick r:id="rId3"/>
              </a:rPr>
              <a:t>Four women working in a business meeting</a:t>
            </a:r>
            <a:r>
              <a:rPr lang="en-US" sz="1000" b="0" u="none" strike="noStrike" cap="none" dirty="0">
                <a:solidFill>
                  <a:srgbClr val="000000"/>
                </a:solidFill>
                <a:effectLst/>
                <a:latin typeface="Verdana" panose="020B0604030504040204" pitchFamily="34" charset="0"/>
                <a:ea typeface="Verdana" panose="020B0604030504040204" pitchFamily="34" charset="0"/>
                <a:cs typeface="Verdana" charset="0"/>
                <a:sym typeface="Arial"/>
              </a:rPr>
              <a:t> by </a:t>
            </a:r>
            <a:r>
              <a:rPr lang="en-US" sz="1000" dirty="0">
                <a:latin typeface="Verdana" panose="020B0604030504040204" pitchFamily="34" charset="0"/>
                <a:ea typeface="Verdana" panose="020B0604030504040204" pitchFamily="34" charset="0"/>
              </a:rPr>
              <a:t>LinkedIn Sales Navigator. CC0</a:t>
            </a:r>
            <a:endParaRPr sz="1000" b="0" u="none" strike="noStrike" cap="none" dirty="0">
              <a:solidFill>
                <a:srgbClr val="000000"/>
              </a:solidFill>
              <a:latin typeface="Verdana" panose="020B0604030504040204" pitchFamily="34" charset="0"/>
              <a:ea typeface="Verdana" panose="020B0604030504040204" pitchFamily="34" charset="0"/>
              <a:cs typeface="Verdana"/>
              <a:sym typeface="Verdana"/>
            </a:endParaRPr>
          </a:p>
        </p:txBody>
      </p:sp>
      <p:sp>
        <p:nvSpPr>
          <p:cNvPr id="107" name="Google Shape;107;p5"/>
          <p:cNvSpPr txBox="1"/>
          <p:nvPr/>
        </p:nvSpPr>
        <p:spPr>
          <a:xfrm>
            <a:off x="3959876" y="4858298"/>
            <a:ext cx="41148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200" b="0" i="0" u="none" strike="noStrike" cap="none">
                <a:solidFill>
                  <a:srgbClr val="9B9B9B"/>
                </a:solidFill>
                <a:latin typeface="Calibri"/>
                <a:ea typeface="Calibri"/>
                <a:cs typeface="Calibri"/>
                <a:sym typeface="Calibri"/>
              </a:rPr>
              <a:t>@SuzanneStolz</a:t>
            </a:r>
            <a:endParaRPr sz="1200" b="0" i="0" u="none" strike="noStrike" cap="none">
              <a:solidFill>
                <a:srgbClr val="9B9B9B"/>
              </a:solidFill>
              <a:latin typeface="Calibri"/>
              <a:ea typeface="Calibri"/>
              <a:cs typeface="Calibri"/>
              <a:sym typeface="Calibri"/>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8620" y="1279414"/>
            <a:ext cx="3158206" cy="21054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4129300" y="0"/>
            <a:ext cx="4075200" cy="4574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2800"/>
              <a:buFont typeface="Garamond"/>
              <a:buNone/>
            </a:pPr>
            <a:r>
              <a:rPr lang="en" sz="3200" b="0" i="0" u="none" strike="noStrike" cap="none">
                <a:solidFill>
                  <a:srgbClr val="000000"/>
                </a:solidFill>
                <a:latin typeface="Verdana"/>
                <a:ea typeface="Verdana"/>
                <a:cs typeface="Verdana"/>
                <a:sym typeface="Verdana"/>
              </a:rPr>
              <a:t>What else </a:t>
            </a:r>
            <a:r>
              <a:rPr lang="en" sz="3200" b="0">
                <a:solidFill>
                  <a:srgbClr val="000000"/>
                </a:solidFill>
                <a:latin typeface="Verdana"/>
                <a:ea typeface="Verdana"/>
                <a:cs typeface="Verdana"/>
                <a:sym typeface="Verdana"/>
              </a:rPr>
              <a:t>informs your thinking?</a:t>
            </a:r>
            <a:endParaRPr sz="3200" b="0" i="0" u="none" strike="noStrike" cap="none">
              <a:solidFill>
                <a:srgbClr val="000000"/>
              </a:solidFill>
              <a:latin typeface="Verdana"/>
              <a:ea typeface="Verdana"/>
              <a:cs typeface="Verdana"/>
              <a:sym typeface="Verdana"/>
            </a:endParaRPr>
          </a:p>
        </p:txBody>
      </p:sp>
      <p:pic>
        <p:nvPicPr>
          <p:cNvPr id="113" name="Google Shape;113;p6" descr="Image shows person with a cane standing at the barrier in front of a train track. Only the person's leg and cane are visible." title="standing at train"/>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0" y="1"/>
            <a:ext cx="3318634" cy="5143501"/>
          </a:xfrm>
          <a:prstGeom prst="rect">
            <a:avLst/>
          </a:prstGeom>
          <a:noFill/>
          <a:ln>
            <a:noFill/>
          </a:ln>
        </p:spPr>
      </p:pic>
      <p:sp>
        <p:nvSpPr>
          <p:cNvPr id="114" name="Google Shape;114;p6"/>
          <p:cNvSpPr txBox="1"/>
          <p:nvPr/>
        </p:nvSpPr>
        <p:spPr>
          <a:xfrm>
            <a:off x="-90315" y="4896850"/>
            <a:ext cx="3651661" cy="3651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000" b="0" u="none" strike="noStrike" cap="none" dirty="0">
                <a:solidFill>
                  <a:srgbClr val="0070C0"/>
                </a:solidFill>
                <a:effectLst/>
                <a:latin typeface="Verdana" charset="0"/>
                <a:ea typeface="Verdana" charset="0"/>
                <a:cs typeface="Verdana" charset="0"/>
                <a:sym typeface="Arial"/>
                <a:hlinkClick r:id="rId4">
                  <a:extLst>
                    <a:ext uri="{A12FA001-AC4F-418D-AE19-62706E023703}">
                      <ahyp:hlinkClr xmlns:ahyp="http://schemas.microsoft.com/office/drawing/2018/hyperlinkcolor" val="tx"/>
                    </a:ext>
                  </a:extLst>
                </a:hlinkClick>
              </a:rPr>
              <a:t>Man with cane </a:t>
            </a:r>
            <a:r>
              <a:rPr lang="en" sz="1000" b="0" i="0" u="none" strike="noStrike" cap="none" dirty="0">
                <a:solidFill>
                  <a:srgbClr val="000000"/>
                </a:solidFill>
                <a:latin typeface="Verdana"/>
                <a:ea typeface="Verdana"/>
                <a:cs typeface="Verdana"/>
                <a:sym typeface="Verdana"/>
              </a:rPr>
              <a:t>by </a:t>
            </a:r>
            <a:r>
              <a:rPr lang="en" sz="1000" b="0" i="0" u="none" strike="noStrike" cap="none" dirty="0">
                <a:solidFill>
                  <a:srgbClr val="000000"/>
                </a:solidFill>
                <a:uFill>
                  <a:noFill/>
                </a:uFill>
                <a:latin typeface="Verdana"/>
                <a:ea typeface="Verdana"/>
                <a:cs typeface="Verdana"/>
                <a:sym typeface="Verdana"/>
              </a:rPr>
              <a:t>Charles Deluvio. CC0</a:t>
            </a:r>
            <a:endParaRPr sz="1000" b="0" i="0" u="none" strike="noStrike" cap="none" dirty="0">
              <a:solidFill>
                <a:srgbClr val="000000"/>
              </a:solidFill>
              <a:latin typeface="Verdana"/>
              <a:ea typeface="Verdana"/>
              <a:cs typeface="Verdana"/>
              <a:sym typeface="Verdana"/>
            </a:endParaRPr>
          </a:p>
        </p:txBody>
      </p:sp>
      <p:sp>
        <p:nvSpPr>
          <p:cNvPr id="115" name="Google Shape;115;p6"/>
          <p:cNvSpPr txBox="1"/>
          <p:nvPr/>
        </p:nvSpPr>
        <p:spPr>
          <a:xfrm>
            <a:off x="4129300" y="4778377"/>
            <a:ext cx="1165189"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200" b="0" i="0" u="none" strike="noStrike" cap="none">
                <a:solidFill>
                  <a:srgbClr val="9B9B9B"/>
                </a:solidFill>
                <a:latin typeface="Calibri"/>
                <a:ea typeface="Calibri"/>
                <a:cs typeface="Calibri"/>
                <a:sym typeface="Calibri"/>
              </a:rPr>
              <a:t>@SuzanneStolz</a:t>
            </a:r>
            <a:endParaRPr sz="1200" b="0" i="0" u="none" strike="noStrike" cap="none">
              <a:solidFill>
                <a:srgbClr val="9B9B9B"/>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7" descr="A hand holds up a pair of black-framed glasses. The sun's reflection shines through them, illuminating the pink lenses." title="Glasses"/>
          <p:cNvPicPr preferRelativeResize="0"/>
          <p:nvPr/>
        </p:nvPicPr>
        <p:blipFill rotWithShape="1">
          <a:blip r:embed="rId3">
            <a:alphaModFix/>
          </a:blip>
          <a:srcRect/>
          <a:stretch/>
        </p:blipFill>
        <p:spPr>
          <a:xfrm>
            <a:off x="570824" y="0"/>
            <a:ext cx="7715220" cy="5143500"/>
          </a:xfrm>
          <a:prstGeom prst="rect">
            <a:avLst/>
          </a:prstGeom>
          <a:noFill/>
          <a:ln>
            <a:noFill/>
          </a:ln>
        </p:spPr>
      </p:pic>
      <p:sp>
        <p:nvSpPr>
          <p:cNvPr id="121" name="Google Shape;121;p7"/>
          <p:cNvSpPr txBox="1">
            <a:spLocks noGrp="1"/>
          </p:cNvSpPr>
          <p:nvPr>
            <p:ph type="title"/>
          </p:nvPr>
        </p:nvSpPr>
        <p:spPr>
          <a:xfrm>
            <a:off x="779650" y="205975"/>
            <a:ext cx="74190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sz="3200">
                <a:latin typeface="Verdana"/>
                <a:ea typeface="Verdana"/>
                <a:cs typeface="Verdana"/>
                <a:sym typeface="Verdana"/>
              </a:rPr>
              <a:t>The root of disability depend on the lens you use...</a:t>
            </a:r>
            <a:endParaRPr sz="3200">
              <a:latin typeface="Verdana"/>
              <a:ea typeface="Verdana"/>
              <a:cs typeface="Verdana"/>
              <a:sym typeface="Verdana"/>
            </a:endParaRPr>
          </a:p>
        </p:txBody>
      </p:sp>
      <p:sp>
        <p:nvSpPr>
          <p:cNvPr id="122" name="Google Shape;122;p7"/>
          <p:cNvSpPr txBox="1"/>
          <p:nvPr/>
        </p:nvSpPr>
        <p:spPr>
          <a:xfrm>
            <a:off x="8221384" y="3622725"/>
            <a:ext cx="1001496" cy="78885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000" b="0" u="none" strike="noStrike" cap="none" dirty="0">
                <a:solidFill>
                  <a:srgbClr val="000000"/>
                </a:solidFill>
                <a:effectLst/>
                <a:latin typeface="Verdana" charset="0"/>
                <a:ea typeface="Verdana" charset="0"/>
                <a:cs typeface="Verdana" charset="0"/>
                <a:sym typeface="Arial"/>
                <a:hlinkClick r:id="rId4"/>
              </a:rPr>
              <a:t>Tinting the sunset </a:t>
            </a:r>
            <a:r>
              <a:rPr lang="en" sz="1000" b="0" u="none" strike="noStrike" cap="none" dirty="0">
                <a:solidFill>
                  <a:srgbClr val="000000"/>
                </a:solidFill>
                <a:latin typeface="Verdana"/>
                <a:ea typeface="Verdana"/>
                <a:cs typeface="Verdana"/>
                <a:sym typeface="Verdana"/>
              </a:rPr>
              <a:t>by </a:t>
            </a:r>
            <a:r>
              <a:rPr lang="en" sz="1000" b="0" u="none" strike="noStrike" cap="none" dirty="0">
                <a:solidFill>
                  <a:srgbClr val="000000"/>
                </a:solidFill>
                <a:uFill>
                  <a:noFill/>
                </a:uFill>
                <a:latin typeface="Verdana"/>
                <a:ea typeface="Verdana"/>
                <a:cs typeface="Verdana"/>
                <a:sym typeface="Verdana"/>
              </a:rPr>
              <a:t>Joshua Forbes. CC0</a:t>
            </a:r>
            <a:endParaRPr sz="1000" b="0" u="none" strike="noStrike" cap="none" dirty="0">
              <a:solidFill>
                <a:srgbClr val="000000"/>
              </a:solidFill>
              <a:latin typeface="Verdana"/>
              <a:ea typeface="Verdana"/>
              <a:cs typeface="Verdana"/>
              <a:sym typeface="Verdana"/>
            </a:endParaRPr>
          </a:p>
        </p:txBody>
      </p:sp>
      <p:sp>
        <p:nvSpPr>
          <p:cNvPr id="123" name="Google Shape;123;p7"/>
          <p:cNvSpPr txBox="1"/>
          <p:nvPr/>
        </p:nvSpPr>
        <p:spPr>
          <a:xfrm>
            <a:off x="3959876" y="4858298"/>
            <a:ext cx="41148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200" b="0" i="0" u="none" strike="noStrike" cap="none">
                <a:solidFill>
                  <a:srgbClr val="9B9B9B"/>
                </a:solidFill>
                <a:latin typeface="Calibri"/>
                <a:ea typeface="Calibri"/>
                <a:cs typeface="Calibri"/>
                <a:sym typeface="Calibri"/>
              </a:rPr>
              <a:t>@SuzanneStolz</a:t>
            </a:r>
            <a:endParaRPr sz="1200" b="0" i="0" u="none" strike="noStrike" cap="none">
              <a:solidFill>
                <a:srgbClr val="9B9B9B"/>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 sz="3200" i="0" u="none" strike="noStrike" cap="none">
                <a:solidFill>
                  <a:schemeClr val="dk1"/>
                </a:solidFill>
                <a:latin typeface="Verdana"/>
                <a:ea typeface="Verdana"/>
                <a:cs typeface="Verdana"/>
                <a:sym typeface="Verdana"/>
              </a:rPr>
              <a:t>Medical Model of Disability</a:t>
            </a:r>
            <a:endParaRPr sz="3200" i="0" u="none" strike="noStrike" cap="none">
              <a:solidFill>
                <a:schemeClr val="dk1"/>
              </a:solidFill>
              <a:latin typeface="Verdana"/>
              <a:ea typeface="Verdana"/>
              <a:cs typeface="Verdana"/>
              <a:sym typeface="Verdana"/>
            </a:endParaRPr>
          </a:p>
        </p:txBody>
      </p:sp>
      <p:sp>
        <p:nvSpPr>
          <p:cNvPr id="130" name="Google Shape;130;p8"/>
          <p:cNvSpPr txBox="1">
            <a:spLocks noGrp="1"/>
          </p:cNvSpPr>
          <p:nvPr>
            <p:ph type="body" idx="1"/>
          </p:nvPr>
        </p:nvSpPr>
        <p:spPr>
          <a:xfrm>
            <a:off x="457200" y="1200150"/>
            <a:ext cx="4724700" cy="3394500"/>
          </a:xfrm>
          <a:prstGeom prst="rect">
            <a:avLst/>
          </a:prstGeom>
          <a:noFill/>
          <a:ln>
            <a:noFill/>
          </a:ln>
        </p:spPr>
        <p:txBody>
          <a:bodyPr spcFirstLastPara="1" wrap="square" lIns="91425" tIns="45700" rIns="91425" bIns="45700" anchor="t" anchorCtr="0">
            <a:noAutofit/>
          </a:bodyPr>
          <a:lstStyle/>
          <a:p>
            <a:pPr marL="342900" marR="0" lvl="0" indent="-307340" algn="l" rtl="0">
              <a:lnSpc>
                <a:spcPct val="90000"/>
              </a:lnSpc>
              <a:spcBef>
                <a:spcPts val="0"/>
              </a:spcBef>
              <a:spcAft>
                <a:spcPts val="0"/>
              </a:spcAft>
              <a:buClr>
                <a:schemeClr val="dk1"/>
              </a:buClr>
              <a:buSzPts val="2400"/>
              <a:buFont typeface="Verdana"/>
              <a:buChar char="•"/>
            </a:pPr>
            <a:r>
              <a:rPr lang="en" sz="2400" i="0" u="none" strike="noStrike" cap="none">
                <a:solidFill>
                  <a:schemeClr val="dk1"/>
                </a:solidFill>
                <a:latin typeface="Verdana"/>
                <a:ea typeface="Verdana"/>
                <a:cs typeface="Verdana"/>
                <a:sym typeface="Verdana"/>
              </a:rPr>
              <a:t>Problem that needs to be fixed or cured</a:t>
            </a:r>
            <a:endParaRPr sz="2400">
              <a:latin typeface="Verdana"/>
              <a:ea typeface="Verdana"/>
              <a:cs typeface="Verdana"/>
              <a:sym typeface="Verdana"/>
            </a:endParaRPr>
          </a:p>
          <a:p>
            <a:pPr marL="342900" marR="0" lvl="0" indent="-307340" algn="l" rtl="0">
              <a:lnSpc>
                <a:spcPct val="90000"/>
              </a:lnSpc>
              <a:spcBef>
                <a:spcPts val="592"/>
              </a:spcBef>
              <a:spcAft>
                <a:spcPts val="0"/>
              </a:spcAft>
              <a:buClr>
                <a:schemeClr val="dk1"/>
              </a:buClr>
              <a:buSzPts val="2400"/>
              <a:buFont typeface="Verdana"/>
              <a:buChar char="•"/>
            </a:pPr>
            <a:r>
              <a:rPr lang="en" sz="2400" i="0" u="none" strike="noStrike" cap="none">
                <a:solidFill>
                  <a:schemeClr val="dk1"/>
                </a:solidFill>
                <a:latin typeface="Verdana"/>
                <a:ea typeface="Verdana"/>
                <a:cs typeface="Verdana"/>
                <a:sym typeface="Verdana"/>
              </a:rPr>
              <a:t>Defect, deformity, tragedy</a:t>
            </a:r>
            <a:endParaRPr sz="2400">
              <a:latin typeface="Verdana"/>
              <a:ea typeface="Verdana"/>
              <a:cs typeface="Verdana"/>
              <a:sym typeface="Verdana"/>
            </a:endParaRPr>
          </a:p>
          <a:p>
            <a:pPr marL="342900" marR="0" lvl="0" indent="-307340" algn="l" rtl="0">
              <a:lnSpc>
                <a:spcPct val="90000"/>
              </a:lnSpc>
              <a:spcBef>
                <a:spcPts val="592"/>
              </a:spcBef>
              <a:spcAft>
                <a:spcPts val="0"/>
              </a:spcAft>
              <a:buClr>
                <a:schemeClr val="dk1"/>
              </a:buClr>
              <a:buSzPts val="2400"/>
              <a:buFont typeface="Verdana"/>
              <a:buChar char="•"/>
            </a:pPr>
            <a:r>
              <a:rPr lang="en" sz="2400" i="0" u="none" strike="noStrike" cap="none">
                <a:solidFill>
                  <a:schemeClr val="dk1"/>
                </a:solidFill>
                <a:latin typeface="Verdana"/>
                <a:ea typeface="Verdana"/>
                <a:cs typeface="Verdana"/>
                <a:sym typeface="Verdana"/>
              </a:rPr>
              <a:t>Individual issue</a:t>
            </a:r>
            <a:endParaRPr sz="2400">
              <a:latin typeface="Verdana"/>
              <a:ea typeface="Verdana"/>
              <a:cs typeface="Verdana"/>
              <a:sym typeface="Verdana"/>
            </a:endParaRPr>
          </a:p>
          <a:p>
            <a:pPr marL="342900" marR="0" lvl="0" indent="-307340" algn="l" rtl="0">
              <a:lnSpc>
                <a:spcPct val="90000"/>
              </a:lnSpc>
              <a:spcBef>
                <a:spcPts val="592"/>
              </a:spcBef>
              <a:spcAft>
                <a:spcPts val="0"/>
              </a:spcAft>
              <a:buClr>
                <a:schemeClr val="dk1"/>
              </a:buClr>
              <a:buSzPts val="2400"/>
              <a:buFont typeface="Verdana"/>
              <a:buChar char="•"/>
            </a:pPr>
            <a:r>
              <a:rPr lang="en" sz="2400" i="0" u="none" strike="noStrike" cap="none">
                <a:solidFill>
                  <a:schemeClr val="dk1"/>
                </a:solidFill>
                <a:latin typeface="Verdana"/>
                <a:ea typeface="Verdana"/>
                <a:cs typeface="Verdana"/>
                <a:sym typeface="Verdana"/>
              </a:rPr>
              <a:t>Student = Patient</a:t>
            </a:r>
            <a:endParaRPr sz="2400">
              <a:latin typeface="Verdana"/>
              <a:ea typeface="Verdana"/>
              <a:cs typeface="Verdana"/>
              <a:sym typeface="Verdana"/>
            </a:endParaRPr>
          </a:p>
          <a:p>
            <a:pPr marL="342900" marR="0" lvl="0" indent="-307340" algn="l" rtl="0">
              <a:lnSpc>
                <a:spcPct val="90000"/>
              </a:lnSpc>
              <a:spcBef>
                <a:spcPts val="592"/>
              </a:spcBef>
              <a:spcAft>
                <a:spcPts val="0"/>
              </a:spcAft>
              <a:buClr>
                <a:schemeClr val="dk1"/>
              </a:buClr>
              <a:buSzPts val="2400"/>
              <a:buFont typeface="Verdana"/>
              <a:buChar char="•"/>
            </a:pPr>
            <a:r>
              <a:rPr lang="en" sz="2400" i="0" u="none" strike="noStrike" cap="none">
                <a:solidFill>
                  <a:schemeClr val="dk1"/>
                </a:solidFill>
                <a:latin typeface="Verdana"/>
                <a:ea typeface="Verdana"/>
                <a:cs typeface="Verdana"/>
                <a:sym typeface="Verdana"/>
              </a:rPr>
              <a:t>Social policies:  institutions, segregation, charity</a:t>
            </a:r>
            <a:endParaRPr sz="2400" i="0" u="none" strike="noStrike" cap="none">
              <a:solidFill>
                <a:schemeClr val="dk1"/>
              </a:solidFill>
              <a:latin typeface="Verdana"/>
              <a:ea typeface="Verdana"/>
              <a:cs typeface="Verdana"/>
              <a:sym typeface="Verdana"/>
            </a:endParaRPr>
          </a:p>
          <a:p>
            <a:pPr marL="0" lvl="0" indent="0" algn="l" rtl="0">
              <a:lnSpc>
                <a:spcPct val="80000"/>
              </a:lnSpc>
              <a:spcBef>
                <a:spcPts val="1600"/>
              </a:spcBef>
              <a:spcAft>
                <a:spcPts val="0"/>
              </a:spcAft>
              <a:buSzPts val="3200"/>
              <a:buNone/>
            </a:pPr>
            <a:r>
              <a:rPr lang="en" sz="2400">
                <a:latin typeface="Verdana"/>
                <a:ea typeface="Verdana"/>
                <a:cs typeface="Verdana"/>
                <a:sym typeface="Verdana"/>
              </a:rPr>
              <a:t>(Shapiro, 2003)</a:t>
            </a:r>
            <a:endParaRPr sz="2400">
              <a:latin typeface="Verdana"/>
              <a:ea typeface="Verdana"/>
              <a:cs typeface="Verdana"/>
              <a:sym typeface="Verdana"/>
            </a:endParaRPr>
          </a:p>
        </p:txBody>
      </p:sp>
      <p:pic>
        <p:nvPicPr>
          <p:cNvPr id="131" name="Google Shape;131;p8" descr="An old wheelchair sits empty in an otherwise empty room. Cement floor and bleak walls." title="Lonely wheelchair"/>
          <p:cNvPicPr preferRelativeResize="0"/>
          <p:nvPr/>
        </p:nvPicPr>
        <p:blipFill rotWithShape="1">
          <a:blip r:embed="rId3">
            <a:alphaModFix/>
          </a:blip>
          <a:srcRect/>
          <a:stretch/>
        </p:blipFill>
        <p:spPr>
          <a:xfrm>
            <a:off x="5181903" y="1231574"/>
            <a:ext cx="3791970" cy="2527950"/>
          </a:xfrm>
          <a:prstGeom prst="rect">
            <a:avLst/>
          </a:prstGeom>
          <a:noFill/>
          <a:ln>
            <a:noFill/>
          </a:ln>
        </p:spPr>
      </p:pic>
      <p:sp>
        <p:nvSpPr>
          <p:cNvPr id="132" name="Google Shape;132;p8"/>
          <p:cNvSpPr txBox="1"/>
          <p:nvPr/>
        </p:nvSpPr>
        <p:spPr>
          <a:xfrm>
            <a:off x="5181904" y="3661072"/>
            <a:ext cx="3791969" cy="3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000" b="0" i="0" u="none" strike="noStrike" cap="none" dirty="0">
                <a:solidFill>
                  <a:srgbClr val="000000"/>
                </a:solidFill>
                <a:latin typeface="Verdana"/>
                <a:ea typeface="Verdana"/>
                <a:cs typeface="Verdana"/>
                <a:sym typeface="Verdana"/>
                <a:hlinkClick r:id="rId4"/>
              </a:rPr>
              <a:t>Shot of an abandoned Victorian building which used to be part of a mental institution </a:t>
            </a:r>
            <a:r>
              <a:rPr lang="en" sz="1000" b="0" i="0" u="none" strike="noStrike" cap="none" dirty="0">
                <a:solidFill>
                  <a:srgbClr val="000000"/>
                </a:solidFill>
                <a:latin typeface="Verdana"/>
                <a:ea typeface="Verdana"/>
                <a:cs typeface="Verdana"/>
                <a:sym typeface="Verdana"/>
              </a:rPr>
              <a:t>by </a:t>
            </a:r>
            <a:r>
              <a:rPr lang="en" sz="1000" b="0" i="0" u="none" strike="noStrike" cap="none" dirty="0">
                <a:solidFill>
                  <a:srgbClr val="000000"/>
                </a:solidFill>
                <a:uFill>
                  <a:noFill/>
                </a:uFill>
                <a:latin typeface="Verdana"/>
                <a:ea typeface="Verdana"/>
                <a:cs typeface="Verdana"/>
                <a:sym typeface="Verdana"/>
              </a:rPr>
              <a:t>Doug Maloney. CC0</a:t>
            </a:r>
            <a:endParaRPr sz="1000" b="0" i="0" u="none" strike="noStrike" cap="none" dirty="0">
              <a:solidFill>
                <a:srgbClr val="000000"/>
              </a:solidFill>
              <a:latin typeface="Verdana"/>
              <a:ea typeface="Verdana"/>
              <a:cs typeface="Verdana"/>
              <a:sym typeface="Verdana"/>
            </a:endParaRPr>
          </a:p>
        </p:txBody>
      </p:sp>
      <p:sp>
        <p:nvSpPr>
          <p:cNvPr id="133" name="Google Shape;133;p8"/>
          <p:cNvSpPr txBox="1"/>
          <p:nvPr/>
        </p:nvSpPr>
        <p:spPr>
          <a:xfrm>
            <a:off x="3959876" y="4858298"/>
            <a:ext cx="41148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200" b="0" i="0" u="none" strike="noStrike" cap="none">
                <a:solidFill>
                  <a:srgbClr val="9B9B9B"/>
                </a:solidFill>
                <a:latin typeface="Calibri"/>
                <a:ea typeface="Calibri"/>
                <a:cs typeface="Calibri"/>
                <a:sym typeface="Calibri"/>
              </a:rPr>
              <a:t>@SuzanneStolz</a:t>
            </a:r>
            <a:endParaRPr sz="1200" b="0" i="0" u="none" strike="noStrike" cap="none">
              <a:solidFill>
                <a:srgbClr val="9B9B9B"/>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 sz="3200" i="0" u="none" strike="noStrike" cap="none">
                <a:solidFill>
                  <a:schemeClr val="dk1"/>
                </a:solidFill>
                <a:latin typeface="Verdana"/>
                <a:ea typeface="Verdana"/>
                <a:cs typeface="Verdana"/>
                <a:sym typeface="Verdana"/>
              </a:rPr>
              <a:t>  Social Model of Disability</a:t>
            </a:r>
            <a:endParaRPr sz="3200" i="0" u="none" strike="noStrike" cap="none">
              <a:solidFill>
                <a:schemeClr val="dk1"/>
              </a:solidFill>
              <a:latin typeface="Verdana"/>
              <a:ea typeface="Verdana"/>
              <a:cs typeface="Verdana"/>
              <a:sym typeface="Verdana"/>
            </a:endParaRPr>
          </a:p>
        </p:txBody>
      </p:sp>
      <p:sp>
        <p:nvSpPr>
          <p:cNvPr id="140" name="Google Shape;140;p9"/>
          <p:cNvSpPr txBox="1">
            <a:spLocks noGrp="1"/>
          </p:cNvSpPr>
          <p:nvPr>
            <p:ph type="body" idx="1"/>
          </p:nvPr>
        </p:nvSpPr>
        <p:spPr>
          <a:xfrm>
            <a:off x="3109800" y="1192389"/>
            <a:ext cx="5577000" cy="3394500"/>
          </a:xfrm>
          <a:prstGeom prst="rect">
            <a:avLst/>
          </a:prstGeom>
          <a:noFill/>
          <a:ln>
            <a:noFill/>
          </a:ln>
        </p:spPr>
        <p:txBody>
          <a:bodyPr spcFirstLastPara="1" wrap="square" lIns="91425" tIns="45700" rIns="91425" bIns="45700" anchor="t" anchorCtr="0">
            <a:noAutofit/>
          </a:bodyPr>
          <a:lstStyle/>
          <a:p>
            <a:pPr marL="342900" marR="0" lvl="0" indent="-297180" algn="l" rtl="0">
              <a:lnSpc>
                <a:spcPct val="80000"/>
              </a:lnSpc>
              <a:spcBef>
                <a:spcPts val="0"/>
              </a:spcBef>
              <a:spcAft>
                <a:spcPts val="0"/>
              </a:spcAft>
              <a:buClr>
                <a:schemeClr val="dk1"/>
              </a:buClr>
              <a:buSzPts val="2000"/>
              <a:buFont typeface="Verdana"/>
              <a:buChar char="•"/>
            </a:pPr>
            <a:r>
              <a:rPr lang="en" sz="2000" i="0" u="none" strike="noStrike" cap="none">
                <a:solidFill>
                  <a:schemeClr val="dk1"/>
                </a:solidFill>
                <a:latin typeface="Verdana"/>
                <a:ea typeface="Verdana"/>
                <a:cs typeface="Verdana"/>
                <a:sym typeface="Verdana"/>
              </a:rPr>
              <a:t>Disability is diversity;</a:t>
            </a:r>
            <a:r>
              <a:rPr lang="en" sz="2000">
                <a:latin typeface="Verdana"/>
                <a:ea typeface="Verdana"/>
                <a:cs typeface="Verdana"/>
                <a:sym typeface="Verdana"/>
              </a:rPr>
              <a:t> </a:t>
            </a:r>
            <a:r>
              <a:rPr lang="en" sz="2000" i="0" u="none" strike="noStrike" cap="none">
                <a:solidFill>
                  <a:schemeClr val="dk1"/>
                </a:solidFill>
                <a:latin typeface="Verdana"/>
                <a:ea typeface="Verdana"/>
                <a:cs typeface="Verdana"/>
                <a:sym typeface="Verdana"/>
              </a:rPr>
              <a:t>differences are natural.</a:t>
            </a:r>
            <a:endParaRPr sz="2000">
              <a:latin typeface="Verdana"/>
              <a:ea typeface="Verdana"/>
              <a:cs typeface="Verdana"/>
              <a:sym typeface="Verdana"/>
            </a:endParaRPr>
          </a:p>
          <a:p>
            <a:pPr marL="342900" marR="0" lvl="0" indent="-297180" algn="l" rtl="0">
              <a:lnSpc>
                <a:spcPct val="80000"/>
              </a:lnSpc>
              <a:spcBef>
                <a:spcPts val="544"/>
              </a:spcBef>
              <a:spcAft>
                <a:spcPts val="0"/>
              </a:spcAft>
              <a:buClr>
                <a:schemeClr val="dk1"/>
              </a:buClr>
              <a:buSzPts val="2000"/>
              <a:buFont typeface="Verdana"/>
              <a:buChar char="•"/>
            </a:pPr>
            <a:r>
              <a:rPr lang="en" sz="2000" i="0" u="none" strike="noStrike" cap="none">
                <a:solidFill>
                  <a:schemeClr val="dk1"/>
                </a:solidFill>
                <a:latin typeface="Verdana"/>
                <a:ea typeface="Verdana"/>
                <a:cs typeface="Verdana"/>
                <a:sym typeface="Verdana"/>
              </a:rPr>
              <a:t>Considerations of barriers</a:t>
            </a:r>
            <a:endParaRPr sz="2000">
              <a:latin typeface="Verdana"/>
              <a:ea typeface="Verdana"/>
              <a:cs typeface="Verdana"/>
              <a:sym typeface="Verdana"/>
            </a:endParaRPr>
          </a:p>
          <a:p>
            <a:pPr marL="342900" marR="0" lvl="0" indent="-297180" algn="l" rtl="0">
              <a:lnSpc>
                <a:spcPct val="80000"/>
              </a:lnSpc>
              <a:spcBef>
                <a:spcPts val="544"/>
              </a:spcBef>
              <a:spcAft>
                <a:spcPts val="0"/>
              </a:spcAft>
              <a:buClr>
                <a:schemeClr val="dk1"/>
              </a:buClr>
              <a:buSzPts val="2000"/>
              <a:buFont typeface="Verdana"/>
              <a:buChar char="•"/>
            </a:pPr>
            <a:r>
              <a:rPr lang="en" sz="2000" i="0" u="none" strike="noStrike" cap="none">
                <a:solidFill>
                  <a:schemeClr val="dk1"/>
                </a:solidFill>
                <a:latin typeface="Verdana"/>
                <a:ea typeface="Verdana"/>
                <a:cs typeface="Verdana"/>
                <a:sym typeface="Verdana"/>
              </a:rPr>
              <a:t>Social issue</a:t>
            </a:r>
            <a:endParaRPr sz="2000">
              <a:latin typeface="Verdana"/>
              <a:ea typeface="Verdana"/>
              <a:cs typeface="Verdana"/>
              <a:sym typeface="Verdana"/>
            </a:endParaRPr>
          </a:p>
          <a:p>
            <a:pPr marL="342900" marR="0" lvl="0" indent="-297180" algn="l" rtl="0">
              <a:lnSpc>
                <a:spcPct val="80000"/>
              </a:lnSpc>
              <a:spcBef>
                <a:spcPts val="544"/>
              </a:spcBef>
              <a:spcAft>
                <a:spcPts val="0"/>
              </a:spcAft>
              <a:buClr>
                <a:schemeClr val="dk1"/>
              </a:buClr>
              <a:buSzPts val="2000"/>
              <a:buFont typeface="Verdana"/>
              <a:buChar char="•"/>
            </a:pPr>
            <a:r>
              <a:rPr lang="en" sz="2000" i="0" u="none" strike="noStrike" cap="none">
                <a:solidFill>
                  <a:schemeClr val="dk1"/>
                </a:solidFill>
                <a:latin typeface="Verdana"/>
                <a:ea typeface="Verdana"/>
                <a:cs typeface="Verdana"/>
                <a:sym typeface="Verdana"/>
              </a:rPr>
              <a:t>P</a:t>
            </a:r>
            <a:r>
              <a:rPr lang="en" sz="2000">
                <a:latin typeface="Verdana"/>
                <a:ea typeface="Verdana"/>
                <a:cs typeface="Verdana"/>
                <a:sym typeface="Verdana"/>
              </a:rPr>
              <a:t>eople</a:t>
            </a:r>
            <a:r>
              <a:rPr lang="en" sz="2000" i="0" u="none" strike="noStrike" cap="none">
                <a:solidFill>
                  <a:schemeClr val="dk1"/>
                </a:solidFill>
                <a:latin typeface="Verdana"/>
                <a:ea typeface="Verdana"/>
                <a:cs typeface="Verdana"/>
                <a:sym typeface="Verdana"/>
              </a:rPr>
              <a:t> demanding control of their lives and full access to mainstream society</a:t>
            </a:r>
            <a:endParaRPr sz="2000">
              <a:latin typeface="Verdana"/>
              <a:ea typeface="Verdana"/>
              <a:cs typeface="Verdana"/>
              <a:sym typeface="Verdana"/>
            </a:endParaRPr>
          </a:p>
          <a:p>
            <a:pPr marL="342900" marR="0" lvl="0" indent="-297180" algn="l" rtl="0">
              <a:lnSpc>
                <a:spcPct val="80000"/>
              </a:lnSpc>
              <a:spcBef>
                <a:spcPts val="544"/>
              </a:spcBef>
              <a:spcAft>
                <a:spcPts val="0"/>
              </a:spcAft>
              <a:buClr>
                <a:schemeClr val="dk1"/>
              </a:buClr>
              <a:buSzPts val="2000"/>
              <a:buFont typeface="Verdana"/>
              <a:buChar char="•"/>
            </a:pPr>
            <a:r>
              <a:rPr lang="en" sz="2000" i="0" u="none" strike="noStrike" cap="none">
                <a:solidFill>
                  <a:schemeClr val="dk1"/>
                </a:solidFill>
                <a:latin typeface="Verdana"/>
                <a:ea typeface="Verdana"/>
                <a:cs typeface="Verdana"/>
                <a:sym typeface="Verdana"/>
              </a:rPr>
              <a:t>Pro</a:t>
            </a:r>
            <a:r>
              <a:rPr lang="en" sz="2000">
                <a:latin typeface="Verdana"/>
                <a:ea typeface="Verdana"/>
                <a:cs typeface="Verdana"/>
                <a:sym typeface="Verdana"/>
              </a:rPr>
              <a:t>vides p</a:t>
            </a:r>
            <a:r>
              <a:rPr lang="en" sz="2000" i="0" u="none" strike="noStrike" cap="none">
                <a:solidFill>
                  <a:schemeClr val="dk1"/>
                </a:solidFill>
                <a:latin typeface="Verdana"/>
                <a:ea typeface="Verdana"/>
                <a:cs typeface="Verdana"/>
                <a:sym typeface="Verdana"/>
              </a:rPr>
              <a:t>erspective on autonomy, wholeness, independence, dependence, health, physical appearance, aesthetics, community, and the notion of perfection</a:t>
            </a:r>
            <a:endParaRPr sz="2000">
              <a:latin typeface="Verdana"/>
              <a:ea typeface="Verdana"/>
              <a:cs typeface="Verdana"/>
              <a:sym typeface="Verdana"/>
            </a:endParaRPr>
          </a:p>
          <a:p>
            <a:pPr marL="0" marR="0" lvl="8" indent="0" algn="l" rtl="0">
              <a:lnSpc>
                <a:spcPct val="80000"/>
              </a:lnSpc>
              <a:spcBef>
                <a:spcPts val="340"/>
              </a:spcBef>
              <a:spcAft>
                <a:spcPts val="0"/>
              </a:spcAft>
              <a:buClr>
                <a:schemeClr val="dk1"/>
              </a:buClr>
              <a:buSzPts val="1700"/>
              <a:buFont typeface="Arial"/>
              <a:buNone/>
            </a:pPr>
            <a:r>
              <a:rPr lang="en">
                <a:latin typeface="Verdana"/>
                <a:ea typeface="Verdana"/>
                <a:cs typeface="Verdana"/>
                <a:sym typeface="Verdana"/>
              </a:rPr>
              <a:t>    </a:t>
            </a:r>
            <a:r>
              <a:rPr lang="en" i="0" u="none" strike="noStrike" cap="none">
                <a:solidFill>
                  <a:schemeClr val="dk1"/>
                </a:solidFill>
                <a:latin typeface="Verdana"/>
                <a:ea typeface="Verdana"/>
                <a:cs typeface="Verdana"/>
                <a:sym typeface="Verdana"/>
              </a:rPr>
              <a:t>(Shapiro, 2003)</a:t>
            </a:r>
            <a:endParaRPr>
              <a:latin typeface="Verdana"/>
              <a:ea typeface="Verdana"/>
              <a:cs typeface="Verdana"/>
              <a:sym typeface="Verdana"/>
            </a:endParaRPr>
          </a:p>
          <a:p>
            <a:pPr marL="342900" marR="0" lvl="0" indent="-170180" algn="l" rtl="0">
              <a:lnSpc>
                <a:spcPct val="80000"/>
              </a:lnSpc>
              <a:spcBef>
                <a:spcPts val="544"/>
              </a:spcBef>
              <a:spcAft>
                <a:spcPts val="0"/>
              </a:spcAft>
              <a:buClr>
                <a:schemeClr val="dk1"/>
              </a:buClr>
              <a:buSzPts val="2720"/>
              <a:buFont typeface="Arial"/>
              <a:buNone/>
            </a:pPr>
            <a:endParaRPr sz="2000" i="0" u="none" strike="noStrike" cap="none">
              <a:solidFill>
                <a:schemeClr val="dk1"/>
              </a:solidFill>
              <a:latin typeface="Verdana"/>
              <a:ea typeface="Verdana"/>
              <a:cs typeface="Verdana"/>
              <a:sym typeface="Verdana"/>
            </a:endParaRPr>
          </a:p>
          <a:p>
            <a:pPr marL="342900" marR="0" lvl="0" indent="-170180" algn="l" rtl="0">
              <a:lnSpc>
                <a:spcPct val="80000"/>
              </a:lnSpc>
              <a:spcBef>
                <a:spcPts val="544"/>
              </a:spcBef>
              <a:spcAft>
                <a:spcPts val="0"/>
              </a:spcAft>
              <a:buClr>
                <a:schemeClr val="dk1"/>
              </a:buClr>
              <a:buSzPts val="2720"/>
              <a:buFont typeface="Arial"/>
              <a:buNone/>
            </a:pPr>
            <a:endParaRPr sz="2720" i="0" u="none" strike="noStrike" cap="none">
              <a:solidFill>
                <a:schemeClr val="dk1"/>
              </a:solidFill>
              <a:latin typeface="Garamond"/>
              <a:ea typeface="Garamond"/>
              <a:cs typeface="Garamond"/>
              <a:sym typeface="Garamond"/>
            </a:endParaRPr>
          </a:p>
          <a:p>
            <a:pPr marL="342900" marR="0" lvl="0" indent="-170180" algn="l" rtl="0">
              <a:lnSpc>
                <a:spcPct val="80000"/>
              </a:lnSpc>
              <a:spcBef>
                <a:spcPts val="544"/>
              </a:spcBef>
              <a:spcAft>
                <a:spcPts val="0"/>
              </a:spcAft>
              <a:buClr>
                <a:schemeClr val="dk1"/>
              </a:buClr>
              <a:buSzPts val="2720"/>
              <a:buFont typeface="Arial"/>
              <a:buNone/>
            </a:pPr>
            <a:endParaRPr sz="2720" i="0" u="none" strike="noStrike" cap="none">
              <a:solidFill>
                <a:schemeClr val="dk1"/>
              </a:solidFill>
              <a:latin typeface="Garamond"/>
              <a:ea typeface="Garamond"/>
              <a:cs typeface="Garamond"/>
              <a:sym typeface="Garamond"/>
            </a:endParaRPr>
          </a:p>
          <a:p>
            <a:pPr marL="342900" marR="0" lvl="0" indent="-170180" algn="l" rtl="0">
              <a:lnSpc>
                <a:spcPct val="80000"/>
              </a:lnSpc>
              <a:spcBef>
                <a:spcPts val="544"/>
              </a:spcBef>
              <a:spcAft>
                <a:spcPts val="0"/>
              </a:spcAft>
              <a:buClr>
                <a:schemeClr val="dk1"/>
              </a:buClr>
              <a:buSzPts val="2720"/>
              <a:buFont typeface="Arial"/>
              <a:buNone/>
            </a:pPr>
            <a:endParaRPr sz="2720" i="0" u="none" strike="noStrike" cap="none">
              <a:solidFill>
                <a:schemeClr val="dk1"/>
              </a:solidFill>
              <a:latin typeface="Garamond"/>
              <a:ea typeface="Garamond"/>
              <a:cs typeface="Garamond"/>
              <a:sym typeface="Garamond"/>
            </a:endParaRPr>
          </a:p>
          <a:p>
            <a:pPr marL="342900" marR="0" lvl="0" indent="-170180" algn="l" rtl="0">
              <a:lnSpc>
                <a:spcPct val="80000"/>
              </a:lnSpc>
              <a:spcBef>
                <a:spcPts val="544"/>
              </a:spcBef>
              <a:spcAft>
                <a:spcPts val="1600"/>
              </a:spcAft>
              <a:buClr>
                <a:schemeClr val="dk1"/>
              </a:buClr>
              <a:buSzPts val="2720"/>
              <a:buFont typeface="Arial"/>
              <a:buNone/>
            </a:pPr>
            <a:endParaRPr sz="2720" i="0" u="none" strike="noStrike" cap="none">
              <a:solidFill>
                <a:schemeClr val="dk1"/>
              </a:solidFill>
              <a:latin typeface="Garamond"/>
              <a:ea typeface="Garamond"/>
              <a:cs typeface="Garamond"/>
              <a:sym typeface="Garamond"/>
            </a:endParaRPr>
          </a:p>
        </p:txBody>
      </p:sp>
      <p:pic>
        <p:nvPicPr>
          <p:cNvPr id="141" name="Google Shape;141;p9" descr="A pink sign with a wheelchair symbol and an arrow says, &quot;Step free route.&quot;" title="Access sign"/>
          <p:cNvPicPr preferRelativeResize="0"/>
          <p:nvPr/>
        </p:nvPicPr>
        <p:blipFill rotWithShape="1">
          <a:blip r:embed="rId3">
            <a:alphaModFix/>
          </a:blip>
          <a:srcRect/>
          <a:stretch/>
        </p:blipFill>
        <p:spPr>
          <a:xfrm>
            <a:off x="0" y="1200150"/>
            <a:ext cx="3074499" cy="2305874"/>
          </a:xfrm>
          <a:prstGeom prst="rect">
            <a:avLst/>
          </a:prstGeom>
          <a:noFill/>
          <a:ln>
            <a:noFill/>
          </a:ln>
        </p:spPr>
      </p:pic>
      <p:sp>
        <p:nvSpPr>
          <p:cNvPr id="142" name="Google Shape;142;p9"/>
          <p:cNvSpPr txBox="1"/>
          <p:nvPr/>
        </p:nvSpPr>
        <p:spPr>
          <a:xfrm>
            <a:off x="180999" y="3400329"/>
            <a:ext cx="2893500" cy="29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000" b="0" i="0" u="none" strike="noStrike" cap="none" dirty="0">
                <a:solidFill>
                  <a:srgbClr val="000000"/>
                </a:solidFill>
                <a:latin typeface="Verdana"/>
                <a:ea typeface="Verdana"/>
                <a:cs typeface="Verdana"/>
                <a:sym typeface="Verdana"/>
                <a:hlinkClick r:id="rId4"/>
              </a:rPr>
              <a:t>Step free route</a:t>
            </a:r>
            <a:r>
              <a:rPr lang="en" sz="1000" b="0" i="0" u="none" strike="noStrike" cap="none" dirty="0">
                <a:solidFill>
                  <a:srgbClr val="000000"/>
                </a:solidFill>
                <a:latin typeface="Verdana"/>
                <a:ea typeface="Verdana"/>
                <a:cs typeface="Verdana"/>
                <a:sym typeface="Verdana"/>
                <a:hlinkClick r:id="rId4"/>
              </a:rPr>
              <a:t> </a:t>
            </a:r>
            <a:r>
              <a:rPr lang="en" sz="1000" b="0" i="0" u="none" strike="noStrike" cap="none" dirty="0">
                <a:solidFill>
                  <a:srgbClr val="000000"/>
                </a:solidFill>
                <a:latin typeface="Verdana"/>
                <a:ea typeface="Verdana"/>
                <a:cs typeface="Verdana"/>
                <a:sym typeface="Verdana"/>
              </a:rPr>
              <a:t>by </a:t>
            </a:r>
            <a:r>
              <a:rPr lang="en" sz="1000" b="0" i="0" u="none" strike="noStrike" cap="none" dirty="0">
                <a:solidFill>
                  <a:srgbClr val="000000"/>
                </a:solidFill>
                <a:uFill>
                  <a:noFill/>
                </a:uFill>
                <a:latin typeface="Verdana"/>
                <a:ea typeface="Verdana"/>
                <a:cs typeface="Verdana"/>
                <a:sym typeface="Verdana"/>
              </a:rPr>
              <a:t>Yomex Owo. CC0</a:t>
            </a:r>
            <a:endParaRPr sz="1000" b="0" i="0" u="none" strike="noStrike" cap="none" dirty="0">
              <a:solidFill>
                <a:srgbClr val="000000"/>
              </a:solidFill>
              <a:latin typeface="Verdana"/>
              <a:ea typeface="Verdana"/>
              <a:cs typeface="Verdana"/>
              <a:sym typeface="Verdana"/>
            </a:endParaRPr>
          </a:p>
        </p:txBody>
      </p:sp>
      <p:sp>
        <p:nvSpPr>
          <p:cNvPr id="143" name="Google Shape;143;p9"/>
          <p:cNvSpPr txBox="1"/>
          <p:nvPr/>
        </p:nvSpPr>
        <p:spPr>
          <a:xfrm>
            <a:off x="3959876" y="4858298"/>
            <a:ext cx="41148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200" b="0" i="0" u="none" strike="noStrike" cap="none">
                <a:solidFill>
                  <a:srgbClr val="9B9B9B"/>
                </a:solidFill>
                <a:latin typeface="Calibri"/>
                <a:ea typeface="Calibri"/>
                <a:cs typeface="Calibri"/>
                <a:sym typeface="Calibri"/>
              </a:rPr>
              <a:t>@SuzanneStolz</a:t>
            </a:r>
            <a:endParaRPr sz="1200" b="0" i="0" u="none" strike="noStrike" cap="none">
              <a:solidFill>
                <a:srgbClr val="9B9B9B"/>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3084</TotalTime>
  <Words>4656</Words>
  <Application>Microsoft Office PowerPoint</Application>
  <PresentationFormat>On-screen Show (16:9)</PresentationFormat>
  <Paragraphs>362</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Garamond</vt:lpstr>
      <vt:lpstr>Noto Sans Symbols</vt:lpstr>
      <vt:lpstr>Questrial</vt:lpstr>
      <vt:lpstr>Times New Roman</vt:lpstr>
      <vt:lpstr>Verdana</vt:lpstr>
      <vt:lpstr>Simple Light</vt:lpstr>
      <vt:lpstr>How We View Disability and  Why It Matters at School</vt:lpstr>
      <vt:lpstr>Learning Objectives</vt:lpstr>
      <vt:lpstr>Introductions: Who is in the room?</vt:lpstr>
      <vt:lpstr>Disability Studies in Education Tenets</vt:lpstr>
      <vt:lpstr>How do we view disability?</vt:lpstr>
      <vt:lpstr>What else informs your thinking?</vt:lpstr>
      <vt:lpstr>The root of disability depend on the lens you use...</vt:lpstr>
      <vt:lpstr>Medical Model of Disability</vt:lpstr>
      <vt:lpstr>  Social Model of Disability</vt:lpstr>
      <vt:lpstr>What is ableism?  Have you witnessed it?</vt:lpstr>
      <vt:lpstr>More from the Social Model</vt:lpstr>
      <vt:lpstr>Which model of disability did my memory rely on?</vt:lpstr>
      <vt:lpstr>PowerPoint Presentation</vt:lpstr>
      <vt:lpstr>Why does your model of disability matter in the lives of young people?</vt:lpstr>
      <vt:lpstr>Influences on Young People’s Ideas</vt:lpstr>
      <vt:lpstr>Return to Your Own Definition</vt:lpstr>
      <vt:lpstr>Reflection</vt:lpstr>
      <vt:lpstr>Summary</vt:lpstr>
      <vt:lpstr>Recommended Readings</vt:lpstr>
      <vt:lpstr>References</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 View Disability and  Why It Matters at School</dc:title>
  <cp:lastModifiedBy>Ankit Shah</cp:lastModifiedBy>
  <cp:revision>30</cp:revision>
  <dcterms:modified xsi:type="dcterms:W3CDTF">2020-08-26T00:51:22Z</dcterms:modified>
</cp:coreProperties>
</file>